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2" autoAdjust="0"/>
    <p:restoredTop sz="94660"/>
  </p:normalViewPr>
  <p:slideViewPr>
    <p:cSldViewPr snapToGrid="0" snapToObjects="1">
      <p:cViewPr varScale="1">
        <p:scale>
          <a:sx n="150" d="100"/>
          <a:sy n="150" d="100"/>
        </p:scale>
        <p:origin x="2946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Relationship Id="rId4" Type="http://schemas.openxmlformats.org/officeDocument/2006/relationships/image" Target="../media/image5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image" Target="../media/image2.svg"/><Relationship Id="rId4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C76324-F3E9-4739-A595-252F71F326B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28C3F29-6939-4115-8CEB-61DDF7EC1AB1}">
      <dgm:prSet/>
      <dgm:spPr/>
      <dgm:t>
        <a:bodyPr/>
        <a:lstStyle/>
        <a:p>
          <a:r>
            <a:rPr lang="en-US"/>
            <a:t>• Define las 3–5 cosas que la persona DEBE poder hacer en este puesto.</a:t>
          </a:r>
        </a:p>
      </dgm:t>
    </dgm:pt>
    <dgm:pt modelId="{62B05CF9-6C99-4953-BEF5-702464188D74}" type="parTrans" cxnId="{7203588D-6421-4949-A04F-360A848F0CC2}">
      <dgm:prSet/>
      <dgm:spPr/>
      <dgm:t>
        <a:bodyPr/>
        <a:lstStyle/>
        <a:p>
          <a:endParaRPr lang="en-US"/>
        </a:p>
      </dgm:t>
    </dgm:pt>
    <dgm:pt modelId="{45FA657E-B0CB-4370-A34C-62C3AFEA6D0A}" type="sibTrans" cxnId="{7203588D-6421-4949-A04F-360A848F0CC2}">
      <dgm:prSet/>
      <dgm:spPr/>
      <dgm:t>
        <a:bodyPr/>
        <a:lstStyle/>
        <a:p>
          <a:endParaRPr lang="en-US"/>
        </a:p>
      </dgm:t>
    </dgm:pt>
    <dgm:pt modelId="{CD4E47E7-E881-4B43-B686-6DB75FDC1C8D}">
      <dgm:prSet/>
      <dgm:spPr/>
      <dgm:t>
        <a:bodyPr/>
        <a:lstStyle/>
        <a:p>
          <a:r>
            <a:rPr lang="en-US"/>
            <a:t>• Separa los requisitos indispensables de las habilidades que puedes enseñar.</a:t>
          </a:r>
        </a:p>
      </dgm:t>
    </dgm:pt>
    <dgm:pt modelId="{1EA32848-5628-4407-9612-20E1D86720B1}" type="parTrans" cxnId="{A7B83CD6-E53B-4563-8232-09694C0859C1}">
      <dgm:prSet/>
      <dgm:spPr/>
      <dgm:t>
        <a:bodyPr/>
        <a:lstStyle/>
        <a:p>
          <a:endParaRPr lang="en-US"/>
        </a:p>
      </dgm:t>
    </dgm:pt>
    <dgm:pt modelId="{C41F61D2-0605-4D76-848C-F5D037D29EF7}" type="sibTrans" cxnId="{A7B83CD6-E53B-4563-8232-09694C0859C1}">
      <dgm:prSet/>
      <dgm:spPr/>
      <dgm:t>
        <a:bodyPr/>
        <a:lstStyle/>
        <a:p>
          <a:endParaRPr lang="en-US"/>
        </a:p>
      </dgm:t>
    </dgm:pt>
    <dgm:pt modelId="{8B272C51-AD64-41E9-B92D-5F88B6202ADB}">
      <dgm:prSet/>
      <dgm:spPr/>
      <dgm:t>
        <a:bodyPr/>
        <a:lstStyle/>
        <a:p>
          <a:r>
            <a:rPr lang="en-US"/>
            <a:t>• Define cómo se ve el éxito después de 30, 60 y 90 días.</a:t>
          </a:r>
        </a:p>
      </dgm:t>
    </dgm:pt>
    <dgm:pt modelId="{575FEE9B-E76F-49AF-8FE3-4A2E40CFB250}" type="parTrans" cxnId="{5B2A4C18-6D2C-46EA-96C7-8D8034FA55FB}">
      <dgm:prSet/>
      <dgm:spPr/>
      <dgm:t>
        <a:bodyPr/>
        <a:lstStyle/>
        <a:p>
          <a:endParaRPr lang="en-US"/>
        </a:p>
      </dgm:t>
    </dgm:pt>
    <dgm:pt modelId="{24EFE150-4608-4078-990C-4AC478370BAD}" type="sibTrans" cxnId="{5B2A4C18-6D2C-46EA-96C7-8D8034FA55FB}">
      <dgm:prSet/>
      <dgm:spPr/>
      <dgm:t>
        <a:bodyPr/>
        <a:lstStyle/>
        <a:p>
          <a:endParaRPr lang="en-US"/>
        </a:p>
      </dgm:t>
    </dgm:pt>
    <dgm:pt modelId="{1FE6B824-34B3-4F04-B7AF-15CF7C23FEA3}">
      <dgm:prSet/>
      <dgm:spPr/>
      <dgm:t>
        <a:bodyPr/>
        <a:lstStyle/>
        <a:p>
          <a:r>
            <a:rPr lang="en-US"/>
            <a:t>• Escribe tus criterios ANTES de comenzar las entrevistas.</a:t>
          </a:r>
        </a:p>
      </dgm:t>
    </dgm:pt>
    <dgm:pt modelId="{44480159-307A-4360-A541-7BDF0A977372}" type="parTrans" cxnId="{91074FC1-CB10-4C24-9A3F-1BC0E9ACACB2}">
      <dgm:prSet/>
      <dgm:spPr/>
      <dgm:t>
        <a:bodyPr/>
        <a:lstStyle/>
        <a:p>
          <a:endParaRPr lang="en-US"/>
        </a:p>
      </dgm:t>
    </dgm:pt>
    <dgm:pt modelId="{4FA4BE9A-365F-4396-8706-394162DBC1DE}" type="sibTrans" cxnId="{91074FC1-CB10-4C24-9A3F-1BC0E9ACACB2}">
      <dgm:prSet/>
      <dgm:spPr/>
      <dgm:t>
        <a:bodyPr/>
        <a:lstStyle/>
        <a:p>
          <a:endParaRPr lang="en-US"/>
        </a:p>
      </dgm:t>
    </dgm:pt>
    <dgm:pt modelId="{24817318-C202-49C3-8BA4-BD41E4AB91F3}" type="pres">
      <dgm:prSet presAssocID="{71C76324-F3E9-4739-A595-252F71F326BC}" presName="linear" presStyleCnt="0">
        <dgm:presLayoutVars>
          <dgm:animLvl val="lvl"/>
          <dgm:resizeHandles val="exact"/>
        </dgm:presLayoutVars>
      </dgm:prSet>
      <dgm:spPr/>
    </dgm:pt>
    <dgm:pt modelId="{70392174-3747-4308-8564-21ACBBB8A556}" type="pres">
      <dgm:prSet presAssocID="{C28C3F29-6939-4115-8CEB-61DDF7EC1AB1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479DB962-6688-4B00-B58F-BE1AF07FF923}" type="pres">
      <dgm:prSet presAssocID="{45FA657E-B0CB-4370-A34C-62C3AFEA6D0A}" presName="spacer" presStyleCnt="0"/>
      <dgm:spPr/>
    </dgm:pt>
    <dgm:pt modelId="{B09918AA-7DBA-43CA-B367-0B00EBB5F414}" type="pres">
      <dgm:prSet presAssocID="{CD4E47E7-E881-4B43-B686-6DB75FDC1C8D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B4B277D7-EF6F-4884-A060-CEF3EDD13996}" type="pres">
      <dgm:prSet presAssocID="{C41F61D2-0605-4D76-848C-F5D037D29EF7}" presName="spacer" presStyleCnt="0"/>
      <dgm:spPr/>
    </dgm:pt>
    <dgm:pt modelId="{9D4ABC40-0075-4F70-8973-BEC30412F1C5}" type="pres">
      <dgm:prSet presAssocID="{8B272C51-AD64-41E9-B92D-5F88B6202ADB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68DB1D3-19A7-497E-BDFA-1F88B7343436}" type="pres">
      <dgm:prSet presAssocID="{24EFE150-4608-4078-990C-4AC478370BAD}" presName="spacer" presStyleCnt="0"/>
      <dgm:spPr/>
    </dgm:pt>
    <dgm:pt modelId="{55EFFE36-BDE4-42C9-BE62-F8EC9CA60CB6}" type="pres">
      <dgm:prSet presAssocID="{1FE6B824-34B3-4F04-B7AF-15CF7C23FEA3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AC9CC800-9A95-48D8-B020-173ACC91F11E}" type="presOf" srcId="{71C76324-F3E9-4739-A595-252F71F326BC}" destId="{24817318-C202-49C3-8BA4-BD41E4AB91F3}" srcOrd="0" destOrd="0" presId="urn:microsoft.com/office/officeart/2005/8/layout/vList2"/>
    <dgm:cxn modelId="{5B2A4C18-6D2C-46EA-96C7-8D8034FA55FB}" srcId="{71C76324-F3E9-4739-A595-252F71F326BC}" destId="{8B272C51-AD64-41E9-B92D-5F88B6202ADB}" srcOrd="2" destOrd="0" parTransId="{575FEE9B-E76F-49AF-8FE3-4A2E40CFB250}" sibTransId="{24EFE150-4608-4078-990C-4AC478370BAD}"/>
    <dgm:cxn modelId="{50EC7435-4CA6-4388-856B-9C9D5FD568A1}" type="presOf" srcId="{C28C3F29-6939-4115-8CEB-61DDF7EC1AB1}" destId="{70392174-3747-4308-8564-21ACBBB8A556}" srcOrd="0" destOrd="0" presId="urn:microsoft.com/office/officeart/2005/8/layout/vList2"/>
    <dgm:cxn modelId="{7203588D-6421-4949-A04F-360A848F0CC2}" srcId="{71C76324-F3E9-4739-A595-252F71F326BC}" destId="{C28C3F29-6939-4115-8CEB-61DDF7EC1AB1}" srcOrd="0" destOrd="0" parTransId="{62B05CF9-6C99-4953-BEF5-702464188D74}" sibTransId="{45FA657E-B0CB-4370-A34C-62C3AFEA6D0A}"/>
    <dgm:cxn modelId="{9BCBA89E-A416-45C4-9B2C-D9284B82A718}" type="presOf" srcId="{8B272C51-AD64-41E9-B92D-5F88B6202ADB}" destId="{9D4ABC40-0075-4F70-8973-BEC30412F1C5}" srcOrd="0" destOrd="0" presId="urn:microsoft.com/office/officeart/2005/8/layout/vList2"/>
    <dgm:cxn modelId="{91074FC1-CB10-4C24-9A3F-1BC0E9ACACB2}" srcId="{71C76324-F3E9-4739-A595-252F71F326BC}" destId="{1FE6B824-34B3-4F04-B7AF-15CF7C23FEA3}" srcOrd="3" destOrd="0" parTransId="{44480159-307A-4360-A541-7BDF0A977372}" sibTransId="{4FA4BE9A-365F-4396-8706-394162DBC1DE}"/>
    <dgm:cxn modelId="{A7B83CD6-E53B-4563-8232-09694C0859C1}" srcId="{71C76324-F3E9-4739-A595-252F71F326BC}" destId="{CD4E47E7-E881-4B43-B686-6DB75FDC1C8D}" srcOrd="1" destOrd="0" parTransId="{1EA32848-5628-4407-9612-20E1D86720B1}" sibTransId="{C41F61D2-0605-4D76-848C-F5D037D29EF7}"/>
    <dgm:cxn modelId="{428F63F0-560B-4902-A7A6-D8BCAE604BA4}" type="presOf" srcId="{CD4E47E7-E881-4B43-B686-6DB75FDC1C8D}" destId="{B09918AA-7DBA-43CA-B367-0B00EBB5F414}" srcOrd="0" destOrd="0" presId="urn:microsoft.com/office/officeart/2005/8/layout/vList2"/>
    <dgm:cxn modelId="{2DE757F7-D1BD-4299-9CD6-04507D750AF8}" type="presOf" srcId="{1FE6B824-34B3-4F04-B7AF-15CF7C23FEA3}" destId="{55EFFE36-BDE4-42C9-BE62-F8EC9CA60CB6}" srcOrd="0" destOrd="0" presId="urn:microsoft.com/office/officeart/2005/8/layout/vList2"/>
    <dgm:cxn modelId="{433C8D9F-7639-4F12-909C-84759D9418E2}" type="presParOf" srcId="{24817318-C202-49C3-8BA4-BD41E4AB91F3}" destId="{70392174-3747-4308-8564-21ACBBB8A556}" srcOrd="0" destOrd="0" presId="urn:microsoft.com/office/officeart/2005/8/layout/vList2"/>
    <dgm:cxn modelId="{AA4280C1-23BD-4F4F-B246-0FF9D0674EFC}" type="presParOf" srcId="{24817318-C202-49C3-8BA4-BD41E4AB91F3}" destId="{479DB962-6688-4B00-B58F-BE1AF07FF923}" srcOrd="1" destOrd="0" presId="urn:microsoft.com/office/officeart/2005/8/layout/vList2"/>
    <dgm:cxn modelId="{0BBF04C8-F354-4C9D-9645-DBB6AC003B30}" type="presParOf" srcId="{24817318-C202-49C3-8BA4-BD41E4AB91F3}" destId="{B09918AA-7DBA-43CA-B367-0B00EBB5F414}" srcOrd="2" destOrd="0" presId="urn:microsoft.com/office/officeart/2005/8/layout/vList2"/>
    <dgm:cxn modelId="{B131D5A7-D4D6-44E5-96D6-00077C4FC09B}" type="presParOf" srcId="{24817318-C202-49C3-8BA4-BD41E4AB91F3}" destId="{B4B277D7-EF6F-4884-A060-CEF3EDD13996}" srcOrd="3" destOrd="0" presId="urn:microsoft.com/office/officeart/2005/8/layout/vList2"/>
    <dgm:cxn modelId="{C0FE027A-3764-4605-BE59-4F7507F50B7C}" type="presParOf" srcId="{24817318-C202-49C3-8BA4-BD41E4AB91F3}" destId="{9D4ABC40-0075-4F70-8973-BEC30412F1C5}" srcOrd="4" destOrd="0" presId="urn:microsoft.com/office/officeart/2005/8/layout/vList2"/>
    <dgm:cxn modelId="{F9610A82-450D-409E-ABEE-0DA90B2139CD}" type="presParOf" srcId="{24817318-C202-49C3-8BA4-BD41E4AB91F3}" destId="{E68DB1D3-19A7-497E-BDFA-1F88B7343436}" srcOrd="5" destOrd="0" presId="urn:microsoft.com/office/officeart/2005/8/layout/vList2"/>
    <dgm:cxn modelId="{9210ED83-13DD-4153-81D9-7E7DBBDBF7FD}" type="presParOf" srcId="{24817318-C202-49C3-8BA4-BD41E4AB91F3}" destId="{55EFFE36-BDE4-42C9-BE62-F8EC9CA60CB6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4F129EF-4697-4162-BE31-1F81C00AA66F}" type="doc">
      <dgm:prSet loTypeId="urn:microsoft.com/office/officeart/2018/2/layout/IconCircle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884861B-5FDB-4CA2-8A17-31F0004CC06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• Haz preguntas relacionadas directamente con el trabajo.</a:t>
          </a:r>
        </a:p>
      </dgm:t>
    </dgm:pt>
    <dgm:pt modelId="{C3C28F2A-3146-4CE9-BCBD-0F8C16BDD5E0}" type="parTrans" cxnId="{6DB8DAF3-E6A2-44C2-BFC8-F0C89F71BC22}">
      <dgm:prSet/>
      <dgm:spPr/>
      <dgm:t>
        <a:bodyPr/>
        <a:lstStyle/>
        <a:p>
          <a:endParaRPr lang="en-US"/>
        </a:p>
      </dgm:t>
    </dgm:pt>
    <dgm:pt modelId="{9D490AD7-65D1-40D9-A945-FADA38CCECB5}" type="sibTrans" cxnId="{6DB8DAF3-E6A2-44C2-BFC8-F0C89F71BC22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8A2E6F8E-2AE9-467E-B2A5-0E27C83AE37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• Busca ejemplos específicos, no solamente respuestas de “sí” o “no”.</a:t>
          </a:r>
        </a:p>
      </dgm:t>
    </dgm:pt>
    <dgm:pt modelId="{7DD77988-AA33-4E82-BA4C-235C54E9E7B3}" type="parTrans" cxnId="{AB2008BF-DD52-4ABB-9D22-CBFF219447A0}">
      <dgm:prSet/>
      <dgm:spPr/>
      <dgm:t>
        <a:bodyPr/>
        <a:lstStyle/>
        <a:p>
          <a:endParaRPr lang="en-US"/>
        </a:p>
      </dgm:t>
    </dgm:pt>
    <dgm:pt modelId="{5CC3C5D1-2ACE-4B7B-AE95-F2BB1C52B24B}" type="sibTrans" cxnId="{AB2008BF-DD52-4ABB-9D22-CBFF219447A0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1DE108B2-8E13-4BC3-AFFE-2FF7675BE7A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• Usa preguntas de seguimiento: “¿Cuál fue tu papel?” “¿Qué pasó?” “¿Cuál fue el resultado?”</a:t>
          </a:r>
        </a:p>
      </dgm:t>
    </dgm:pt>
    <dgm:pt modelId="{37E92834-A399-4934-AC14-C3CB64EA4232}" type="parTrans" cxnId="{A652196A-02CE-42F9-B28D-D9138301BF88}">
      <dgm:prSet/>
      <dgm:spPr/>
      <dgm:t>
        <a:bodyPr/>
        <a:lstStyle/>
        <a:p>
          <a:endParaRPr lang="en-US"/>
        </a:p>
      </dgm:t>
    </dgm:pt>
    <dgm:pt modelId="{21284AD9-D8C3-4C2D-B8CD-CCAA223AB0DD}" type="sibTrans" cxnId="{A652196A-02CE-42F9-B28D-D9138301BF88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CBBAFCAD-8560-4949-8B2A-1E3C11EE80F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• Toma notas breves para comparar a los candidatos basándote en evidencia.</a:t>
          </a:r>
        </a:p>
      </dgm:t>
    </dgm:pt>
    <dgm:pt modelId="{F535BE12-F8CD-408A-99DC-1EEA80A24C00}" type="parTrans" cxnId="{F2BB88F5-2C2A-450E-8719-E4D22C35EA3B}">
      <dgm:prSet/>
      <dgm:spPr/>
      <dgm:t>
        <a:bodyPr/>
        <a:lstStyle/>
        <a:p>
          <a:endParaRPr lang="en-US"/>
        </a:p>
      </dgm:t>
    </dgm:pt>
    <dgm:pt modelId="{2177343C-0810-4ADF-9C01-A756DC905AFA}" type="sibTrans" cxnId="{F2BB88F5-2C2A-450E-8719-E4D22C35EA3B}">
      <dgm:prSet/>
      <dgm:spPr/>
      <dgm:t>
        <a:bodyPr/>
        <a:lstStyle/>
        <a:p>
          <a:endParaRPr lang="en-US"/>
        </a:p>
      </dgm:t>
    </dgm:pt>
    <dgm:pt modelId="{C22F7F50-5EA7-4BE8-8CF2-D2850321F6E7}" type="pres">
      <dgm:prSet presAssocID="{A4F129EF-4697-4162-BE31-1F81C00AA66F}" presName="root" presStyleCnt="0">
        <dgm:presLayoutVars>
          <dgm:dir/>
          <dgm:resizeHandles val="exact"/>
        </dgm:presLayoutVars>
      </dgm:prSet>
      <dgm:spPr/>
    </dgm:pt>
    <dgm:pt modelId="{17AF6BD7-A2C2-4BA7-9DB0-97D147A2A166}" type="pres">
      <dgm:prSet presAssocID="{A4F129EF-4697-4162-BE31-1F81C00AA66F}" presName="container" presStyleCnt="0">
        <dgm:presLayoutVars>
          <dgm:dir/>
          <dgm:resizeHandles val="exact"/>
        </dgm:presLayoutVars>
      </dgm:prSet>
      <dgm:spPr/>
    </dgm:pt>
    <dgm:pt modelId="{410F5AD4-1B53-422A-8116-7E8C66854400}" type="pres">
      <dgm:prSet presAssocID="{6884861B-5FDB-4CA2-8A17-31F0004CC066}" presName="compNode" presStyleCnt="0"/>
      <dgm:spPr/>
    </dgm:pt>
    <dgm:pt modelId="{9E3A3D72-CE90-4B1B-960F-C32AC70FE9BF}" type="pres">
      <dgm:prSet presAssocID="{6884861B-5FDB-4CA2-8A17-31F0004CC066}" presName="iconBgRect" presStyleLbl="bgShp" presStyleIdx="0" presStyleCnt="4"/>
      <dgm:spPr/>
    </dgm:pt>
    <dgm:pt modelId="{EAE4D08F-6E02-4C7E-85DB-6230E4A3A64D}" type="pres">
      <dgm:prSet presAssocID="{6884861B-5FDB-4CA2-8A17-31F0004CC066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075CE7EF-4C83-4377-A249-CFA48C61B936}" type="pres">
      <dgm:prSet presAssocID="{6884861B-5FDB-4CA2-8A17-31F0004CC066}" presName="spaceRect" presStyleCnt="0"/>
      <dgm:spPr/>
    </dgm:pt>
    <dgm:pt modelId="{28711E18-3A31-4ECB-A69C-157FA20F7B61}" type="pres">
      <dgm:prSet presAssocID="{6884861B-5FDB-4CA2-8A17-31F0004CC066}" presName="textRect" presStyleLbl="revTx" presStyleIdx="0" presStyleCnt="4">
        <dgm:presLayoutVars>
          <dgm:chMax val="1"/>
          <dgm:chPref val="1"/>
        </dgm:presLayoutVars>
      </dgm:prSet>
      <dgm:spPr/>
    </dgm:pt>
    <dgm:pt modelId="{1560E8A6-95A4-47E4-8708-D30224C90ADD}" type="pres">
      <dgm:prSet presAssocID="{9D490AD7-65D1-40D9-A945-FADA38CCECB5}" presName="sibTrans" presStyleLbl="sibTrans2D1" presStyleIdx="0" presStyleCnt="0"/>
      <dgm:spPr/>
    </dgm:pt>
    <dgm:pt modelId="{25D6B8D5-9ECA-4E21-A838-252FDB6939B5}" type="pres">
      <dgm:prSet presAssocID="{8A2E6F8E-2AE9-467E-B2A5-0E27C83AE377}" presName="compNode" presStyleCnt="0"/>
      <dgm:spPr/>
    </dgm:pt>
    <dgm:pt modelId="{5420E12E-63C8-4F94-B448-6FCF38296AE8}" type="pres">
      <dgm:prSet presAssocID="{8A2E6F8E-2AE9-467E-B2A5-0E27C83AE377}" presName="iconBgRect" presStyleLbl="bgShp" presStyleIdx="1" presStyleCnt="4"/>
      <dgm:spPr/>
    </dgm:pt>
    <dgm:pt modelId="{94317CDD-A93C-4F1E-AC4A-B868B3ACB367}" type="pres">
      <dgm:prSet presAssocID="{8A2E6F8E-2AE9-467E-B2A5-0E27C83AE377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hare With Person"/>
        </a:ext>
      </dgm:extLst>
    </dgm:pt>
    <dgm:pt modelId="{507B9CF2-F1D4-4FF3-9445-65BCE5477044}" type="pres">
      <dgm:prSet presAssocID="{8A2E6F8E-2AE9-467E-B2A5-0E27C83AE377}" presName="spaceRect" presStyleCnt="0"/>
      <dgm:spPr/>
    </dgm:pt>
    <dgm:pt modelId="{84955680-418A-400C-A221-373F4C8799C9}" type="pres">
      <dgm:prSet presAssocID="{8A2E6F8E-2AE9-467E-B2A5-0E27C83AE377}" presName="textRect" presStyleLbl="revTx" presStyleIdx="1" presStyleCnt="4">
        <dgm:presLayoutVars>
          <dgm:chMax val="1"/>
          <dgm:chPref val="1"/>
        </dgm:presLayoutVars>
      </dgm:prSet>
      <dgm:spPr/>
    </dgm:pt>
    <dgm:pt modelId="{5AFA9FF4-878C-4EB9-AC39-CF6EFC82F398}" type="pres">
      <dgm:prSet presAssocID="{5CC3C5D1-2ACE-4B7B-AE95-F2BB1C52B24B}" presName="sibTrans" presStyleLbl="sibTrans2D1" presStyleIdx="0" presStyleCnt="0"/>
      <dgm:spPr/>
    </dgm:pt>
    <dgm:pt modelId="{BC9CCA01-B2D1-4B30-A62D-27ED6A0CCBE4}" type="pres">
      <dgm:prSet presAssocID="{1DE108B2-8E13-4BC3-AFFE-2FF7675BE7A4}" presName="compNode" presStyleCnt="0"/>
      <dgm:spPr/>
    </dgm:pt>
    <dgm:pt modelId="{AD54618E-29B0-4F22-B6CA-66950021A471}" type="pres">
      <dgm:prSet presAssocID="{1DE108B2-8E13-4BC3-AFFE-2FF7675BE7A4}" presName="iconBgRect" presStyleLbl="bgShp" presStyleIdx="2" presStyleCnt="4"/>
      <dgm:spPr/>
    </dgm:pt>
    <dgm:pt modelId="{D06A1BF5-B326-47B2-8B28-C3F905A27E42}" type="pres">
      <dgm:prSet presAssocID="{1DE108B2-8E13-4BC3-AFFE-2FF7675BE7A4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ubbles"/>
        </a:ext>
      </dgm:extLst>
    </dgm:pt>
    <dgm:pt modelId="{1B2DDB1D-9895-4F17-B2EB-11E9A4EDC4A0}" type="pres">
      <dgm:prSet presAssocID="{1DE108B2-8E13-4BC3-AFFE-2FF7675BE7A4}" presName="spaceRect" presStyleCnt="0"/>
      <dgm:spPr/>
    </dgm:pt>
    <dgm:pt modelId="{5B4FB10C-B536-4F57-A1E1-493102D6BCEF}" type="pres">
      <dgm:prSet presAssocID="{1DE108B2-8E13-4BC3-AFFE-2FF7675BE7A4}" presName="textRect" presStyleLbl="revTx" presStyleIdx="2" presStyleCnt="4">
        <dgm:presLayoutVars>
          <dgm:chMax val="1"/>
          <dgm:chPref val="1"/>
        </dgm:presLayoutVars>
      </dgm:prSet>
      <dgm:spPr/>
    </dgm:pt>
    <dgm:pt modelId="{49D2AF6C-13DA-4465-B2F9-8D2ACC34112E}" type="pres">
      <dgm:prSet presAssocID="{21284AD9-D8C3-4C2D-B8CD-CCAA223AB0DD}" presName="sibTrans" presStyleLbl="sibTrans2D1" presStyleIdx="0" presStyleCnt="0"/>
      <dgm:spPr/>
    </dgm:pt>
    <dgm:pt modelId="{FD76C9B5-9EDC-4B69-853F-6FA28E581119}" type="pres">
      <dgm:prSet presAssocID="{CBBAFCAD-8560-4949-8B2A-1E3C11EE80F3}" presName="compNode" presStyleCnt="0"/>
      <dgm:spPr/>
    </dgm:pt>
    <dgm:pt modelId="{BA157C63-3169-438A-AA15-B3C4F8E5FA35}" type="pres">
      <dgm:prSet presAssocID="{CBBAFCAD-8560-4949-8B2A-1E3C11EE80F3}" presName="iconBgRect" presStyleLbl="bgShp" presStyleIdx="3" presStyleCnt="4"/>
      <dgm:spPr/>
    </dgm:pt>
    <dgm:pt modelId="{2A5C8250-B4E5-4A61-9237-1893E2A7A65D}" type="pres">
      <dgm:prSet presAssocID="{CBBAFCAD-8560-4949-8B2A-1E3C11EE80F3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ustomer Review"/>
        </a:ext>
      </dgm:extLst>
    </dgm:pt>
    <dgm:pt modelId="{3C1303BE-38CC-452E-875B-74244B891E73}" type="pres">
      <dgm:prSet presAssocID="{CBBAFCAD-8560-4949-8B2A-1E3C11EE80F3}" presName="spaceRect" presStyleCnt="0"/>
      <dgm:spPr/>
    </dgm:pt>
    <dgm:pt modelId="{04770E02-A777-4832-9279-E413F8CA2C62}" type="pres">
      <dgm:prSet presAssocID="{CBBAFCAD-8560-4949-8B2A-1E3C11EE80F3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A961521C-5230-4A59-A937-357FC1A3AE02}" type="presOf" srcId="{9D490AD7-65D1-40D9-A945-FADA38CCECB5}" destId="{1560E8A6-95A4-47E4-8708-D30224C90ADD}" srcOrd="0" destOrd="0" presId="urn:microsoft.com/office/officeart/2018/2/layout/IconCircleList"/>
    <dgm:cxn modelId="{57E10867-F6C9-4619-8490-ED6F7C987C59}" type="presOf" srcId="{6884861B-5FDB-4CA2-8A17-31F0004CC066}" destId="{28711E18-3A31-4ECB-A69C-157FA20F7B61}" srcOrd="0" destOrd="0" presId="urn:microsoft.com/office/officeart/2018/2/layout/IconCircleList"/>
    <dgm:cxn modelId="{3D0A5868-6F37-41C4-ABEF-44BEC254AA6B}" type="presOf" srcId="{CBBAFCAD-8560-4949-8B2A-1E3C11EE80F3}" destId="{04770E02-A777-4832-9279-E413F8CA2C62}" srcOrd="0" destOrd="0" presId="urn:microsoft.com/office/officeart/2018/2/layout/IconCircleList"/>
    <dgm:cxn modelId="{A652196A-02CE-42F9-B28D-D9138301BF88}" srcId="{A4F129EF-4697-4162-BE31-1F81C00AA66F}" destId="{1DE108B2-8E13-4BC3-AFFE-2FF7675BE7A4}" srcOrd="2" destOrd="0" parTransId="{37E92834-A399-4934-AC14-C3CB64EA4232}" sibTransId="{21284AD9-D8C3-4C2D-B8CD-CCAA223AB0DD}"/>
    <dgm:cxn modelId="{91E50E7B-5097-40B5-8895-D4A86762F8CA}" type="presOf" srcId="{1DE108B2-8E13-4BC3-AFFE-2FF7675BE7A4}" destId="{5B4FB10C-B536-4F57-A1E1-493102D6BCEF}" srcOrd="0" destOrd="0" presId="urn:microsoft.com/office/officeart/2018/2/layout/IconCircleList"/>
    <dgm:cxn modelId="{FC149699-71C5-484D-9517-F37CBA774584}" type="presOf" srcId="{8A2E6F8E-2AE9-467E-B2A5-0E27C83AE377}" destId="{84955680-418A-400C-A221-373F4C8799C9}" srcOrd="0" destOrd="0" presId="urn:microsoft.com/office/officeart/2018/2/layout/IconCircleList"/>
    <dgm:cxn modelId="{DDD426B7-79BC-4870-BC87-7476B708B9C8}" type="presOf" srcId="{5CC3C5D1-2ACE-4B7B-AE95-F2BB1C52B24B}" destId="{5AFA9FF4-878C-4EB9-AC39-CF6EFC82F398}" srcOrd="0" destOrd="0" presId="urn:microsoft.com/office/officeart/2018/2/layout/IconCircleList"/>
    <dgm:cxn modelId="{4C58F8BD-61CA-407C-AA8C-DA8F9230B737}" type="presOf" srcId="{A4F129EF-4697-4162-BE31-1F81C00AA66F}" destId="{C22F7F50-5EA7-4BE8-8CF2-D2850321F6E7}" srcOrd="0" destOrd="0" presId="urn:microsoft.com/office/officeart/2018/2/layout/IconCircleList"/>
    <dgm:cxn modelId="{AB2008BF-DD52-4ABB-9D22-CBFF219447A0}" srcId="{A4F129EF-4697-4162-BE31-1F81C00AA66F}" destId="{8A2E6F8E-2AE9-467E-B2A5-0E27C83AE377}" srcOrd="1" destOrd="0" parTransId="{7DD77988-AA33-4E82-BA4C-235C54E9E7B3}" sibTransId="{5CC3C5D1-2ACE-4B7B-AE95-F2BB1C52B24B}"/>
    <dgm:cxn modelId="{95D34FE8-29D4-4CEB-890C-E2F8D84C3DE9}" type="presOf" srcId="{21284AD9-D8C3-4C2D-B8CD-CCAA223AB0DD}" destId="{49D2AF6C-13DA-4465-B2F9-8D2ACC34112E}" srcOrd="0" destOrd="0" presId="urn:microsoft.com/office/officeart/2018/2/layout/IconCircleList"/>
    <dgm:cxn modelId="{6DB8DAF3-E6A2-44C2-BFC8-F0C89F71BC22}" srcId="{A4F129EF-4697-4162-BE31-1F81C00AA66F}" destId="{6884861B-5FDB-4CA2-8A17-31F0004CC066}" srcOrd="0" destOrd="0" parTransId="{C3C28F2A-3146-4CE9-BCBD-0F8C16BDD5E0}" sibTransId="{9D490AD7-65D1-40D9-A945-FADA38CCECB5}"/>
    <dgm:cxn modelId="{F2BB88F5-2C2A-450E-8719-E4D22C35EA3B}" srcId="{A4F129EF-4697-4162-BE31-1F81C00AA66F}" destId="{CBBAFCAD-8560-4949-8B2A-1E3C11EE80F3}" srcOrd="3" destOrd="0" parTransId="{F535BE12-F8CD-408A-99DC-1EEA80A24C00}" sibTransId="{2177343C-0810-4ADF-9C01-A756DC905AFA}"/>
    <dgm:cxn modelId="{35233FFA-2F50-43FD-861A-12BD4102375A}" type="presParOf" srcId="{C22F7F50-5EA7-4BE8-8CF2-D2850321F6E7}" destId="{17AF6BD7-A2C2-4BA7-9DB0-97D147A2A166}" srcOrd="0" destOrd="0" presId="urn:microsoft.com/office/officeart/2018/2/layout/IconCircleList"/>
    <dgm:cxn modelId="{E04D0349-A6F0-496E-AA1D-29BBF3F2023C}" type="presParOf" srcId="{17AF6BD7-A2C2-4BA7-9DB0-97D147A2A166}" destId="{410F5AD4-1B53-422A-8116-7E8C66854400}" srcOrd="0" destOrd="0" presId="urn:microsoft.com/office/officeart/2018/2/layout/IconCircleList"/>
    <dgm:cxn modelId="{33AAA3AE-7F44-4EA8-884D-0818EB9F71C9}" type="presParOf" srcId="{410F5AD4-1B53-422A-8116-7E8C66854400}" destId="{9E3A3D72-CE90-4B1B-960F-C32AC70FE9BF}" srcOrd="0" destOrd="0" presId="urn:microsoft.com/office/officeart/2018/2/layout/IconCircleList"/>
    <dgm:cxn modelId="{8D3CD946-2489-43AD-920D-77BED19540CE}" type="presParOf" srcId="{410F5AD4-1B53-422A-8116-7E8C66854400}" destId="{EAE4D08F-6E02-4C7E-85DB-6230E4A3A64D}" srcOrd="1" destOrd="0" presId="urn:microsoft.com/office/officeart/2018/2/layout/IconCircleList"/>
    <dgm:cxn modelId="{4E6EA761-5963-4987-881D-6F56CE51DF0A}" type="presParOf" srcId="{410F5AD4-1B53-422A-8116-7E8C66854400}" destId="{075CE7EF-4C83-4377-A249-CFA48C61B936}" srcOrd="2" destOrd="0" presId="urn:microsoft.com/office/officeart/2018/2/layout/IconCircleList"/>
    <dgm:cxn modelId="{CD36921E-0269-4A1D-93EE-C432CC53EF75}" type="presParOf" srcId="{410F5AD4-1B53-422A-8116-7E8C66854400}" destId="{28711E18-3A31-4ECB-A69C-157FA20F7B61}" srcOrd="3" destOrd="0" presId="urn:microsoft.com/office/officeart/2018/2/layout/IconCircleList"/>
    <dgm:cxn modelId="{B1252900-1C42-470E-A8DC-0B450E3658A5}" type="presParOf" srcId="{17AF6BD7-A2C2-4BA7-9DB0-97D147A2A166}" destId="{1560E8A6-95A4-47E4-8708-D30224C90ADD}" srcOrd="1" destOrd="0" presId="urn:microsoft.com/office/officeart/2018/2/layout/IconCircleList"/>
    <dgm:cxn modelId="{565F36C7-A3C6-4263-8D08-B32287CC18A2}" type="presParOf" srcId="{17AF6BD7-A2C2-4BA7-9DB0-97D147A2A166}" destId="{25D6B8D5-9ECA-4E21-A838-252FDB6939B5}" srcOrd="2" destOrd="0" presId="urn:microsoft.com/office/officeart/2018/2/layout/IconCircleList"/>
    <dgm:cxn modelId="{15410E54-8BF5-4548-ACE1-1A482D3DCC3A}" type="presParOf" srcId="{25D6B8D5-9ECA-4E21-A838-252FDB6939B5}" destId="{5420E12E-63C8-4F94-B448-6FCF38296AE8}" srcOrd="0" destOrd="0" presId="urn:microsoft.com/office/officeart/2018/2/layout/IconCircleList"/>
    <dgm:cxn modelId="{59655831-B270-4194-9177-D367E23D3A8E}" type="presParOf" srcId="{25D6B8D5-9ECA-4E21-A838-252FDB6939B5}" destId="{94317CDD-A93C-4F1E-AC4A-B868B3ACB367}" srcOrd="1" destOrd="0" presId="urn:microsoft.com/office/officeart/2018/2/layout/IconCircleList"/>
    <dgm:cxn modelId="{F06D7AB0-FFD2-4388-AE0F-BFEBDC49C003}" type="presParOf" srcId="{25D6B8D5-9ECA-4E21-A838-252FDB6939B5}" destId="{507B9CF2-F1D4-4FF3-9445-65BCE5477044}" srcOrd="2" destOrd="0" presId="urn:microsoft.com/office/officeart/2018/2/layout/IconCircleList"/>
    <dgm:cxn modelId="{A25EE110-5D35-48A3-AC62-6BBF4AF9E5B0}" type="presParOf" srcId="{25D6B8D5-9ECA-4E21-A838-252FDB6939B5}" destId="{84955680-418A-400C-A221-373F4C8799C9}" srcOrd="3" destOrd="0" presId="urn:microsoft.com/office/officeart/2018/2/layout/IconCircleList"/>
    <dgm:cxn modelId="{5AD5DBB6-DB92-46B1-9416-2BF10C927628}" type="presParOf" srcId="{17AF6BD7-A2C2-4BA7-9DB0-97D147A2A166}" destId="{5AFA9FF4-878C-4EB9-AC39-CF6EFC82F398}" srcOrd="3" destOrd="0" presId="urn:microsoft.com/office/officeart/2018/2/layout/IconCircleList"/>
    <dgm:cxn modelId="{819C4CDF-2420-42C2-890F-4405BB8E6F80}" type="presParOf" srcId="{17AF6BD7-A2C2-4BA7-9DB0-97D147A2A166}" destId="{BC9CCA01-B2D1-4B30-A62D-27ED6A0CCBE4}" srcOrd="4" destOrd="0" presId="urn:microsoft.com/office/officeart/2018/2/layout/IconCircleList"/>
    <dgm:cxn modelId="{DEE7FFD7-6193-4E6B-8DC1-408368359BD0}" type="presParOf" srcId="{BC9CCA01-B2D1-4B30-A62D-27ED6A0CCBE4}" destId="{AD54618E-29B0-4F22-B6CA-66950021A471}" srcOrd="0" destOrd="0" presId="urn:microsoft.com/office/officeart/2018/2/layout/IconCircleList"/>
    <dgm:cxn modelId="{0C46D6BB-8B39-40DE-A1E7-988E031913C1}" type="presParOf" srcId="{BC9CCA01-B2D1-4B30-A62D-27ED6A0CCBE4}" destId="{D06A1BF5-B326-47B2-8B28-C3F905A27E42}" srcOrd="1" destOrd="0" presId="urn:microsoft.com/office/officeart/2018/2/layout/IconCircleList"/>
    <dgm:cxn modelId="{096DD87A-9F05-485D-8772-670BF686BA06}" type="presParOf" srcId="{BC9CCA01-B2D1-4B30-A62D-27ED6A0CCBE4}" destId="{1B2DDB1D-9895-4F17-B2EB-11E9A4EDC4A0}" srcOrd="2" destOrd="0" presId="urn:microsoft.com/office/officeart/2018/2/layout/IconCircleList"/>
    <dgm:cxn modelId="{3FD3463F-1763-461E-AD56-796D11BD39E7}" type="presParOf" srcId="{BC9CCA01-B2D1-4B30-A62D-27ED6A0CCBE4}" destId="{5B4FB10C-B536-4F57-A1E1-493102D6BCEF}" srcOrd="3" destOrd="0" presId="urn:microsoft.com/office/officeart/2018/2/layout/IconCircleList"/>
    <dgm:cxn modelId="{895C7D2F-9B49-4142-B6F7-FF03F2E1A219}" type="presParOf" srcId="{17AF6BD7-A2C2-4BA7-9DB0-97D147A2A166}" destId="{49D2AF6C-13DA-4465-B2F9-8D2ACC34112E}" srcOrd="5" destOrd="0" presId="urn:microsoft.com/office/officeart/2018/2/layout/IconCircleList"/>
    <dgm:cxn modelId="{16432C4B-ED43-4837-8784-A75DBE24BFE8}" type="presParOf" srcId="{17AF6BD7-A2C2-4BA7-9DB0-97D147A2A166}" destId="{FD76C9B5-9EDC-4B69-853F-6FA28E581119}" srcOrd="6" destOrd="0" presId="urn:microsoft.com/office/officeart/2018/2/layout/IconCircleList"/>
    <dgm:cxn modelId="{BE961203-89C0-4C67-809C-7D90E7486381}" type="presParOf" srcId="{FD76C9B5-9EDC-4B69-853F-6FA28E581119}" destId="{BA157C63-3169-438A-AA15-B3C4F8E5FA35}" srcOrd="0" destOrd="0" presId="urn:microsoft.com/office/officeart/2018/2/layout/IconCircleList"/>
    <dgm:cxn modelId="{20CFA93E-68F5-4C2B-91A9-111B2D51677E}" type="presParOf" srcId="{FD76C9B5-9EDC-4B69-853F-6FA28E581119}" destId="{2A5C8250-B4E5-4A61-9237-1893E2A7A65D}" srcOrd="1" destOrd="0" presId="urn:microsoft.com/office/officeart/2018/2/layout/IconCircleList"/>
    <dgm:cxn modelId="{7B63F6D1-0B2F-4638-A180-735D0F66076E}" type="presParOf" srcId="{FD76C9B5-9EDC-4B69-853F-6FA28E581119}" destId="{3C1303BE-38CC-452E-875B-74244B891E73}" srcOrd="2" destOrd="0" presId="urn:microsoft.com/office/officeart/2018/2/layout/IconCircleList"/>
    <dgm:cxn modelId="{429F2001-21AC-425A-B476-BEFCAAED0CBF}" type="presParOf" srcId="{FD76C9B5-9EDC-4B69-853F-6FA28E581119}" destId="{04770E02-A777-4832-9279-E413F8CA2C62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392174-3747-4308-8564-21ACBBB8A556}">
      <dsp:nvSpPr>
        <dsp:cNvPr id="0" name=""/>
        <dsp:cNvSpPr/>
      </dsp:nvSpPr>
      <dsp:spPr>
        <a:xfrm>
          <a:off x="0" y="62251"/>
          <a:ext cx="10515600" cy="10328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• Define las 3–5 cosas que la persona DEBE poder hacer en este puesto.</a:t>
          </a:r>
        </a:p>
      </dsp:txBody>
      <dsp:txXfrm>
        <a:off x="50420" y="112671"/>
        <a:ext cx="10414760" cy="932014"/>
      </dsp:txXfrm>
    </dsp:sp>
    <dsp:sp modelId="{B09918AA-7DBA-43CA-B367-0B00EBB5F414}">
      <dsp:nvSpPr>
        <dsp:cNvPr id="0" name=""/>
        <dsp:cNvSpPr/>
      </dsp:nvSpPr>
      <dsp:spPr>
        <a:xfrm>
          <a:off x="0" y="1169985"/>
          <a:ext cx="10515600" cy="10328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• Separa los requisitos indispensables de las habilidades que puedes enseñar.</a:t>
          </a:r>
        </a:p>
      </dsp:txBody>
      <dsp:txXfrm>
        <a:off x="50420" y="1220405"/>
        <a:ext cx="10414760" cy="932014"/>
      </dsp:txXfrm>
    </dsp:sp>
    <dsp:sp modelId="{9D4ABC40-0075-4F70-8973-BEC30412F1C5}">
      <dsp:nvSpPr>
        <dsp:cNvPr id="0" name=""/>
        <dsp:cNvSpPr/>
      </dsp:nvSpPr>
      <dsp:spPr>
        <a:xfrm>
          <a:off x="0" y="2277720"/>
          <a:ext cx="10515600" cy="10328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• Define cómo se ve el éxito después de 30, 60 y 90 días.</a:t>
          </a:r>
        </a:p>
      </dsp:txBody>
      <dsp:txXfrm>
        <a:off x="50420" y="2328140"/>
        <a:ext cx="10414760" cy="932014"/>
      </dsp:txXfrm>
    </dsp:sp>
    <dsp:sp modelId="{55EFFE36-BDE4-42C9-BE62-F8EC9CA60CB6}">
      <dsp:nvSpPr>
        <dsp:cNvPr id="0" name=""/>
        <dsp:cNvSpPr/>
      </dsp:nvSpPr>
      <dsp:spPr>
        <a:xfrm>
          <a:off x="0" y="3385454"/>
          <a:ext cx="10515600" cy="10328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• Escribe tus criterios ANTES de comenzar las entrevistas.</a:t>
          </a:r>
        </a:p>
      </dsp:txBody>
      <dsp:txXfrm>
        <a:off x="50420" y="3435874"/>
        <a:ext cx="10414760" cy="93201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3A3D72-CE90-4B1B-960F-C32AC70FE9BF}">
      <dsp:nvSpPr>
        <dsp:cNvPr id="0" name=""/>
        <dsp:cNvSpPr/>
      </dsp:nvSpPr>
      <dsp:spPr>
        <a:xfrm>
          <a:off x="212335" y="523517"/>
          <a:ext cx="1335915" cy="133591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E4D08F-6E02-4C7E-85DB-6230E4A3A64D}">
      <dsp:nvSpPr>
        <dsp:cNvPr id="0" name=""/>
        <dsp:cNvSpPr/>
      </dsp:nvSpPr>
      <dsp:spPr>
        <a:xfrm>
          <a:off x="492877" y="804059"/>
          <a:ext cx="774830" cy="77483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711E18-3A31-4ECB-A69C-157FA20F7B61}">
      <dsp:nvSpPr>
        <dsp:cNvPr id="0" name=""/>
        <dsp:cNvSpPr/>
      </dsp:nvSpPr>
      <dsp:spPr>
        <a:xfrm>
          <a:off x="1834517" y="523517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• Haz preguntas relacionadas directamente con el trabajo.</a:t>
          </a:r>
        </a:p>
      </dsp:txBody>
      <dsp:txXfrm>
        <a:off x="1834517" y="523517"/>
        <a:ext cx="3148942" cy="1335915"/>
      </dsp:txXfrm>
    </dsp:sp>
    <dsp:sp modelId="{5420E12E-63C8-4F94-B448-6FCF38296AE8}">
      <dsp:nvSpPr>
        <dsp:cNvPr id="0" name=""/>
        <dsp:cNvSpPr/>
      </dsp:nvSpPr>
      <dsp:spPr>
        <a:xfrm>
          <a:off x="5532139" y="523517"/>
          <a:ext cx="1335915" cy="133591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317CDD-A93C-4F1E-AC4A-B868B3ACB367}">
      <dsp:nvSpPr>
        <dsp:cNvPr id="0" name=""/>
        <dsp:cNvSpPr/>
      </dsp:nvSpPr>
      <dsp:spPr>
        <a:xfrm>
          <a:off x="5812681" y="804059"/>
          <a:ext cx="774830" cy="77483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955680-418A-400C-A221-373F4C8799C9}">
      <dsp:nvSpPr>
        <dsp:cNvPr id="0" name=""/>
        <dsp:cNvSpPr/>
      </dsp:nvSpPr>
      <dsp:spPr>
        <a:xfrm>
          <a:off x="7154322" y="523517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• Busca ejemplos específicos, no solamente respuestas de “sí” o “no”.</a:t>
          </a:r>
        </a:p>
      </dsp:txBody>
      <dsp:txXfrm>
        <a:off x="7154322" y="523517"/>
        <a:ext cx="3148942" cy="1335915"/>
      </dsp:txXfrm>
    </dsp:sp>
    <dsp:sp modelId="{AD54618E-29B0-4F22-B6CA-66950021A471}">
      <dsp:nvSpPr>
        <dsp:cNvPr id="0" name=""/>
        <dsp:cNvSpPr/>
      </dsp:nvSpPr>
      <dsp:spPr>
        <a:xfrm>
          <a:off x="212335" y="2621127"/>
          <a:ext cx="1335915" cy="133591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6A1BF5-B326-47B2-8B28-C3F905A27E42}">
      <dsp:nvSpPr>
        <dsp:cNvPr id="0" name=""/>
        <dsp:cNvSpPr/>
      </dsp:nvSpPr>
      <dsp:spPr>
        <a:xfrm>
          <a:off x="492877" y="2901669"/>
          <a:ext cx="774830" cy="77483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4FB10C-B536-4F57-A1E1-493102D6BCEF}">
      <dsp:nvSpPr>
        <dsp:cNvPr id="0" name=""/>
        <dsp:cNvSpPr/>
      </dsp:nvSpPr>
      <dsp:spPr>
        <a:xfrm>
          <a:off x="1834517" y="2621127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• Usa preguntas de seguimiento: “¿Cuál fue tu papel?” “¿Qué pasó?” “¿Cuál fue el resultado?”</a:t>
          </a:r>
        </a:p>
      </dsp:txBody>
      <dsp:txXfrm>
        <a:off x="1834517" y="2621127"/>
        <a:ext cx="3148942" cy="1335915"/>
      </dsp:txXfrm>
    </dsp:sp>
    <dsp:sp modelId="{BA157C63-3169-438A-AA15-B3C4F8E5FA35}">
      <dsp:nvSpPr>
        <dsp:cNvPr id="0" name=""/>
        <dsp:cNvSpPr/>
      </dsp:nvSpPr>
      <dsp:spPr>
        <a:xfrm>
          <a:off x="5532139" y="2621127"/>
          <a:ext cx="1335915" cy="1335915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5C8250-B4E5-4A61-9237-1893E2A7A65D}">
      <dsp:nvSpPr>
        <dsp:cNvPr id="0" name=""/>
        <dsp:cNvSpPr/>
      </dsp:nvSpPr>
      <dsp:spPr>
        <a:xfrm>
          <a:off x="5812681" y="2901669"/>
          <a:ext cx="774830" cy="77483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770E02-A777-4832-9279-E413F8CA2C62}">
      <dsp:nvSpPr>
        <dsp:cNvPr id="0" name=""/>
        <dsp:cNvSpPr/>
      </dsp:nvSpPr>
      <dsp:spPr>
        <a:xfrm>
          <a:off x="7154322" y="2621127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• Toma notas breves para comparar a los candidatos basándote en evidencia.</a:t>
          </a:r>
        </a:p>
      </dsp:txBody>
      <dsp:txXfrm>
        <a:off x="7154322" y="2621127"/>
        <a:ext cx="3148942" cy="13359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632" y="-76200"/>
            <a:ext cx="12191695" cy="6858000"/>
          </a:xfrm>
          <a:prstGeom prst="rect">
            <a:avLst/>
          </a:prstGeom>
          <a:solidFill>
            <a:srgbClr val="1F2F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179320" y="2754630"/>
            <a:ext cx="8653395" cy="3664458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r>
              <a:rPr sz="3800" b="1" dirty="0">
                <a:solidFill>
                  <a:srgbClr val="FFFFFF"/>
                </a:solidFill>
              </a:rPr>
              <a:t>CONTRATA CON PROPÓSITO</a:t>
            </a:r>
          </a:p>
          <a:p>
            <a:r>
              <a:rPr sz="2400" dirty="0" err="1">
                <a:solidFill>
                  <a:srgbClr val="E6AB46"/>
                </a:solidFill>
              </a:rPr>
              <a:t>Encontrando</a:t>
            </a:r>
            <a:r>
              <a:rPr sz="2400" dirty="0">
                <a:solidFill>
                  <a:srgbClr val="E6AB46"/>
                </a:solidFill>
              </a:rPr>
              <a:t> al CANDIDATO ADECUADO — No </a:t>
            </a:r>
            <a:r>
              <a:rPr sz="2400" dirty="0" err="1">
                <a:solidFill>
                  <a:srgbClr val="E6AB46"/>
                </a:solidFill>
              </a:rPr>
              <a:t>solamente</a:t>
            </a:r>
            <a:r>
              <a:rPr sz="2400" dirty="0">
                <a:solidFill>
                  <a:srgbClr val="E6AB46"/>
                </a:solidFill>
              </a:rPr>
              <a:t> al primero</a:t>
            </a:r>
          </a:p>
          <a:p>
            <a:r>
              <a:rPr sz="1700" dirty="0">
                <a:solidFill>
                  <a:srgbClr val="FFFFFF"/>
                </a:solidFill>
              </a:rPr>
              <a:t>Un plan </a:t>
            </a:r>
            <a:r>
              <a:rPr sz="1700" dirty="0" err="1">
                <a:solidFill>
                  <a:srgbClr val="FFFFFF"/>
                </a:solidFill>
              </a:rPr>
              <a:t>práctico</a:t>
            </a:r>
            <a:r>
              <a:rPr sz="1700" dirty="0">
                <a:solidFill>
                  <a:srgbClr val="FFFFFF"/>
                </a:solidFill>
              </a:rPr>
              <a:t> de </a:t>
            </a:r>
            <a:r>
              <a:rPr sz="1700" dirty="0" err="1">
                <a:solidFill>
                  <a:srgbClr val="FFFFFF"/>
                </a:solidFill>
              </a:rPr>
              <a:t>contratación</a:t>
            </a:r>
            <a:r>
              <a:rPr sz="1700" dirty="0">
                <a:solidFill>
                  <a:srgbClr val="FFFFFF"/>
                </a:solidFill>
              </a:rPr>
              <a:t> y </a:t>
            </a:r>
            <a:r>
              <a:rPr sz="1700" dirty="0" err="1">
                <a:solidFill>
                  <a:srgbClr val="FFFFFF"/>
                </a:solidFill>
              </a:rPr>
              <a:t>reclutamiento</a:t>
            </a:r>
            <a:r>
              <a:rPr sz="1700" dirty="0">
                <a:solidFill>
                  <a:srgbClr val="FFFFFF"/>
                </a:solidFill>
              </a:rPr>
              <a:t> para </a:t>
            </a:r>
            <a:r>
              <a:rPr sz="1700" dirty="0" err="1">
                <a:solidFill>
                  <a:srgbClr val="FFFFFF"/>
                </a:solidFill>
              </a:rPr>
              <a:t>pequeños</a:t>
            </a:r>
            <a:r>
              <a:rPr sz="1700" dirty="0">
                <a:solidFill>
                  <a:srgbClr val="FFFFFF"/>
                </a:solidFill>
              </a:rPr>
              <a:t> </a:t>
            </a:r>
            <a:r>
              <a:rPr lang="en-US" sz="1700" dirty="0">
                <a:solidFill>
                  <a:srgbClr val="FFFFFF"/>
                </a:solidFill>
              </a:rPr>
              <a:t>N</a:t>
            </a:r>
            <a:r>
              <a:rPr sz="1700" dirty="0">
                <a:solidFill>
                  <a:srgbClr val="FFFFFF"/>
                </a:solidFill>
              </a:rPr>
              <a:t>egocios</a:t>
            </a:r>
            <a:endParaRPr lang="en-US" sz="1700" dirty="0">
              <a:solidFill>
                <a:srgbClr val="FFFFFF"/>
              </a:solidFill>
            </a:endParaRPr>
          </a:p>
          <a:p>
            <a:endParaRPr lang="en-US" sz="1700" dirty="0">
              <a:solidFill>
                <a:srgbClr val="FFFFFF"/>
              </a:solidFill>
            </a:endParaRPr>
          </a:p>
          <a:p>
            <a:r>
              <a:rPr lang="en-US" sz="1700" dirty="0">
                <a:solidFill>
                  <a:srgbClr val="FFFFFF"/>
                </a:solidFill>
              </a:rPr>
              <a:t>By Susy Moran 2026</a:t>
            </a:r>
            <a:endParaRPr sz="1700" dirty="0">
              <a:solidFill>
                <a:srgbClr val="FFFF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008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C666E"/>
                </a:solidFill>
              </a:rPr>
              <a:t>Chismecito y Cafecito  •  1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E361A8-8E1D-19EC-E956-7E419DA5DE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1915" y="256720"/>
            <a:ext cx="2697535" cy="15098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F2F43"/>
                </a:solidFill>
              </a:rPr>
              <a:t>Reto de Chismecito: ¡Crea tu plan hoy!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554480"/>
            <a:ext cx="1051560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300"/>
              </a:spcAft>
              <a:defRPr sz="1800">
                <a:solidFill>
                  <a:srgbClr val="2D343A"/>
                </a:solidFill>
              </a:defRPr>
            </a:pPr>
            <a:r>
              <a:t>• Escribe UN puesto que necesitas cubrir.</a:t>
            </a:r>
          </a:p>
          <a:p>
            <a:pPr>
              <a:spcAft>
                <a:spcPts val="1300"/>
              </a:spcAft>
              <a:defRPr sz="1800">
                <a:solidFill>
                  <a:srgbClr val="2D343A"/>
                </a:solidFill>
              </a:defRPr>
            </a:pPr>
            <a:r>
              <a:t>• Identifica 3 habilidades o comportamientos indispensables.</a:t>
            </a:r>
          </a:p>
          <a:p>
            <a:pPr>
              <a:spcAft>
                <a:spcPts val="1300"/>
              </a:spcAft>
              <a:defRPr sz="1800">
                <a:solidFill>
                  <a:srgbClr val="2D343A"/>
                </a:solidFill>
              </a:defRPr>
            </a:pPr>
            <a:r>
              <a:t>• Crea 5 preguntas de entrevista.</a:t>
            </a:r>
          </a:p>
          <a:p>
            <a:pPr>
              <a:spcAft>
                <a:spcPts val="1300"/>
              </a:spcAft>
              <a:defRPr sz="1800">
                <a:solidFill>
                  <a:srgbClr val="2D343A"/>
                </a:solidFill>
              </a:defRPr>
            </a:pPr>
            <a:r>
              <a:t>• Elige 2 lugares donde buscarás candidatos.</a:t>
            </a:r>
          </a:p>
          <a:p>
            <a:pPr>
              <a:spcAft>
                <a:spcPts val="1300"/>
              </a:spcAft>
              <a:defRPr sz="1800">
                <a:solidFill>
                  <a:srgbClr val="2D343A"/>
                </a:solidFill>
              </a:defRPr>
            </a:pPr>
            <a:r>
              <a:t>• Define una fecha para filtrar, entrevistar y dar seguimiento.</a:t>
            </a:r>
          </a:p>
          <a:p>
            <a:pPr>
              <a:spcAft>
                <a:spcPts val="1300"/>
              </a:spcAft>
              <a:defRPr sz="1800">
                <a:solidFill>
                  <a:srgbClr val="2D343A"/>
                </a:solidFill>
              </a:defRPr>
            </a:pPr>
            <a:r>
              <a:t>• Llévate el plan a tu negocio y ¡PONLO EN PRÁCTICA!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C666E"/>
                </a:solidFill>
              </a:rPr>
              <a:t>Chismecito y Cafecito  •  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F2F43"/>
                </a:solidFill>
              </a:rPr>
              <a:t>Práctica rápida: 10 minutos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1463040"/>
            <a:ext cx="3337560" cy="3474720"/>
          </a:xfrm>
          <a:prstGeom prst="roundRect">
            <a:avLst/>
          </a:prstGeom>
          <a:solidFill>
            <a:srgbClr val="FFFFFF"/>
          </a:solidFill>
          <a:ln>
            <a:solidFill>
              <a:srgbClr val="E1E1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822960" y="1463040"/>
            <a:ext cx="82296" cy="3474720"/>
          </a:xfrm>
          <a:prstGeom prst="rect">
            <a:avLst/>
          </a:prstGeom>
          <a:solidFill>
            <a:srgbClr val="237D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051560" y="1645920"/>
            <a:ext cx="3300134" cy="93358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700" b="1" dirty="0">
                <a:solidFill>
                  <a:srgbClr val="1F2F43"/>
                </a:solidFill>
              </a:rPr>
              <a:t>1 • Elige un </a:t>
            </a:r>
            <a:r>
              <a:rPr sz="1700" b="1" dirty="0" err="1">
                <a:solidFill>
                  <a:srgbClr val="1F2F43"/>
                </a:solidFill>
              </a:rPr>
              <a:t>puesto</a:t>
            </a:r>
            <a:endParaRPr sz="1700" b="1" dirty="0">
              <a:solidFill>
                <a:srgbClr val="1F2F43"/>
              </a:solidFill>
            </a:endParaRPr>
          </a:p>
          <a:p>
            <a:pPr>
              <a:spcBef>
                <a:spcPts val="700"/>
              </a:spcBef>
              <a:defRPr sz="1300">
                <a:solidFill>
                  <a:srgbClr val="2D343A"/>
                </a:solidFill>
              </a:defRPr>
            </a:pPr>
            <a:r>
              <a:rPr dirty="0" err="1"/>
              <a:t>Escoge</a:t>
            </a:r>
            <a:r>
              <a:rPr dirty="0"/>
              <a:t> un </a:t>
            </a:r>
            <a:r>
              <a:rPr dirty="0" err="1"/>
              <a:t>puesto</a:t>
            </a:r>
            <a:r>
              <a:rPr dirty="0"/>
              <a:t> </a:t>
            </a:r>
            <a:r>
              <a:rPr dirty="0" err="1"/>
              <a:t>que</a:t>
            </a:r>
            <a:r>
              <a:rPr dirty="0"/>
              <a:t> </a:t>
            </a:r>
            <a:r>
              <a:rPr dirty="0" err="1"/>
              <a:t>estés</a:t>
            </a:r>
            <a:r>
              <a:rPr dirty="0"/>
              <a:t> </a:t>
            </a:r>
            <a:r>
              <a:rPr dirty="0" err="1"/>
              <a:t>contratando</a:t>
            </a:r>
            <a:r>
              <a:rPr dirty="0"/>
              <a:t> </a:t>
            </a:r>
            <a:endParaRPr lang="en-US" dirty="0"/>
          </a:p>
          <a:p>
            <a:pPr>
              <a:spcBef>
                <a:spcPts val="700"/>
              </a:spcBef>
              <a:defRPr sz="1300">
                <a:solidFill>
                  <a:srgbClr val="2D343A"/>
                </a:solidFill>
              </a:defRPr>
            </a:pPr>
            <a:r>
              <a:rPr dirty="0" err="1"/>
              <a:t>ahora</a:t>
            </a:r>
            <a:r>
              <a:rPr dirty="0"/>
              <a:t> o </a:t>
            </a:r>
            <a:r>
              <a:rPr dirty="0" err="1"/>
              <a:t>que</a:t>
            </a:r>
            <a:r>
              <a:rPr dirty="0"/>
              <a:t> </a:t>
            </a:r>
            <a:r>
              <a:rPr dirty="0" err="1"/>
              <a:t>esperes</a:t>
            </a:r>
            <a:r>
              <a:rPr dirty="0"/>
              <a:t> </a:t>
            </a:r>
            <a:r>
              <a:rPr dirty="0" err="1"/>
              <a:t>contratar</a:t>
            </a:r>
            <a:r>
              <a:rPr dirty="0"/>
              <a:t> </a:t>
            </a:r>
            <a:r>
              <a:rPr dirty="0" err="1"/>
              <a:t>próximamente</a:t>
            </a:r>
            <a:r>
              <a:rPr dirty="0"/>
              <a:t>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34840" y="1463040"/>
            <a:ext cx="3337560" cy="3474720"/>
          </a:xfrm>
          <a:prstGeom prst="roundRect">
            <a:avLst/>
          </a:prstGeom>
          <a:solidFill>
            <a:srgbClr val="FFFFFF"/>
          </a:solidFill>
          <a:ln>
            <a:solidFill>
              <a:srgbClr val="E1E1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4434840" y="1463040"/>
            <a:ext cx="82296" cy="3474720"/>
          </a:xfrm>
          <a:prstGeom prst="rect">
            <a:avLst/>
          </a:prstGeom>
          <a:solidFill>
            <a:srgbClr val="E6AB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663440" y="1645920"/>
            <a:ext cx="3171125" cy="93358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700" b="1" dirty="0">
                <a:solidFill>
                  <a:srgbClr val="1F2F43"/>
                </a:solidFill>
              </a:rPr>
              <a:t>2 • Escribe 3 </a:t>
            </a:r>
            <a:r>
              <a:rPr sz="1700" b="1" dirty="0" err="1">
                <a:solidFill>
                  <a:srgbClr val="1F2F43"/>
                </a:solidFill>
              </a:rPr>
              <a:t>preguntas</a:t>
            </a:r>
            <a:endParaRPr sz="1700" b="1" dirty="0">
              <a:solidFill>
                <a:srgbClr val="1F2F43"/>
              </a:solidFill>
            </a:endParaRPr>
          </a:p>
          <a:p>
            <a:pPr>
              <a:spcBef>
                <a:spcPts val="700"/>
              </a:spcBef>
              <a:defRPr sz="1300">
                <a:solidFill>
                  <a:srgbClr val="2D343A"/>
                </a:solidFill>
              </a:defRPr>
            </a:pPr>
            <a:r>
              <a:rPr dirty="0"/>
              <a:t>Haz </a:t>
            </a:r>
            <a:r>
              <a:rPr dirty="0" err="1"/>
              <a:t>preguntas</a:t>
            </a:r>
            <a:r>
              <a:rPr dirty="0"/>
              <a:t> </a:t>
            </a:r>
            <a:r>
              <a:rPr dirty="0" err="1"/>
              <a:t>relacionadas</a:t>
            </a:r>
            <a:r>
              <a:rPr dirty="0"/>
              <a:t> con el </a:t>
            </a:r>
            <a:r>
              <a:rPr dirty="0" err="1"/>
              <a:t>trabajo</a:t>
            </a:r>
            <a:r>
              <a:rPr dirty="0"/>
              <a:t> y </a:t>
            </a:r>
            <a:endParaRPr lang="en-US" dirty="0"/>
          </a:p>
          <a:p>
            <a:pPr>
              <a:spcBef>
                <a:spcPts val="700"/>
              </a:spcBef>
              <a:defRPr sz="1300">
                <a:solidFill>
                  <a:srgbClr val="2D343A"/>
                </a:solidFill>
              </a:defRPr>
            </a:pPr>
            <a:r>
              <a:rPr dirty="0" err="1"/>
              <a:t>pide</a:t>
            </a:r>
            <a:r>
              <a:rPr dirty="0"/>
              <a:t> </a:t>
            </a:r>
            <a:r>
              <a:rPr dirty="0" err="1"/>
              <a:t>ejemplos</a:t>
            </a:r>
            <a:r>
              <a:rPr dirty="0"/>
              <a:t> de </a:t>
            </a:r>
            <a:r>
              <a:rPr dirty="0" err="1"/>
              <a:t>experiencias</a:t>
            </a:r>
            <a:r>
              <a:rPr dirty="0"/>
              <a:t> reales.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046720" y="1463040"/>
            <a:ext cx="3337560" cy="3474720"/>
          </a:xfrm>
          <a:prstGeom prst="roundRect">
            <a:avLst/>
          </a:prstGeom>
          <a:solidFill>
            <a:srgbClr val="FFFFFF"/>
          </a:solidFill>
          <a:ln>
            <a:solidFill>
              <a:srgbClr val="E1E1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8046720" y="1463040"/>
            <a:ext cx="82296" cy="3474720"/>
          </a:xfrm>
          <a:prstGeom prst="rect">
            <a:avLst/>
          </a:prstGeom>
          <a:solidFill>
            <a:srgbClr val="1F2F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275320" y="1645920"/>
            <a:ext cx="3241721" cy="93358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700" b="1" dirty="0">
                <a:solidFill>
                  <a:srgbClr val="1F2F43"/>
                </a:solidFill>
              </a:rPr>
              <a:t>3 • </a:t>
            </a:r>
            <a:r>
              <a:rPr sz="1700" b="1" dirty="0" err="1">
                <a:solidFill>
                  <a:srgbClr val="1F2F43"/>
                </a:solidFill>
              </a:rPr>
              <a:t>Comparte</a:t>
            </a:r>
            <a:r>
              <a:rPr sz="1700" b="1" dirty="0">
                <a:solidFill>
                  <a:srgbClr val="1F2F43"/>
                </a:solidFill>
              </a:rPr>
              <a:t> y </a:t>
            </a:r>
            <a:r>
              <a:rPr sz="1700" b="1" dirty="0" err="1">
                <a:solidFill>
                  <a:srgbClr val="1F2F43"/>
                </a:solidFill>
              </a:rPr>
              <a:t>mejora</a:t>
            </a:r>
            <a:endParaRPr sz="1700" b="1" dirty="0">
              <a:solidFill>
                <a:srgbClr val="1F2F43"/>
              </a:solidFill>
            </a:endParaRPr>
          </a:p>
          <a:p>
            <a:pPr>
              <a:spcBef>
                <a:spcPts val="700"/>
              </a:spcBef>
              <a:defRPr sz="1300">
                <a:solidFill>
                  <a:srgbClr val="2D343A"/>
                </a:solidFill>
              </a:defRPr>
            </a:pPr>
            <a:r>
              <a:rPr dirty="0"/>
              <a:t>Practica con </a:t>
            </a:r>
            <a:r>
              <a:rPr dirty="0" err="1"/>
              <a:t>otro</a:t>
            </a:r>
            <a:r>
              <a:rPr dirty="0"/>
              <a:t> empresario. ¿</a:t>
            </a:r>
            <a:r>
              <a:rPr dirty="0" err="1"/>
              <a:t>Cómo</a:t>
            </a:r>
            <a:r>
              <a:rPr dirty="0"/>
              <a:t> </a:t>
            </a:r>
            <a:r>
              <a:rPr dirty="0" err="1"/>
              <a:t>podrías</a:t>
            </a:r>
            <a:endParaRPr lang="en-US" dirty="0"/>
          </a:p>
          <a:p>
            <a:pPr>
              <a:spcBef>
                <a:spcPts val="700"/>
              </a:spcBef>
              <a:defRPr sz="1300">
                <a:solidFill>
                  <a:srgbClr val="2D343A"/>
                </a:solidFill>
              </a:defRPr>
            </a:pPr>
            <a:r>
              <a:rPr dirty="0"/>
              <a:t> </a:t>
            </a:r>
            <a:r>
              <a:rPr dirty="0" err="1"/>
              <a:t>hacer</a:t>
            </a:r>
            <a:r>
              <a:rPr dirty="0"/>
              <a:t> la </a:t>
            </a:r>
            <a:r>
              <a:rPr dirty="0" err="1"/>
              <a:t>pregunta</a:t>
            </a:r>
            <a:r>
              <a:rPr dirty="0"/>
              <a:t> </a:t>
            </a:r>
            <a:r>
              <a:rPr dirty="0" err="1"/>
              <a:t>más</a:t>
            </a:r>
            <a:r>
              <a:rPr dirty="0"/>
              <a:t> </a:t>
            </a:r>
            <a:r>
              <a:rPr dirty="0" err="1"/>
              <a:t>efectiva</a:t>
            </a:r>
            <a:r>
              <a:rPr dirty="0"/>
              <a:t>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C666E"/>
                </a:solidFill>
              </a:rPr>
              <a:t>Chismecito y Cafecito  •  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2286000"/>
            <a:ext cx="10972800" cy="1200000"/>
          </a:xfrm>
          <a:prstGeom prst="rect">
            <a:avLst/>
          </a:prstGeom>
          <a:noFill/>
        </p:spPr>
        <p:txBody>
          <a:bodyPr wrap="square" anchor="ctr"/>
          <a:lstStyle/>
          <a:p>
            <a:pPr algn="ctr"/>
            <a:r>
              <a:rPr sz="7200" b="1">
                <a:solidFill>
                  <a:srgbClr val="1F2F43"/>
                </a:solidFill>
              </a:rPr>
              <a:t>¿PREGUNTAS?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00200" y="3657600"/>
            <a:ext cx="9052560" cy="900000"/>
          </a:xfrm>
          <a:prstGeom prst="rect">
            <a:avLst/>
          </a:prstGeom>
          <a:noFill/>
        </p:spPr>
        <p:txBody>
          <a:bodyPr wrap="square" anchor="t"/>
          <a:lstStyle/>
          <a:p>
            <a:pPr algn="ctr"/>
            <a:r>
              <a:rPr sz="2000" dirty="0">
                <a:solidFill>
                  <a:srgbClr val="2D343A"/>
                </a:solidFill>
              </a:rPr>
              <a:t>¿</a:t>
            </a:r>
            <a:r>
              <a:rPr sz="2000" dirty="0" err="1">
                <a:solidFill>
                  <a:srgbClr val="2D343A"/>
                </a:solidFill>
              </a:rPr>
              <a:t>Qué</a:t>
            </a:r>
            <a:r>
              <a:rPr sz="2000" dirty="0">
                <a:solidFill>
                  <a:srgbClr val="2D343A"/>
                </a:solidFill>
              </a:rPr>
              <a:t> </a:t>
            </a:r>
            <a:r>
              <a:rPr sz="2000" dirty="0" err="1">
                <a:solidFill>
                  <a:srgbClr val="2D343A"/>
                </a:solidFill>
              </a:rPr>
              <a:t>dudas</a:t>
            </a:r>
            <a:r>
              <a:rPr sz="2000" dirty="0">
                <a:solidFill>
                  <a:srgbClr val="2D343A"/>
                </a:solidFill>
              </a:rPr>
              <a:t> </a:t>
            </a:r>
            <a:r>
              <a:rPr sz="2000" dirty="0" err="1">
                <a:solidFill>
                  <a:srgbClr val="2D343A"/>
                </a:solidFill>
              </a:rPr>
              <a:t>tienes</a:t>
            </a:r>
            <a:r>
              <a:rPr sz="2000" dirty="0">
                <a:solidFill>
                  <a:srgbClr val="2D343A"/>
                </a:solidFill>
              </a:rPr>
              <a:t> </a:t>
            </a:r>
            <a:r>
              <a:rPr sz="2000" dirty="0" err="1">
                <a:solidFill>
                  <a:srgbClr val="2D343A"/>
                </a:solidFill>
              </a:rPr>
              <a:t>sobre</a:t>
            </a:r>
            <a:r>
              <a:rPr sz="2000" dirty="0">
                <a:solidFill>
                  <a:srgbClr val="2D343A"/>
                </a:solidFill>
              </a:rPr>
              <a:t> </a:t>
            </a:r>
            <a:r>
              <a:rPr sz="2000" dirty="0" err="1">
                <a:solidFill>
                  <a:srgbClr val="2D343A"/>
                </a:solidFill>
              </a:rPr>
              <a:t>tu</a:t>
            </a:r>
            <a:r>
              <a:rPr sz="2000" dirty="0">
                <a:solidFill>
                  <a:srgbClr val="2D343A"/>
                </a:solidFill>
              </a:rPr>
              <a:t> </a:t>
            </a:r>
            <a:r>
              <a:rPr sz="2000" dirty="0" err="1">
                <a:solidFill>
                  <a:srgbClr val="2D343A"/>
                </a:solidFill>
              </a:rPr>
              <a:t>proceso</a:t>
            </a:r>
            <a:r>
              <a:rPr sz="2000" dirty="0">
                <a:solidFill>
                  <a:srgbClr val="2D343A"/>
                </a:solidFill>
              </a:rPr>
              <a:t> de </a:t>
            </a:r>
            <a:r>
              <a:rPr sz="2000" dirty="0" err="1">
                <a:solidFill>
                  <a:srgbClr val="2D343A"/>
                </a:solidFill>
              </a:rPr>
              <a:t>contratación</a:t>
            </a:r>
            <a:r>
              <a:rPr sz="2000" dirty="0">
                <a:solidFill>
                  <a:srgbClr val="2D343A"/>
                </a:solidFill>
              </a:rPr>
              <a:t>?</a:t>
            </a:r>
          </a:p>
          <a:p>
            <a:pPr algn="ctr"/>
            <a:r>
              <a:rPr sz="2000" dirty="0" err="1">
                <a:solidFill>
                  <a:srgbClr val="5C666E"/>
                </a:solidFill>
              </a:rPr>
              <a:t>Comparte</a:t>
            </a:r>
            <a:r>
              <a:rPr sz="2000" dirty="0">
                <a:solidFill>
                  <a:srgbClr val="5C666E"/>
                </a:solidFill>
              </a:rPr>
              <a:t> </a:t>
            </a:r>
            <a:r>
              <a:rPr sz="2000" dirty="0" err="1">
                <a:solidFill>
                  <a:srgbClr val="5C666E"/>
                </a:solidFill>
              </a:rPr>
              <a:t>tu</a:t>
            </a:r>
            <a:r>
              <a:rPr sz="2000" dirty="0">
                <a:solidFill>
                  <a:srgbClr val="5C666E"/>
                </a:solidFill>
              </a:rPr>
              <a:t> </a:t>
            </a:r>
            <a:r>
              <a:rPr sz="2000" dirty="0" err="1">
                <a:solidFill>
                  <a:srgbClr val="5C666E"/>
                </a:solidFill>
              </a:rPr>
              <a:t>caso</a:t>
            </a:r>
            <a:r>
              <a:rPr sz="2000" dirty="0">
                <a:solidFill>
                  <a:srgbClr val="5C666E"/>
                </a:solidFill>
              </a:rPr>
              <a:t> y lo </a:t>
            </a:r>
            <a:r>
              <a:rPr sz="2000" dirty="0" err="1">
                <a:solidFill>
                  <a:srgbClr val="5C666E"/>
                </a:solidFill>
              </a:rPr>
              <a:t>resolvemos</a:t>
            </a:r>
            <a:r>
              <a:rPr sz="2000" dirty="0">
                <a:solidFill>
                  <a:srgbClr val="5C666E"/>
                </a:solidFill>
              </a:rPr>
              <a:t> </a:t>
            </a:r>
            <a:r>
              <a:rPr sz="2000" dirty="0" err="1">
                <a:solidFill>
                  <a:srgbClr val="5C666E"/>
                </a:solidFill>
              </a:rPr>
              <a:t>juntos</a:t>
            </a:r>
            <a:r>
              <a:rPr sz="2000" dirty="0">
                <a:solidFill>
                  <a:srgbClr val="5C666E"/>
                </a:solidFill>
              </a:rPr>
              <a:t>.</a:t>
            </a:r>
            <a:endParaRPr lang="en-US" sz="2000" dirty="0">
              <a:solidFill>
                <a:srgbClr val="5C666E"/>
              </a:solidFill>
            </a:endParaRPr>
          </a:p>
          <a:p>
            <a:pPr algn="ctr"/>
            <a:endParaRPr lang="en-US" sz="2000" dirty="0">
              <a:solidFill>
                <a:srgbClr val="5C666E"/>
              </a:solidFill>
            </a:endParaRPr>
          </a:p>
          <a:p>
            <a:pPr algn="ctr"/>
            <a:endParaRPr lang="en-US" sz="2000" dirty="0">
              <a:solidFill>
                <a:srgbClr val="5C666E"/>
              </a:solidFill>
            </a:endParaRPr>
          </a:p>
          <a:p>
            <a:pPr algn="ctr"/>
            <a:endParaRPr lang="en-US" sz="2000" dirty="0">
              <a:solidFill>
                <a:srgbClr val="5C666E"/>
              </a:solidFill>
            </a:endParaRPr>
          </a:p>
          <a:p>
            <a:pPr algn="ctr"/>
            <a:endParaRPr lang="en-US" sz="2000" dirty="0">
              <a:solidFill>
                <a:srgbClr val="5C666E"/>
              </a:solidFill>
            </a:endParaRPr>
          </a:p>
          <a:p>
            <a:pPr algn="ctr"/>
            <a:r>
              <a:rPr lang="en-US" sz="2000" dirty="0">
                <a:solidFill>
                  <a:srgbClr val="5C666E"/>
                </a:solidFill>
              </a:rPr>
              <a:t>Susy Moran </a:t>
            </a:r>
          </a:p>
          <a:p>
            <a:pPr algn="ctr"/>
            <a:r>
              <a:rPr lang="en-US" sz="2000" dirty="0" err="1">
                <a:solidFill>
                  <a:srgbClr val="5C666E"/>
                </a:solidFill>
              </a:rPr>
              <a:t>Gerente</a:t>
            </a:r>
            <a:r>
              <a:rPr lang="en-US" sz="2000" dirty="0">
                <a:solidFill>
                  <a:srgbClr val="5C666E"/>
                </a:solidFill>
              </a:rPr>
              <a:t> Senior de </a:t>
            </a:r>
            <a:r>
              <a:rPr lang="en-US" sz="2000" dirty="0" err="1">
                <a:solidFill>
                  <a:srgbClr val="5C666E"/>
                </a:solidFill>
              </a:rPr>
              <a:t>Servicios</a:t>
            </a:r>
            <a:r>
              <a:rPr lang="en-US" sz="2000" dirty="0">
                <a:solidFill>
                  <a:srgbClr val="5C666E"/>
                </a:solidFill>
              </a:rPr>
              <a:t> </a:t>
            </a:r>
            <a:r>
              <a:rPr lang="en-US" sz="2000" dirty="0" err="1">
                <a:solidFill>
                  <a:srgbClr val="5C666E"/>
                </a:solidFill>
              </a:rPr>
              <a:t>Empresariales</a:t>
            </a:r>
            <a:endParaRPr lang="en-US" sz="2000" dirty="0">
              <a:solidFill>
                <a:srgbClr val="5C666E"/>
              </a:solidFill>
            </a:endParaRPr>
          </a:p>
          <a:p>
            <a:pPr algn="ctr"/>
            <a:r>
              <a:rPr lang="en-US" sz="2000" dirty="0">
                <a:solidFill>
                  <a:srgbClr val="5C666E"/>
                </a:solidFill>
              </a:rPr>
              <a:t>509-985-4425</a:t>
            </a:r>
            <a:endParaRPr sz="2000" dirty="0">
              <a:solidFill>
                <a:srgbClr val="5C666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008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C666E"/>
                </a:solidFill>
              </a:rPr>
              <a:t>Chismecito y Cafecito  •  13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F2F43"/>
                </a:solidFill>
              </a:rPr>
              <a:t>¿Por qué es importante contratar a la PERSONA ADECUADA?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554480"/>
            <a:ext cx="3383280" cy="3200400"/>
          </a:xfrm>
          <a:prstGeom prst="roundRect">
            <a:avLst/>
          </a:prstGeom>
          <a:solidFill>
            <a:srgbClr val="FFFFFF"/>
          </a:solidFill>
          <a:ln>
            <a:solidFill>
              <a:srgbClr val="E1E1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731520" y="1554480"/>
            <a:ext cx="82296" cy="3200400"/>
          </a:xfrm>
          <a:prstGeom prst="rect">
            <a:avLst/>
          </a:prstGeom>
          <a:solidFill>
            <a:srgbClr val="E6AB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02237" y="1691193"/>
            <a:ext cx="3220625" cy="17927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700" b="1" dirty="0">
                <a:solidFill>
                  <a:srgbClr val="1F2F43"/>
                </a:solidFill>
              </a:rPr>
              <a:t>El </a:t>
            </a:r>
            <a:r>
              <a:rPr sz="1700" b="1" dirty="0" err="1">
                <a:solidFill>
                  <a:srgbClr val="1F2F43"/>
                </a:solidFill>
              </a:rPr>
              <a:t>costo</a:t>
            </a:r>
            <a:r>
              <a:rPr sz="1700" b="1" dirty="0">
                <a:solidFill>
                  <a:srgbClr val="1F2F43"/>
                </a:solidFill>
              </a:rPr>
              <a:t> de </a:t>
            </a:r>
            <a:r>
              <a:rPr sz="1700" b="1" dirty="0" err="1">
                <a:solidFill>
                  <a:srgbClr val="1F2F43"/>
                </a:solidFill>
              </a:rPr>
              <a:t>una</a:t>
            </a:r>
            <a:r>
              <a:rPr sz="1700" b="1" dirty="0">
                <a:solidFill>
                  <a:srgbClr val="1F2F43"/>
                </a:solidFill>
              </a:rPr>
              <a:t> mala </a:t>
            </a:r>
            <a:r>
              <a:rPr sz="1700" b="1" dirty="0" err="1">
                <a:solidFill>
                  <a:srgbClr val="1F2F43"/>
                </a:solidFill>
              </a:rPr>
              <a:t>contratación</a:t>
            </a:r>
            <a:endParaRPr lang="en-US" sz="1700" b="1" dirty="0">
              <a:solidFill>
                <a:srgbClr val="1F2F43"/>
              </a:solidFill>
            </a:endParaRPr>
          </a:p>
          <a:p>
            <a:endParaRPr lang="en-US" sz="1700" b="1" dirty="0">
              <a:solidFill>
                <a:srgbClr val="1F2F43"/>
              </a:solidFill>
            </a:endParaRPr>
          </a:p>
          <a:p>
            <a:endParaRPr sz="1700" b="1" dirty="0">
              <a:solidFill>
                <a:srgbClr val="1F2F43"/>
              </a:solidFill>
            </a:endParaRPr>
          </a:p>
          <a:p>
            <a:pPr>
              <a:spcBef>
                <a:spcPts val="700"/>
              </a:spcBef>
              <a:defRPr sz="1300">
                <a:solidFill>
                  <a:srgbClr val="2D343A"/>
                </a:solidFill>
              </a:defRPr>
            </a:pPr>
            <a:r>
              <a:rPr sz="1400" dirty="0"/>
              <a:t>El </a:t>
            </a:r>
            <a:r>
              <a:rPr sz="1400" dirty="0" err="1"/>
              <a:t>tiempo</a:t>
            </a:r>
            <a:r>
              <a:rPr sz="1400" dirty="0"/>
              <a:t> </a:t>
            </a:r>
            <a:r>
              <a:rPr sz="1400" dirty="0" err="1"/>
              <a:t>que</a:t>
            </a:r>
            <a:r>
              <a:rPr sz="1400" dirty="0"/>
              <a:t> se </a:t>
            </a:r>
            <a:r>
              <a:rPr sz="1400" dirty="0" err="1"/>
              <a:t>invierte</a:t>
            </a:r>
            <a:r>
              <a:rPr sz="1400" dirty="0"/>
              <a:t> </a:t>
            </a:r>
            <a:r>
              <a:rPr sz="1400" dirty="0" err="1"/>
              <a:t>en</a:t>
            </a:r>
            <a:r>
              <a:rPr sz="1400" dirty="0"/>
              <a:t> </a:t>
            </a:r>
            <a:r>
              <a:rPr sz="1400" dirty="0" err="1"/>
              <a:t>reclutar</a:t>
            </a:r>
            <a:r>
              <a:rPr sz="1400" dirty="0"/>
              <a:t>, </a:t>
            </a:r>
            <a:endParaRPr lang="en-US" sz="1400" dirty="0"/>
          </a:p>
          <a:p>
            <a:pPr>
              <a:spcBef>
                <a:spcPts val="700"/>
              </a:spcBef>
              <a:defRPr sz="1300">
                <a:solidFill>
                  <a:srgbClr val="2D343A"/>
                </a:solidFill>
              </a:defRPr>
            </a:pPr>
            <a:r>
              <a:rPr sz="1400" dirty="0" err="1"/>
              <a:t>capacitar</a:t>
            </a:r>
            <a:r>
              <a:rPr sz="1400" dirty="0"/>
              <a:t>, </a:t>
            </a:r>
            <a:r>
              <a:rPr sz="1400" dirty="0" err="1"/>
              <a:t>programar</a:t>
            </a:r>
            <a:r>
              <a:rPr sz="1400" dirty="0"/>
              <a:t> y </a:t>
            </a:r>
            <a:r>
              <a:rPr sz="1400" dirty="0" err="1"/>
              <a:t>reemplazar</a:t>
            </a:r>
            <a:r>
              <a:rPr sz="1400" dirty="0"/>
              <a:t> </a:t>
            </a:r>
            <a:endParaRPr lang="en-US" sz="1400" dirty="0"/>
          </a:p>
          <a:p>
            <a:pPr>
              <a:spcBef>
                <a:spcPts val="700"/>
              </a:spcBef>
              <a:defRPr sz="1300">
                <a:solidFill>
                  <a:srgbClr val="2D343A"/>
                </a:solidFill>
              </a:defRPr>
            </a:pPr>
            <a:r>
              <a:rPr sz="1400" dirty="0"/>
              <a:t>a </a:t>
            </a:r>
            <a:r>
              <a:rPr sz="1400" dirty="0" err="1"/>
              <a:t>una</a:t>
            </a:r>
            <a:r>
              <a:rPr sz="1400" dirty="0"/>
              <a:t> persona </a:t>
            </a:r>
            <a:r>
              <a:rPr sz="1400" dirty="0" err="1"/>
              <a:t>puede</a:t>
            </a:r>
            <a:r>
              <a:rPr sz="1400" dirty="0"/>
              <a:t> ser </a:t>
            </a:r>
            <a:r>
              <a:rPr sz="1400" dirty="0" err="1"/>
              <a:t>muy</a:t>
            </a:r>
            <a:r>
              <a:rPr sz="1400" dirty="0"/>
              <a:t> alto.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352533" y="1550223"/>
            <a:ext cx="3602747" cy="3200400"/>
          </a:xfrm>
          <a:prstGeom prst="roundRect">
            <a:avLst/>
          </a:prstGeom>
          <a:solidFill>
            <a:srgbClr val="FFFFFF"/>
          </a:solidFill>
          <a:ln>
            <a:solidFill>
              <a:srgbClr val="E1E1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4389120" y="1554480"/>
            <a:ext cx="82296" cy="3200400"/>
          </a:xfrm>
          <a:prstGeom prst="rect">
            <a:avLst/>
          </a:prstGeom>
          <a:solidFill>
            <a:srgbClr val="237D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4480561" y="1737360"/>
            <a:ext cx="3383280" cy="17953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1" dirty="0">
                <a:solidFill>
                  <a:srgbClr val="1F2F43"/>
                </a:solidFill>
              </a:rPr>
              <a:t>El valor de </a:t>
            </a:r>
            <a:r>
              <a:rPr sz="1700" b="1" dirty="0" err="1">
                <a:solidFill>
                  <a:srgbClr val="1F2F43"/>
                </a:solidFill>
              </a:rPr>
              <a:t>una</a:t>
            </a:r>
            <a:r>
              <a:rPr sz="1700" b="1" dirty="0">
                <a:solidFill>
                  <a:srgbClr val="1F2F43"/>
                </a:solidFill>
              </a:rPr>
              <a:t> </a:t>
            </a:r>
            <a:r>
              <a:rPr sz="1700" b="1" dirty="0" err="1">
                <a:solidFill>
                  <a:srgbClr val="1F2F43"/>
                </a:solidFill>
              </a:rPr>
              <a:t>buena</a:t>
            </a:r>
            <a:r>
              <a:rPr sz="1700" b="1" dirty="0">
                <a:solidFill>
                  <a:srgbClr val="1F2F43"/>
                </a:solidFill>
              </a:rPr>
              <a:t> </a:t>
            </a:r>
            <a:r>
              <a:rPr sz="1700" b="1" dirty="0" err="1">
                <a:solidFill>
                  <a:srgbClr val="1F2F43"/>
                </a:solidFill>
              </a:rPr>
              <a:t>contratación</a:t>
            </a:r>
            <a:endParaRPr lang="en-US" sz="1700" b="1" dirty="0">
              <a:solidFill>
                <a:srgbClr val="1F2F43"/>
              </a:solidFill>
            </a:endParaRPr>
          </a:p>
          <a:p>
            <a:endParaRPr lang="en-US" sz="1700" b="1" dirty="0">
              <a:solidFill>
                <a:srgbClr val="1F2F43"/>
              </a:solidFill>
            </a:endParaRPr>
          </a:p>
          <a:p>
            <a:endParaRPr sz="1700" b="1" dirty="0">
              <a:solidFill>
                <a:srgbClr val="1F2F43"/>
              </a:solidFill>
            </a:endParaRPr>
          </a:p>
          <a:p>
            <a:pPr>
              <a:spcBef>
                <a:spcPts val="700"/>
              </a:spcBef>
              <a:defRPr sz="1300">
                <a:solidFill>
                  <a:srgbClr val="2D343A"/>
                </a:solidFill>
              </a:defRPr>
            </a:pPr>
            <a:r>
              <a:rPr sz="1200" dirty="0"/>
              <a:t>La persona </a:t>
            </a:r>
            <a:r>
              <a:rPr sz="1200" dirty="0" err="1"/>
              <a:t>adecuada</a:t>
            </a:r>
            <a:r>
              <a:rPr sz="1200" dirty="0"/>
              <a:t> </a:t>
            </a:r>
            <a:r>
              <a:rPr sz="1200" dirty="0" err="1"/>
              <a:t>puede</a:t>
            </a:r>
            <a:r>
              <a:rPr sz="1200" dirty="0"/>
              <a:t> </a:t>
            </a:r>
            <a:r>
              <a:rPr sz="1200" dirty="0" err="1"/>
              <a:t>mejorar</a:t>
            </a:r>
            <a:r>
              <a:rPr sz="1200" dirty="0"/>
              <a:t> </a:t>
            </a:r>
            <a:r>
              <a:rPr lang="en-US" sz="1200" dirty="0"/>
              <a:t>la </a:t>
            </a:r>
            <a:r>
              <a:rPr sz="1200" dirty="0" err="1"/>
              <a:t>confiabilidad</a:t>
            </a:r>
            <a:r>
              <a:rPr sz="1200" dirty="0"/>
              <a:t>, </a:t>
            </a:r>
            <a:endParaRPr lang="en-US" sz="1200" dirty="0"/>
          </a:p>
          <a:p>
            <a:pPr>
              <a:spcBef>
                <a:spcPts val="700"/>
              </a:spcBef>
              <a:defRPr sz="1300">
                <a:solidFill>
                  <a:srgbClr val="2D343A"/>
                </a:solidFill>
              </a:defRPr>
            </a:pPr>
            <a:r>
              <a:rPr sz="1200" dirty="0"/>
              <a:t>el </a:t>
            </a:r>
            <a:r>
              <a:rPr sz="1200" dirty="0" err="1"/>
              <a:t>servicio</a:t>
            </a:r>
            <a:r>
              <a:rPr sz="1200" dirty="0"/>
              <a:t> al </a:t>
            </a:r>
            <a:r>
              <a:rPr sz="1200" dirty="0" err="1"/>
              <a:t>cliente</a:t>
            </a:r>
            <a:r>
              <a:rPr sz="1200" dirty="0"/>
              <a:t>, </a:t>
            </a:r>
            <a:r>
              <a:rPr lang="en-US" sz="1200" dirty="0" err="1"/>
              <a:t>t</a:t>
            </a:r>
            <a:r>
              <a:rPr sz="1200" dirty="0" err="1"/>
              <a:t>rabajo</a:t>
            </a:r>
            <a:r>
              <a:rPr sz="1200" dirty="0"/>
              <a:t> </a:t>
            </a:r>
            <a:r>
              <a:rPr sz="1200" dirty="0" err="1"/>
              <a:t>en</a:t>
            </a:r>
            <a:r>
              <a:rPr sz="1200" dirty="0"/>
              <a:t> </a:t>
            </a:r>
            <a:r>
              <a:rPr sz="1200" dirty="0" err="1"/>
              <a:t>equipo</a:t>
            </a:r>
            <a:r>
              <a:rPr sz="1200" dirty="0"/>
              <a:t> y la </a:t>
            </a:r>
            <a:r>
              <a:rPr sz="1200" dirty="0" err="1"/>
              <a:t>productividad</a:t>
            </a:r>
            <a:r>
              <a:rPr sz="1200" dirty="0"/>
              <a:t>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203540" y="1550223"/>
            <a:ext cx="3383280" cy="3200400"/>
          </a:xfrm>
          <a:prstGeom prst="roundRect">
            <a:avLst/>
          </a:prstGeom>
          <a:solidFill>
            <a:srgbClr val="FFFFFF"/>
          </a:solidFill>
          <a:ln>
            <a:solidFill>
              <a:srgbClr val="E1E1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8046720" y="1554480"/>
            <a:ext cx="82296" cy="3200400"/>
          </a:xfrm>
          <a:prstGeom prst="rect">
            <a:avLst/>
          </a:prstGeom>
          <a:solidFill>
            <a:srgbClr val="1F2F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275321" y="1737360"/>
            <a:ext cx="3255264" cy="13336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1" dirty="0">
                <a:solidFill>
                  <a:srgbClr val="1F2F43"/>
                </a:solidFill>
              </a:rPr>
              <a:t>La </a:t>
            </a:r>
            <a:r>
              <a:rPr sz="1700" b="1" dirty="0" err="1">
                <a:solidFill>
                  <a:srgbClr val="1F2F43"/>
                </a:solidFill>
              </a:rPr>
              <a:t>entrevista</a:t>
            </a:r>
            <a:r>
              <a:rPr sz="1700" b="1" dirty="0">
                <a:solidFill>
                  <a:srgbClr val="1F2F43"/>
                </a:solidFill>
              </a:rPr>
              <a:t> es </a:t>
            </a:r>
            <a:r>
              <a:rPr sz="1700" b="1" dirty="0" err="1">
                <a:solidFill>
                  <a:srgbClr val="1F2F43"/>
                </a:solidFill>
              </a:rPr>
              <a:t>una</a:t>
            </a:r>
            <a:r>
              <a:rPr sz="1700" b="1" dirty="0">
                <a:solidFill>
                  <a:srgbClr val="1F2F43"/>
                </a:solidFill>
              </a:rPr>
              <a:t> </a:t>
            </a:r>
            <a:r>
              <a:rPr sz="1700" b="1" dirty="0" err="1">
                <a:solidFill>
                  <a:srgbClr val="1F2F43"/>
                </a:solidFill>
              </a:rPr>
              <a:t>herramienta</a:t>
            </a:r>
            <a:endParaRPr sz="1700" b="1" dirty="0">
              <a:solidFill>
                <a:srgbClr val="1F2F43"/>
              </a:solidFill>
            </a:endParaRPr>
          </a:p>
          <a:p>
            <a:pPr>
              <a:spcBef>
                <a:spcPts val="700"/>
              </a:spcBef>
              <a:defRPr sz="1300">
                <a:solidFill>
                  <a:srgbClr val="2D343A"/>
                </a:solidFill>
              </a:defRPr>
            </a:pPr>
            <a:endParaRPr lang="en-US" sz="1600" dirty="0"/>
          </a:p>
          <a:p>
            <a:pPr>
              <a:spcBef>
                <a:spcPts val="700"/>
              </a:spcBef>
              <a:defRPr sz="1300">
                <a:solidFill>
                  <a:srgbClr val="2D343A"/>
                </a:solidFill>
              </a:defRPr>
            </a:pPr>
            <a:r>
              <a:rPr sz="1200" dirty="0"/>
              <a:t>Un </a:t>
            </a:r>
            <a:r>
              <a:rPr sz="1200" dirty="0" err="1"/>
              <a:t>proceso</a:t>
            </a:r>
            <a:r>
              <a:rPr sz="1200" dirty="0"/>
              <a:t> </a:t>
            </a:r>
            <a:r>
              <a:rPr sz="1200" dirty="0" err="1"/>
              <a:t>consistente</a:t>
            </a:r>
            <a:r>
              <a:rPr sz="1200" dirty="0"/>
              <a:t> </a:t>
            </a:r>
            <a:r>
              <a:rPr sz="1200" dirty="0" err="1"/>
              <a:t>ayuda</a:t>
            </a:r>
            <a:r>
              <a:rPr sz="1200" dirty="0"/>
              <a:t> a </a:t>
            </a:r>
            <a:r>
              <a:rPr sz="1200" dirty="0" err="1"/>
              <a:t>comparar</a:t>
            </a:r>
            <a:r>
              <a:rPr sz="1200" dirty="0"/>
              <a:t> </a:t>
            </a:r>
            <a:r>
              <a:rPr sz="1200" dirty="0" err="1"/>
              <a:t>candidatos</a:t>
            </a:r>
            <a:r>
              <a:rPr sz="1200" dirty="0"/>
              <a:t> de </a:t>
            </a:r>
            <a:r>
              <a:rPr sz="1200" dirty="0" err="1"/>
              <a:t>manera</a:t>
            </a:r>
            <a:r>
              <a:rPr sz="1200" dirty="0"/>
              <a:t> </a:t>
            </a:r>
            <a:r>
              <a:rPr sz="1200" dirty="0" err="1"/>
              <a:t>justa</a:t>
            </a:r>
            <a:r>
              <a:rPr sz="1200" dirty="0"/>
              <a:t> y a </a:t>
            </a:r>
            <a:r>
              <a:rPr sz="1200" dirty="0" err="1"/>
              <a:t>tomar</a:t>
            </a:r>
            <a:r>
              <a:rPr sz="1200" dirty="0"/>
              <a:t> </a:t>
            </a:r>
            <a:r>
              <a:rPr sz="1200" dirty="0" err="1"/>
              <a:t>mejores</a:t>
            </a:r>
            <a:r>
              <a:rPr sz="1200" dirty="0"/>
              <a:t> </a:t>
            </a:r>
            <a:r>
              <a:rPr sz="1200" dirty="0" err="1"/>
              <a:t>decisiones</a:t>
            </a:r>
            <a:r>
              <a:rPr sz="1200" dirty="0"/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C666E"/>
                </a:solidFill>
              </a:rPr>
              <a:t>Chismecito y Cafecito  •  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F2F43"/>
                </a:solidFill>
              </a:rPr>
              <a:t>Antes de entrevistar: ¡Ten claro lo que necesitas!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C666E"/>
                </a:solidFill>
              </a:rPr>
              <a:t>Chismecito y Cafecito  •  3</a:t>
            </a:r>
          </a:p>
        </p:txBody>
      </p:sp>
      <p:graphicFrame>
        <p:nvGraphicFramePr>
          <p:cNvPr id="7" name="TextBox 3">
            <a:extLst>
              <a:ext uri="{FF2B5EF4-FFF2-40B4-BE49-F238E27FC236}">
                <a16:creationId xmlns:a16="http://schemas.microsoft.com/office/drawing/2014/main" id="{BB3F0082-1508-D84F-8C02-F0EFB56066B0}"/>
              </a:ext>
            </a:extLst>
          </p:cNvPr>
          <p:cNvGraphicFramePr/>
          <p:nvPr/>
        </p:nvGraphicFramePr>
        <p:xfrm>
          <a:off x="822960" y="1554480"/>
          <a:ext cx="10515600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F2F43"/>
                </a:solidFill>
              </a:rPr>
              <a:t>Haz preguntas que te permitan conocer al candidato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1520" y="1463040"/>
            <a:ext cx="5303520" cy="1325880"/>
          </a:xfrm>
          <a:prstGeom prst="roundRect">
            <a:avLst/>
          </a:prstGeom>
          <a:solidFill>
            <a:srgbClr val="FFFFFF"/>
          </a:solidFill>
          <a:ln>
            <a:solidFill>
              <a:srgbClr val="E1E1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731520" y="1463040"/>
            <a:ext cx="82296" cy="1325880"/>
          </a:xfrm>
          <a:prstGeom prst="rect">
            <a:avLst/>
          </a:prstGeom>
          <a:solidFill>
            <a:srgbClr val="237D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60120" y="1645920"/>
            <a:ext cx="4723130" cy="8720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1" dirty="0">
                <a:solidFill>
                  <a:srgbClr val="1F2F43"/>
                </a:solidFill>
              </a:rPr>
              <a:t>En </a:t>
            </a:r>
            <a:r>
              <a:rPr sz="1700" b="1" dirty="0" err="1">
                <a:solidFill>
                  <a:srgbClr val="1F2F43"/>
                </a:solidFill>
              </a:rPr>
              <a:t>lugar</a:t>
            </a:r>
            <a:r>
              <a:rPr sz="1700" b="1" dirty="0">
                <a:solidFill>
                  <a:srgbClr val="1F2F43"/>
                </a:solidFill>
              </a:rPr>
              <a:t> de: “¿Eres </a:t>
            </a:r>
            <a:r>
              <a:rPr sz="1700" b="1" dirty="0" err="1">
                <a:solidFill>
                  <a:srgbClr val="1F2F43"/>
                </a:solidFill>
              </a:rPr>
              <a:t>una</a:t>
            </a:r>
            <a:r>
              <a:rPr sz="1700" b="1" dirty="0">
                <a:solidFill>
                  <a:srgbClr val="1F2F43"/>
                </a:solidFill>
              </a:rPr>
              <a:t> persona </a:t>
            </a:r>
            <a:r>
              <a:rPr sz="1700" b="1" dirty="0" err="1">
                <a:solidFill>
                  <a:srgbClr val="1F2F43"/>
                </a:solidFill>
              </a:rPr>
              <a:t>trabajadora</a:t>
            </a:r>
            <a:r>
              <a:rPr sz="1700" b="1" dirty="0">
                <a:solidFill>
                  <a:srgbClr val="1F2F43"/>
                </a:solidFill>
              </a:rPr>
              <a:t>?”</a:t>
            </a:r>
          </a:p>
          <a:p>
            <a:pPr>
              <a:spcBef>
                <a:spcPts val="700"/>
              </a:spcBef>
              <a:defRPr sz="1300">
                <a:solidFill>
                  <a:srgbClr val="2D343A"/>
                </a:solidFill>
              </a:defRPr>
            </a:pPr>
            <a:r>
              <a:rPr sz="1100" dirty="0" err="1"/>
              <a:t>Pregunta</a:t>
            </a:r>
            <a:r>
              <a:rPr sz="1100" dirty="0"/>
              <a:t>: “</a:t>
            </a:r>
            <a:r>
              <a:rPr sz="1100" dirty="0" err="1"/>
              <a:t>Cuéntame</a:t>
            </a:r>
            <a:r>
              <a:rPr sz="1100" dirty="0"/>
              <a:t> de </a:t>
            </a:r>
            <a:r>
              <a:rPr sz="1100" dirty="0" err="1"/>
              <a:t>una</a:t>
            </a:r>
            <a:r>
              <a:rPr sz="1100" dirty="0"/>
              <a:t> </a:t>
            </a:r>
            <a:r>
              <a:rPr sz="1100" dirty="0" err="1"/>
              <a:t>ocasión</a:t>
            </a:r>
            <a:r>
              <a:rPr sz="1100" dirty="0"/>
              <a:t> </a:t>
            </a:r>
            <a:r>
              <a:rPr sz="1100" dirty="0" err="1"/>
              <a:t>en</a:t>
            </a:r>
            <a:r>
              <a:rPr sz="1100" dirty="0"/>
              <a:t> la </a:t>
            </a:r>
            <a:r>
              <a:rPr sz="1100" dirty="0" err="1"/>
              <a:t>que</a:t>
            </a:r>
            <a:r>
              <a:rPr sz="1100" dirty="0"/>
              <a:t> </a:t>
            </a:r>
            <a:r>
              <a:rPr sz="1100" dirty="0" err="1"/>
              <a:t>tuviste</a:t>
            </a:r>
            <a:r>
              <a:rPr sz="1100" dirty="0"/>
              <a:t> un día </a:t>
            </a:r>
            <a:r>
              <a:rPr sz="1100" dirty="0" err="1"/>
              <a:t>difícil</a:t>
            </a:r>
            <a:r>
              <a:rPr sz="1100" dirty="0"/>
              <a:t> o </a:t>
            </a:r>
            <a:endParaRPr lang="en-US" sz="1100" dirty="0"/>
          </a:p>
          <a:p>
            <a:pPr>
              <a:spcBef>
                <a:spcPts val="700"/>
              </a:spcBef>
              <a:defRPr sz="1300">
                <a:solidFill>
                  <a:srgbClr val="2D343A"/>
                </a:solidFill>
              </a:defRPr>
            </a:pPr>
            <a:r>
              <a:rPr sz="1100" dirty="0" err="1"/>
              <a:t>muy</a:t>
            </a:r>
            <a:r>
              <a:rPr sz="1100" dirty="0"/>
              <a:t> </a:t>
            </a:r>
            <a:r>
              <a:rPr sz="1100" dirty="0" err="1"/>
              <a:t>ocupado</a:t>
            </a:r>
            <a:r>
              <a:rPr sz="1100" dirty="0"/>
              <a:t> </a:t>
            </a:r>
            <a:r>
              <a:rPr sz="1100" dirty="0" err="1"/>
              <a:t>en</a:t>
            </a:r>
            <a:r>
              <a:rPr sz="1100" dirty="0"/>
              <a:t> el </a:t>
            </a:r>
            <a:r>
              <a:rPr sz="1100" dirty="0" err="1"/>
              <a:t>trabajo</a:t>
            </a:r>
            <a:r>
              <a:rPr sz="1100" dirty="0"/>
              <a:t>. ¿</a:t>
            </a:r>
            <a:r>
              <a:rPr sz="1100" dirty="0" err="1"/>
              <a:t>Qué</a:t>
            </a:r>
            <a:r>
              <a:rPr sz="1100" dirty="0"/>
              <a:t> </a:t>
            </a:r>
            <a:r>
              <a:rPr sz="1100" dirty="0" err="1"/>
              <a:t>hiciste</a:t>
            </a:r>
            <a:r>
              <a:rPr sz="1100" dirty="0"/>
              <a:t>?”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2971800"/>
            <a:ext cx="5303520" cy="1325880"/>
          </a:xfrm>
          <a:prstGeom prst="roundRect">
            <a:avLst/>
          </a:prstGeom>
          <a:solidFill>
            <a:srgbClr val="FFFFFF"/>
          </a:solidFill>
          <a:ln>
            <a:solidFill>
              <a:srgbClr val="E1E1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731520" y="2971800"/>
            <a:ext cx="82296" cy="1325880"/>
          </a:xfrm>
          <a:prstGeom prst="rect">
            <a:avLst/>
          </a:prstGeom>
          <a:solidFill>
            <a:srgbClr val="E6AB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960120" y="3154680"/>
            <a:ext cx="4749121" cy="93358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700" b="1" dirty="0">
                <a:solidFill>
                  <a:srgbClr val="1F2F43"/>
                </a:solidFill>
              </a:rPr>
              <a:t>En </a:t>
            </a:r>
            <a:r>
              <a:rPr sz="1700" b="1" dirty="0" err="1">
                <a:solidFill>
                  <a:srgbClr val="1F2F43"/>
                </a:solidFill>
              </a:rPr>
              <a:t>lugar</a:t>
            </a:r>
            <a:r>
              <a:rPr sz="1700" b="1" dirty="0">
                <a:solidFill>
                  <a:srgbClr val="1F2F43"/>
                </a:solidFill>
              </a:rPr>
              <a:t> de: “¿</a:t>
            </a:r>
            <a:r>
              <a:rPr sz="1700" b="1" dirty="0" err="1">
                <a:solidFill>
                  <a:srgbClr val="1F2F43"/>
                </a:solidFill>
              </a:rPr>
              <a:t>Puedes</a:t>
            </a:r>
            <a:r>
              <a:rPr sz="1700" b="1" dirty="0">
                <a:solidFill>
                  <a:srgbClr val="1F2F43"/>
                </a:solidFill>
              </a:rPr>
              <a:t> </a:t>
            </a:r>
            <a:r>
              <a:rPr sz="1700" b="1" dirty="0" err="1">
                <a:solidFill>
                  <a:srgbClr val="1F2F43"/>
                </a:solidFill>
              </a:rPr>
              <a:t>atender</a:t>
            </a:r>
            <a:r>
              <a:rPr sz="1700" b="1" dirty="0">
                <a:solidFill>
                  <a:srgbClr val="1F2F43"/>
                </a:solidFill>
              </a:rPr>
              <a:t> bien a </a:t>
            </a:r>
            <a:r>
              <a:rPr sz="1700" b="1" dirty="0" err="1">
                <a:solidFill>
                  <a:srgbClr val="1F2F43"/>
                </a:solidFill>
              </a:rPr>
              <a:t>los</a:t>
            </a:r>
            <a:r>
              <a:rPr sz="1700" b="1" dirty="0">
                <a:solidFill>
                  <a:srgbClr val="1F2F43"/>
                </a:solidFill>
              </a:rPr>
              <a:t> </a:t>
            </a:r>
            <a:r>
              <a:rPr sz="1700" b="1" dirty="0" err="1">
                <a:solidFill>
                  <a:srgbClr val="1F2F43"/>
                </a:solidFill>
              </a:rPr>
              <a:t>clientes</a:t>
            </a:r>
            <a:r>
              <a:rPr sz="1700" b="1" dirty="0">
                <a:solidFill>
                  <a:srgbClr val="1F2F43"/>
                </a:solidFill>
              </a:rPr>
              <a:t>?”</a:t>
            </a:r>
          </a:p>
          <a:p>
            <a:pPr>
              <a:spcBef>
                <a:spcPts val="700"/>
              </a:spcBef>
              <a:defRPr sz="1300">
                <a:solidFill>
                  <a:srgbClr val="2D343A"/>
                </a:solidFill>
              </a:defRPr>
            </a:pPr>
            <a:r>
              <a:rPr dirty="0" err="1"/>
              <a:t>Pregunta</a:t>
            </a:r>
            <a:r>
              <a:rPr dirty="0"/>
              <a:t>: “</a:t>
            </a:r>
            <a:r>
              <a:rPr dirty="0" err="1"/>
              <a:t>Cuéntame</a:t>
            </a:r>
            <a:r>
              <a:rPr dirty="0"/>
              <a:t> de </a:t>
            </a:r>
            <a:r>
              <a:rPr dirty="0" err="1"/>
              <a:t>una</a:t>
            </a:r>
            <a:r>
              <a:rPr dirty="0"/>
              <a:t> </a:t>
            </a:r>
            <a:r>
              <a:rPr dirty="0" err="1"/>
              <a:t>ocasión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la </a:t>
            </a:r>
            <a:r>
              <a:rPr dirty="0" err="1"/>
              <a:t>que</a:t>
            </a:r>
            <a:r>
              <a:rPr dirty="0"/>
              <a:t> </a:t>
            </a:r>
            <a:r>
              <a:rPr dirty="0" err="1"/>
              <a:t>trataste</a:t>
            </a:r>
            <a:r>
              <a:rPr dirty="0"/>
              <a:t> con un </a:t>
            </a:r>
            <a:endParaRPr lang="en-US" dirty="0"/>
          </a:p>
          <a:p>
            <a:pPr>
              <a:spcBef>
                <a:spcPts val="700"/>
              </a:spcBef>
              <a:defRPr sz="1300">
                <a:solidFill>
                  <a:srgbClr val="2D343A"/>
                </a:solidFill>
              </a:defRPr>
            </a:pPr>
            <a:r>
              <a:rPr dirty="0" err="1"/>
              <a:t>cliente</a:t>
            </a:r>
            <a:r>
              <a:rPr dirty="0"/>
              <a:t> </a:t>
            </a:r>
            <a:r>
              <a:rPr dirty="0" err="1"/>
              <a:t>molesto</a:t>
            </a:r>
            <a:r>
              <a:rPr dirty="0"/>
              <a:t>. ¿</a:t>
            </a:r>
            <a:r>
              <a:rPr dirty="0" err="1"/>
              <a:t>Cómo</a:t>
            </a:r>
            <a:r>
              <a:rPr dirty="0"/>
              <a:t> </a:t>
            </a:r>
            <a:r>
              <a:rPr dirty="0" err="1"/>
              <a:t>respondiste</a:t>
            </a:r>
            <a:r>
              <a:rPr dirty="0"/>
              <a:t>?”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309360" y="1463040"/>
            <a:ext cx="5120640" cy="1325880"/>
          </a:xfrm>
          <a:prstGeom prst="roundRect">
            <a:avLst/>
          </a:prstGeom>
          <a:solidFill>
            <a:srgbClr val="FFFFFF"/>
          </a:solidFill>
          <a:ln>
            <a:solidFill>
              <a:srgbClr val="E1E1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6309360" y="1463040"/>
            <a:ext cx="82296" cy="1325880"/>
          </a:xfrm>
          <a:prstGeom prst="rect">
            <a:avLst/>
          </a:prstGeom>
          <a:solidFill>
            <a:srgbClr val="1F2F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537959" y="1645920"/>
            <a:ext cx="4709159" cy="9335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1" dirty="0">
                <a:solidFill>
                  <a:srgbClr val="1F2F43"/>
                </a:solidFill>
              </a:rPr>
              <a:t>En </a:t>
            </a:r>
            <a:r>
              <a:rPr sz="1700" b="1" dirty="0" err="1">
                <a:solidFill>
                  <a:srgbClr val="1F2F43"/>
                </a:solidFill>
              </a:rPr>
              <a:t>lugar</a:t>
            </a:r>
            <a:r>
              <a:rPr sz="1700" b="1" dirty="0">
                <a:solidFill>
                  <a:srgbClr val="1F2F43"/>
                </a:solidFill>
              </a:rPr>
              <a:t> de: “¿Eres </a:t>
            </a:r>
            <a:r>
              <a:rPr sz="1700" b="1" dirty="0" err="1">
                <a:solidFill>
                  <a:srgbClr val="1F2F43"/>
                </a:solidFill>
              </a:rPr>
              <a:t>responsable</a:t>
            </a:r>
            <a:r>
              <a:rPr sz="1700" b="1" dirty="0">
                <a:solidFill>
                  <a:srgbClr val="1F2F43"/>
                </a:solidFill>
              </a:rPr>
              <a:t>?”</a:t>
            </a:r>
          </a:p>
          <a:p>
            <a:pPr>
              <a:spcBef>
                <a:spcPts val="700"/>
              </a:spcBef>
              <a:defRPr sz="1300">
                <a:solidFill>
                  <a:srgbClr val="2D343A"/>
                </a:solidFill>
              </a:defRPr>
            </a:pPr>
            <a:r>
              <a:rPr dirty="0" err="1"/>
              <a:t>Pregunta</a:t>
            </a:r>
            <a:r>
              <a:rPr dirty="0"/>
              <a:t>: “¿</a:t>
            </a:r>
            <a:r>
              <a:rPr dirty="0" err="1"/>
              <a:t>Qué</a:t>
            </a:r>
            <a:r>
              <a:rPr dirty="0"/>
              <a:t> </a:t>
            </a:r>
            <a:r>
              <a:rPr dirty="0" err="1"/>
              <a:t>significa</a:t>
            </a:r>
            <a:r>
              <a:rPr dirty="0"/>
              <a:t> para </a:t>
            </a:r>
            <a:r>
              <a:rPr dirty="0" err="1"/>
              <a:t>ti</a:t>
            </a:r>
            <a:r>
              <a:rPr dirty="0"/>
              <a:t> ser </a:t>
            </a:r>
            <a:r>
              <a:rPr dirty="0" err="1"/>
              <a:t>una</a:t>
            </a:r>
            <a:r>
              <a:rPr dirty="0"/>
              <a:t> persona </a:t>
            </a:r>
            <a:endParaRPr lang="en-US" dirty="0"/>
          </a:p>
          <a:p>
            <a:pPr>
              <a:spcBef>
                <a:spcPts val="700"/>
              </a:spcBef>
              <a:defRPr sz="1300">
                <a:solidFill>
                  <a:srgbClr val="2D343A"/>
                </a:solidFill>
              </a:defRPr>
            </a:pPr>
            <a:r>
              <a:rPr dirty="0" err="1"/>
              <a:t>responsable</a:t>
            </a:r>
            <a:r>
              <a:rPr dirty="0"/>
              <a:t> y </a:t>
            </a:r>
            <a:r>
              <a:rPr dirty="0" err="1"/>
              <a:t>confiable</a:t>
            </a:r>
            <a:r>
              <a:rPr dirty="0"/>
              <a:t> </a:t>
            </a:r>
            <a:r>
              <a:rPr dirty="0" err="1"/>
              <a:t>en</a:t>
            </a:r>
            <a:r>
              <a:rPr dirty="0"/>
              <a:t> el </a:t>
            </a:r>
            <a:r>
              <a:rPr dirty="0" err="1"/>
              <a:t>trabajo</a:t>
            </a:r>
            <a:r>
              <a:rPr dirty="0"/>
              <a:t>?”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309360" y="2971800"/>
            <a:ext cx="5120640" cy="1325880"/>
          </a:xfrm>
          <a:prstGeom prst="roundRect">
            <a:avLst/>
          </a:prstGeom>
          <a:solidFill>
            <a:srgbClr val="FFFFFF"/>
          </a:solidFill>
          <a:ln>
            <a:solidFill>
              <a:srgbClr val="E1E1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6309360" y="2971800"/>
            <a:ext cx="82296" cy="1325880"/>
          </a:xfrm>
          <a:prstGeom prst="rect">
            <a:avLst/>
          </a:prstGeom>
          <a:solidFill>
            <a:srgbClr val="237D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537960" y="3154680"/>
            <a:ext cx="4141070" cy="93358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700" b="1" dirty="0">
                <a:solidFill>
                  <a:srgbClr val="1F2F43"/>
                </a:solidFill>
              </a:rPr>
              <a:t>En </a:t>
            </a:r>
            <a:r>
              <a:rPr sz="1700" b="1" dirty="0" err="1">
                <a:solidFill>
                  <a:srgbClr val="1F2F43"/>
                </a:solidFill>
              </a:rPr>
              <a:t>lugar</a:t>
            </a:r>
            <a:r>
              <a:rPr sz="1700" b="1" dirty="0">
                <a:solidFill>
                  <a:srgbClr val="1F2F43"/>
                </a:solidFill>
              </a:rPr>
              <a:t> de: “¿</a:t>
            </a:r>
            <a:r>
              <a:rPr sz="1700" b="1" dirty="0" err="1">
                <a:solidFill>
                  <a:srgbClr val="1F2F43"/>
                </a:solidFill>
              </a:rPr>
              <a:t>Trabajas</a:t>
            </a:r>
            <a:r>
              <a:rPr sz="1700" b="1" dirty="0">
                <a:solidFill>
                  <a:srgbClr val="1F2F43"/>
                </a:solidFill>
              </a:rPr>
              <a:t> bien </a:t>
            </a:r>
            <a:r>
              <a:rPr sz="1700" b="1" dirty="0" err="1">
                <a:solidFill>
                  <a:srgbClr val="1F2F43"/>
                </a:solidFill>
              </a:rPr>
              <a:t>en</a:t>
            </a:r>
            <a:r>
              <a:rPr sz="1700" b="1" dirty="0">
                <a:solidFill>
                  <a:srgbClr val="1F2F43"/>
                </a:solidFill>
              </a:rPr>
              <a:t> </a:t>
            </a:r>
            <a:r>
              <a:rPr sz="1700" b="1" dirty="0" err="1">
                <a:solidFill>
                  <a:srgbClr val="1F2F43"/>
                </a:solidFill>
              </a:rPr>
              <a:t>equipo</a:t>
            </a:r>
            <a:r>
              <a:rPr sz="1700" b="1" dirty="0">
                <a:solidFill>
                  <a:srgbClr val="1F2F43"/>
                </a:solidFill>
              </a:rPr>
              <a:t>?”</a:t>
            </a:r>
          </a:p>
          <a:p>
            <a:pPr>
              <a:spcBef>
                <a:spcPts val="700"/>
              </a:spcBef>
              <a:defRPr sz="1300">
                <a:solidFill>
                  <a:srgbClr val="2D343A"/>
                </a:solidFill>
              </a:defRPr>
            </a:pPr>
            <a:r>
              <a:rPr dirty="0" err="1"/>
              <a:t>Pregunta</a:t>
            </a:r>
            <a:r>
              <a:rPr dirty="0"/>
              <a:t>: “</a:t>
            </a:r>
            <a:r>
              <a:rPr dirty="0" err="1"/>
              <a:t>Cuéntame</a:t>
            </a:r>
            <a:r>
              <a:rPr dirty="0"/>
              <a:t> de un </a:t>
            </a:r>
            <a:r>
              <a:rPr dirty="0" err="1"/>
              <a:t>desacuerdo</a:t>
            </a:r>
            <a:r>
              <a:rPr dirty="0"/>
              <a:t> </a:t>
            </a:r>
            <a:r>
              <a:rPr dirty="0" err="1"/>
              <a:t>que</a:t>
            </a:r>
            <a:r>
              <a:rPr dirty="0"/>
              <a:t> </a:t>
            </a:r>
            <a:r>
              <a:rPr dirty="0" err="1"/>
              <a:t>hayas</a:t>
            </a:r>
            <a:r>
              <a:rPr dirty="0"/>
              <a:t> </a:t>
            </a:r>
            <a:r>
              <a:rPr dirty="0" err="1"/>
              <a:t>tenido</a:t>
            </a:r>
            <a:r>
              <a:rPr dirty="0"/>
              <a:t> </a:t>
            </a:r>
            <a:endParaRPr lang="en-US" dirty="0"/>
          </a:p>
          <a:p>
            <a:pPr>
              <a:spcBef>
                <a:spcPts val="700"/>
              </a:spcBef>
              <a:defRPr sz="1300">
                <a:solidFill>
                  <a:srgbClr val="2D343A"/>
                </a:solidFill>
              </a:defRPr>
            </a:pPr>
            <a:r>
              <a:rPr dirty="0"/>
              <a:t>con un </a:t>
            </a:r>
            <a:r>
              <a:rPr dirty="0" err="1"/>
              <a:t>compañero</a:t>
            </a:r>
            <a:r>
              <a:rPr dirty="0"/>
              <a:t>. ¿</a:t>
            </a:r>
            <a:r>
              <a:rPr dirty="0" err="1"/>
              <a:t>Cómo</a:t>
            </a:r>
            <a:r>
              <a:rPr dirty="0"/>
              <a:t> lo </a:t>
            </a:r>
            <a:r>
              <a:rPr dirty="0" err="1"/>
              <a:t>manejaste</a:t>
            </a:r>
            <a:r>
              <a:rPr dirty="0"/>
              <a:t>?”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008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C666E"/>
                </a:solidFill>
              </a:rPr>
              <a:t>Chismecito y Cafecito  •  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F2F43"/>
                </a:solidFill>
              </a:rPr>
              <a:t>Usa las mismas preguntas principales para cada candidato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C666E"/>
                </a:solidFill>
              </a:rPr>
              <a:t>Chismecito y Cafecito  •  5</a:t>
            </a:r>
          </a:p>
        </p:txBody>
      </p:sp>
      <p:graphicFrame>
        <p:nvGraphicFramePr>
          <p:cNvPr id="7" name="TextBox 3">
            <a:extLst>
              <a:ext uri="{FF2B5EF4-FFF2-40B4-BE49-F238E27FC236}">
                <a16:creationId xmlns:a16="http://schemas.microsoft.com/office/drawing/2014/main" id="{2EDE0E64-550E-4D2A-CC4B-D76CE638F28E}"/>
              </a:ext>
            </a:extLst>
          </p:cNvPr>
          <p:cNvGraphicFramePr/>
          <p:nvPr/>
        </p:nvGraphicFramePr>
        <p:xfrm>
          <a:off x="822960" y="1554480"/>
          <a:ext cx="10515600" cy="448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F2F43"/>
                </a:solidFill>
              </a:rPr>
              <a:t>El plan de contratación y reclutamiento en 5 pasos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02920" y="1645920"/>
            <a:ext cx="2057400" cy="3383280"/>
          </a:xfrm>
          <a:prstGeom prst="roundRect">
            <a:avLst/>
          </a:prstGeom>
          <a:solidFill>
            <a:srgbClr val="FFFFFF"/>
          </a:solidFill>
          <a:ln>
            <a:solidFill>
              <a:srgbClr val="E1E1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502920" y="1645920"/>
            <a:ext cx="82296" cy="3383280"/>
          </a:xfrm>
          <a:prstGeom prst="rect">
            <a:avLst/>
          </a:prstGeom>
          <a:solidFill>
            <a:srgbClr val="E6AB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1899815" cy="93358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700" b="1" dirty="0">
                <a:solidFill>
                  <a:srgbClr val="1F2F43"/>
                </a:solidFill>
              </a:rPr>
              <a:t>DEFINE</a:t>
            </a:r>
          </a:p>
          <a:p>
            <a:pPr>
              <a:spcBef>
                <a:spcPts val="700"/>
              </a:spcBef>
              <a:defRPr sz="1300">
                <a:solidFill>
                  <a:srgbClr val="2D343A"/>
                </a:solidFill>
              </a:defRPr>
            </a:pPr>
            <a:r>
              <a:rPr dirty="0"/>
              <a:t>Puesto, </a:t>
            </a:r>
            <a:r>
              <a:rPr dirty="0" err="1"/>
              <a:t>horario</a:t>
            </a:r>
            <a:r>
              <a:rPr dirty="0"/>
              <a:t>, </a:t>
            </a:r>
            <a:r>
              <a:rPr dirty="0" err="1"/>
              <a:t>salario</a:t>
            </a:r>
            <a:r>
              <a:rPr dirty="0"/>
              <a:t> y </a:t>
            </a:r>
            <a:endParaRPr lang="en-US" dirty="0"/>
          </a:p>
          <a:p>
            <a:pPr>
              <a:spcBef>
                <a:spcPts val="700"/>
              </a:spcBef>
              <a:defRPr sz="1300">
                <a:solidFill>
                  <a:srgbClr val="2D343A"/>
                </a:solidFill>
              </a:defRPr>
            </a:pPr>
            <a:r>
              <a:rPr dirty="0" err="1"/>
              <a:t>requisitos</a:t>
            </a:r>
            <a:r>
              <a:rPr dirty="0"/>
              <a:t> indispensables</a:t>
            </a:r>
          </a:p>
        </p:txBody>
      </p:sp>
      <p:sp>
        <p:nvSpPr>
          <p:cNvPr id="7" name="Oval 6"/>
          <p:cNvSpPr/>
          <p:nvPr/>
        </p:nvSpPr>
        <p:spPr>
          <a:xfrm>
            <a:off x="1188720" y="1143000"/>
            <a:ext cx="640080" cy="640080"/>
          </a:xfrm>
          <a:prstGeom prst="ellipse">
            <a:avLst/>
          </a:prstGeom>
          <a:solidFill>
            <a:srgbClr val="E6AB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188720" y="1261872"/>
            <a:ext cx="6400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834639" y="1645920"/>
            <a:ext cx="2057400" cy="3383280"/>
          </a:xfrm>
          <a:prstGeom prst="roundRect">
            <a:avLst/>
          </a:prstGeom>
          <a:solidFill>
            <a:srgbClr val="FFFFFF"/>
          </a:solidFill>
          <a:ln>
            <a:solidFill>
              <a:srgbClr val="E1E1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834639" y="1645920"/>
            <a:ext cx="82296" cy="3383280"/>
          </a:xfrm>
          <a:prstGeom prst="rect">
            <a:avLst/>
          </a:prstGeom>
          <a:solidFill>
            <a:srgbClr val="237D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063239" y="1828800"/>
            <a:ext cx="1800365" cy="12234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700" b="1" dirty="0">
                <a:solidFill>
                  <a:srgbClr val="1F2F43"/>
                </a:solidFill>
              </a:rPr>
              <a:t>ATRAE</a:t>
            </a:r>
          </a:p>
          <a:p>
            <a:pPr>
              <a:spcBef>
                <a:spcPts val="700"/>
              </a:spcBef>
              <a:defRPr sz="1300">
                <a:solidFill>
                  <a:srgbClr val="2D343A"/>
                </a:solidFill>
              </a:defRPr>
            </a:pPr>
            <a:r>
              <a:rPr dirty="0"/>
              <a:t>¿</a:t>
            </a:r>
            <a:r>
              <a:rPr dirty="0" err="1"/>
              <a:t>Dónde</a:t>
            </a:r>
            <a:r>
              <a:rPr dirty="0"/>
              <a:t> </a:t>
            </a:r>
            <a:r>
              <a:rPr dirty="0" err="1"/>
              <a:t>encontrarán</a:t>
            </a:r>
            <a:r>
              <a:rPr dirty="0"/>
              <a:t> </a:t>
            </a:r>
            <a:r>
              <a:rPr dirty="0" err="1"/>
              <a:t>tu</a:t>
            </a:r>
            <a:r>
              <a:rPr dirty="0"/>
              <a:t> </a:t>
            </a:r>
            <a:endParaRPr lang="en-US" dirty="0"/>
          </a:p>
          <a:p>
            <a:pPr>
              <a:spcBef>
                <a:spcPts val="700"/>
              </a:spcBef>
              <a:defRPr sz="1300">
                <a:solidFill>
                  <a:srgbClr val="2D343A"/>
                </a:solidFill>
              </a:defRPr>
            </a:pPr>
            <a:r>
              <a:rPr dirty="0" err="1"/>
              <a:t>anuncio</a:t>
            </a:r>
            <a:r>
              <a:rPr dirty="0"/>
              <a:t> las personas </a:t>
            </a:r>
            <a:endParaRPr lang="en-US" dirty="0"/>
          </a:p>
          <a:p>
            <a:pPr>
              <a:spcBef>
                <a:spcPts val="700"/>
              </a:spcBef>
              <a:defRPr sz="1300">
                <a:solidFill>
                  <a:srgbClr val="2D343A"/>
                </a:solidFill>
              </a:defRPr>
            </a:pPr>
            <a:r>
              <a:rPr dirty="0" err="1"/>
              <a:t>adecuadas</a:t>
            </a:r>
            <a:r>
              <a:rPr dirty="0"/>
              <a:t>?</a:t>
            </a:r>
          </a:p>
        </p:txBody>
      </p:sp>
      <p:sp>
        <p:nvSpPr>
          <p:cNvPr id="12" name="Oval 11"/>
          <p:cNvSpPr/>
          <p:nvPr/>
        </p:nvSpPr>
        <p:spPr>
          <a:xfrm>
            <a:off x="3520439" y="1143000"/>
            <a:ext cx="640080" cy="640080"/>
          </a:xfrm>
          <a:prstGeom prst="ellipse">
            <a:avLst/>
          </a:prstGeom>
          <a:solidFill>
            <a:srgbClr val="237D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3520439" y="1261872"/>
            <a:ext cx="6400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166359" y="1645920"/>
            <a:ext cx="2057400" cy="3383280"/>
          </a:xfrm>
          <a:prstGeom prst="roundRect">
            <a:avLst/>
          </a:prstGeom>
          <a:solidFill>
            <a:srgbClr val="FFFFFF"/>
          </a:solidFill>
          <a:ln>
            <a:solidFill>
              <a:srgbClr val="E1E1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5166359" y="1645920"/>
            <a:ext cx="82296" cy="3383280"/>
          </a:xfrm>
          <a:prstGeom prst="rect">
            <a:avLst/>
          </a:prstGeom>
          <a:solidFill>
            <a:srgbClr val="1F2F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5394959" y="1828800"/>
            <a:ext cx="1776705" cy="12234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700" b="1" dirty="0">
                <a:solidFill>
                  <a:srgbClr val="1F2F43"/>
                </a:solidFill>
              </a:rPr>
              <a:t>FILTRA</a:t>
            </a:r>
          </a:p>
          <a:p>
            <a:pPr>
              <a:spcBef>
                <a:spcPts val="700"/>
              </a:spcBef>
              <a:defRPr sz="1300">
                <a:solidFill>
                  <a:srgbClr val="2D343A"/>
                </a:solidFill>
              </a:defRPr>
            </a:pPr>
            <a:r>
              <a:rPr dirty="0" err="1"/>
              <a:t>Preguntas</a:t>
            </a:r>
            <a:r>
              <a:rPr dirty="0"/>
              <a:t> </a:t>
            </a:r>
            <a:r>
              <a:rPr dirty="0" err="1"/>
              <a:t>rápidas</a:t>
            </a:r>
            <a:r>
              <a:rPr dirty="0"/>
              <a:t> para </a:t>
            </a:r>
            <a:endParaRPr lang="en-US" dirty="0"/>
          </a:p>
          <a:p>
            <a:pPr>
              <a:spcBef>
                <a:spcPts val="700"/>
              </a:spcBef>
              <a:defRPr sz="1300">
                <a:solidFill>
                  <a:srgbClr val="2D343A"/>
                </a:solidFill>
              </a:defRPr>
            </a:pPr>
            <a:r>
              <a:rPr dirty="0" err="1"/>
              <a:t>confirmar</a:t>
            </a:r>
            <a:r>
              <a:rPr dirty="0"/>
              <a:t> </a:t>
            </a:r>
            <a:r>
              <a:rPr dirty="0" err="1"/>
              <a:t>que</a:t>
            </a:r>
            <a:r>
              <a:rPr dirty="0"/>
              <a:t> </a:t>
            </a:r>
            <a:r>
              <a:rPr dirty="0" err="1"/>
              <a:t>cumplen</a:t>
            </a:r>
            <a:endParaRPr lang="en-US" dirty="0"/>
          </a:p>
          <a:p>
            <a:pPr>
              <a:spcBef>
                <a:spcPts val="700"/>
              </a:spcBef>
              <a:defRPr sz="1300">
                <a:solidFill>
                  <a:srgbClr val="2D343A"/>
                </a:solidFill>
              </a:defRPr>
            </a:pPr>
            <a:r>
              <a:rPr dirty="0"/>
              <a:t> </a:t>
            </a:r>
            <a:r>
              <a:rPr dirty="0" err="1"/>
              <a:t>los</a:t>
            </a:r>
            <a:r>
              <a:rPr dirty="0"/>
              <a:t> </a:t>
            </a:r>
            <a:r>
              <a:rPr dirty="0" err="1"/>
              <a:t>requisitos</a:t>
            </a:r>
            <a:endParaRPr dirty="0"/>
          </a:p>
        </p:txBody>
      </p:sp>
      <p:sp>
        <p:nvSpPr>
          <p:cNvPr id="17" name="Oval 16"/>
          <p:cNvSpPr/>
          <p:nvPr/>
        </p:nvSpPr>
        <p:spPr>
          <a:xfrm>
            <a:off x="5852159" y="1143000"/>
            <a:ext cx="640080" cy="640080"/>
          </a:xfrm>
          <a:prstGeom prst="ellipse">
            <a:avLst/>
          </a:prstGeom>
          <a:solidFill>
            <a:srgbClr val="1F2F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5852159" y="1261872"/>
            <a:ext cx="6400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498079" y="1645920"/>
            <a:ext cx="2057400" cy="3383280"/>
          </a:xfrm>
          <a:prstGeom prst="roundRect">
            <a:avLst/>
          </a:prstGeom>
          <a:solidFill>
            <a:srgbClr val="FFFFFF"/>
          </a:solidFill>
          <a:ln>
            <a:solidFill>
              <a:srgbClr val="E1E1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7498079" y="1645920"/>
            <a:ext cx="82296" cy="3383280"/>
          </a:xfrm>
          <a:prstGeom prst="rect">
            <a:avLst/>
          </a:prstGeom>
          <a:solidFill>
            <a:srgbClr val="E6AB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TextBox 20"/>
          <p:cNvSpPr txBox="1"/>
          <p:nvPr/>
        </p:nvSpPr>
        <p:spPr>
          <a:xfrm>
            <a:off x="7726679" y="1828800"/>
            <a:ext cx="1834348" cy="93358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700" b="1" dirty="0">
                <a:solidFill>
                  <a:srgbClr val="1F2F43"/>
                </a:solidFill>
              </a:rPr>
              <a:t>ENTREVISTA</a:t>
            </a:r>
          </a:p>
          <a:p>
            <a:pPr>
              <a:spcBef>
                <a:spcPts val="700"/>
              </a:spcBef>
              <a:defRPr sz="1300">
                <a:solidFill>
                  <a:srgbClr val="2D343A"/>
                </a:solidFill>
              </a:defRPr>
            </a:pPr>
            <a:r>
              <a:rPr dirty="0" err="1"/>
              <a:t>Preguntas</a:t>
            </a:r>
            <a:r>
              <a:rPr dirty="0"/>
              <a:t> </a:t>
            </a:r>
            <a:r>
              <a:rPr dirty="0" err="1"/>
              <a:t>estructuradas</a:t>
            </a:r>
            <a:endParaRPr lang="en-US" dirty="0"/>
          </a:p>
          <a:p>
            <a:pPr>
              <a:spcBef>
                <a:spcPts val="700"/>
              </a:spcBef>
              <a:defRPr sz="1300">
                <a:solidFill>
                  <a:srgbClr val="2D343A"/>
                </a:solidFill>
              </a:defRPr>
            </a:pPr>
            <a:r>
              <a:rPr dirty="0"/>
              <a:t> + </a:t>
            </a:r>
            <a:r>
              <a:rPr dirty="0" err="1"/>
              <a:t>toma</a:t>
            </a:r>
            <a:r>
              <a:rPr dirty="0"/>
              <a:t> de </a:t>
            </a:r>
            <a:r>
              <a:rPr dirty="0" err="1"/>
              <a:t>notas</a:t>
            </a:r>
            <a:endParaRPr dirty="0"/>
          </a:p>
        </p:txBody>
      </p:sp>
      <p:sp>
        <p:nvSpPr>
          <p:cNvPr id="22" name="Oval 21"/>
          <p:cNvSpPr/>
          <p:nvPr/>
        </p:nvSpPr>
        <p:spPr>
          <a:xfrm>
            <a:off x="8183879" y="1143000"/>
            <a:ext cx="640080" cy="640080"/>
          </a:xfrm>
          <a:prstGeom prst="ellipse">
            <a:avLst/>
          </a:prstGeom>
          <a:solidFill>
            <a:srgbClr val="E6AB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8183879" y="1261872"/>
            <a:ext cx="6400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829800" y="1645920"/>
            <a:ext cx="2057400" cy="3383280"/>
          </a:xfrm>
          <a:prstGeom prst="roundRect">
            <a:avLst/>
          </a:prstGeom>
          <a:solidFill>
            <a:srgbClr val="FFFFFF"/>
          </a:solidFill>
          <a:ln>
            <a:solidFill>
              <a:srgbClr val="E1E1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Rectangle 24"/>
          <p:cNvSpPr/>
          <p:nvPr/>
        </p:nvSpPr>
        <p:spPr>
          <a:xfrm>
            <a:off x="9829800" y="1645920"/>
            <a:ext cx="82296" cy="3383280"/>
          </a:xfrm>
          <a:prstGeom prst="rect">
            <a:avLst/>
          </a:prstGeom>
          <a:solidFill>
            <a:srgbClr val="237D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10058401" y="1828800"/>
            <a:ext cx="1828800" cy="13952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700" b="1" dirty="0">
                <a:solidFill>
                  <a:srgbClr val="1F2F43"/>
                </a:solidFill>
              </a:rPr>
              <a:t>SELECCIONA Y DA SEGUIMIENTO</a:t>
            </a:r>
          </a:p>
          <a:p>
            <a:pPr>
              <a:spcBef>
                <a:spcPts val="700"/>
              </a:spcBef>
              <a:defRPr sz="1300">
                <a:solidFill>
                  <a:srgbClr val="2D343A"/>
                </a:solidFill>
              </a:defRPr>
            </a:pPr>
            <a:r>
              <a:rPr dirty="0"/>
              <a:t>Decide, </a:t>
            </a:r>
            <a:r>
              <a:rPr dirty="0" err="1"/>
              <a:t>comunica</a:t>
            </a:r>
            <a:r>
              <a:rPr dirty="0"/>
              <a:t> y </a:t>
            </a:r>
            <a:endParaRPr lang="en-US" dirty="0"/>
          </a:p>
          <a:p>
            <a:pPr>
              <a:spcBef>
                <a:spcPts val="700"/>
              </a:spcBef>
              <a:defRPr sz="1300">
                <a:solidFill>
                  <a:srgbClr val="2D343A"/>
                </a:solidFill>
              </a:defRPr>
            </a:pPr>
            <a:r>
              <a:rPr dirty="0" err="1"/>
              <a:t>prepara</a:t>
            </a:r>
            <a:r>
              <a:rPr dirty="0"/>
              <a:t> la </a:t>
            </a:r>
            <a:r>
              <a:rPr dirty="0" err="1"/>
              <a:t>incorporación</a:t>
            </a:r>
            <a:endParaRPr dirty="0"/>
          </a:p>
        </p:txBody>
      </p:sp>
      <p:sp>
        <p:nvSpPr>
          <p:cNvPr id="27" name="Oval 26"/>
          <p:cNvSpPr/>
          <p:nvPr/>
        </p:nvSpPr>
        <p:spPr>
          <a:xfrm>
            <a:off x="10515600" y="1143000"/>
            <a:ext cx="640080" cy="640080"/>
          </a:xfrm>
          <a:prstGeom prst="ellipse">
            <a:avLst/>
          </a:prstGeom>
          <a:solidFill>
            <a:srgbClr val="237D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10515600" y="1261872"/>
            <a:ext cx="6400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008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C666E"/>
                </a:solidFill>
              </a:rPr>
              <a:t>Chismecito y Cafecito  •  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F2F43"/>
                </a:solidFill>
              </a:rPr>
              <a:t>Tu plan de reclutamiento puede caber en UNA sola página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417320"/>
            <a:ext cx="5394960" cy="4343400"/>
          </a:xfrm>
          <a:prstGeom prst="roundRect">
            <a:avLst/>
          </a:prstGeom>
          <a:solidFill>
            <a:srgbClr val="FFFFFF"/>
          </a:solidFill>
          <a:ln>
            <a:solidFill>
              <a:srgbClr val="E1E1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685800" y="1417320"/>
            <a:ext cx="82296" cy="4343400"/>
          </a:xfrm>
          <a:prstGeom prst="rect">
            <a:avLst/>
          </a:prstGeom>
          <a:solidFill>
            <a:srgbClr val="237D7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14400" y="1600200"/>
            <a:ext cx="4983480" cy="4023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700" b="1">
                <a:solidFill>
                  <a:srgbClr val="1F2F43"/>
                </a:solidFill>
              </a:rPr>
              <a:t>Necesidad de contratación</a:t>
            </a:r>
          </a:p>
          <a:p>
            <a:pPr>
              <a:spcBef>
                <a:spcPts val="700"/>
              </a:spcBef>
              <a:defRPr sz="1300">
                <a:solidFill>
                  <a:srgbClr val="2D343A"/>
                </a:solidFill>
              </a:defRPr>
            </a:pPr>
            <a:r>
              <a:t>• Puesto y número de vacantes</a:t>
            </a:r>
            <a:br/>
            <a:r>
              <a:t>• Horario / turnos</a:t>
            </a:r>
            <a:br/>
            <a:r>
              <a:t>• Rango salarial</a:t>
            </a:r>
            <a:br/>
            <a:r>
              <a:t>• Fecha de inicio</a:t>
            </a:r>
            <a:br/>
            <a:r>
              <a:t>• Requisitos indispensables</a:t>
            </a:r>
            <a:br/>
            <a:r>
              <a:t>• 3–5 preguntas de entrevista</a:t>
            </a:r>
            <a:br/>
            <a:r>
              <a:t>• Quién toma la decisión final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63640" y="1417320"/>
            <a:ext cx="5212080" cy="4343400"/>
          </a:xfrm>
          <a:prstGeom prst="roundRect">
            <a:avLst/>
          </a:prstGeom>
          <a:solidFill>
            <a:srgbClr val="FFFFFF"/>
          </a:solidFill>
          <a:ln>
            <a:solidFill>
              <a:srgbClr val="E1E1D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263640" y="1417320"/>
            <a:ext cx="82296" cy="4343400"/>
          </a:xfrm>
          <a:prstGeom prst="rect">
            <a:avLst/>
          </a:prstGeom>
          <a:solidFill>
            <a:srgbClr val="E6AB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6492240" y="1600200"/>
            <a:ext cx="4800600" cy="40233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700" b="1">
                <a:solidFill>
                  <a:srgbClr val="1F2F43"/>
                </a:solidFill>
              </a:rPr>
              <a:t>Plan de acción para reclutar</a:t>
            </a:r>
          </a:p>
          <a:p>
            <a:pPr>
              <a:spcBef>
                <a:spcPts val="700"/>
              </a:spcBef>
              <a:defRPr sz="1300">
                <a:solidFill>
                  <a:srgbClr val="2D343A"/>
                </a:solidFill>
              </a:defRPr>
            </a:pPr>
            <a:r>
              <a:t>• ¿Dónde vamos a publicar?</a:t>
            </a:r>
            <a:br/>
            <a:r>
              <a:t>• ¿Quién puede referir candidatos?</a:t>
            </a:r>
            <a:br/>
            <a:r>
              <a:t>• ¿Cuándo revisaremos solicitudes?</a:t>
            </a:r>
            <a:br/>
            <a:r>
              <a:t>• ¿Cuándo entrevistaremos?</a:t>
            </a:r>
            <a:br/>
            <a:r>
              <a:t>• ¿Qué tan rápido daremos seguimiento?</a:t>
            </a:r>
            <a:br/>
            <a:r>
              <a:t>• ¿Qué pasa después de hacer la oferta?</a:t>
            </a:r>
            <a:br/>
            <a:r>
              <a:t>• ¿Cómo será la incorporación?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C666E"/>
                </a:solidFill>
              </a:rPr>
              <a:t>Chismecito y Cafecito  •  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6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40080" y="41148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1F2F43"/>
                </a:solidFill>
              </a:rPr>
              <a:t>Evita estos errores comunes al contratar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554480"/>
            <a:ext cx="1051560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300"/>
              </a:spcAft>
              <a:defRPr sz="1800">
                <a:solidFill>
                  <a:srgbClr val="2D343A"/>
                </a:solidFill>
              </a:defRPr>
            </a:pPr>
            <a:r>
              <a:t>• ❌ Contratar porque te “cayó bien” alguien sin verificar si cumple con el puesto.</a:t>
            </a:r>
          </a:p>
          <a:p>
            <a:pPr>
              <a:spcAft>
                <a:spcPts val="1300"/>
              </a:spcAft>
              <a:defRPr sz="1800">
                <a:solidFill>
                  <a:srgbClr val="2D343A"/>
                </a:solidFill>
              </a:defRPr>
            </a:pPr>
            <a:r>
              <a:t>• ❌ Cambiar tus estándares de un candidato a otro.</a:t>
            </a:r>
          </a:p>
          <a:p>
            <a:pPr>
              <a:spcAft>
                <a:spcPts val="1300"/>
              </a:spcAft>
              <a:defRPr sz="1800">
                <a:solidFill>
                  <a:srgbClr val="2D343A"/>
                </a:solidFill>
              </a:defRPr>
            </a:pPr>
            <a:r>
              <a:t>• ❌ Hablar más de lo que escuchas durante la entrevista.</a:t>
            </a:r>
          </a:p>
          <a:p>
            <a:pPr>
              <a:spcAft>
                <a:spcPts val="1300"/>
              </a:spcAft>
              <a:defRPr sz="1800">
                <a:solidFill>
                  <a:srgbClr val="2D343A"/>
                </a:solidFill>
              </a:defRPr>
            </a:pPr>
            <a:r>
              <a:t>• ❌ Esperar demasiado para dar seguimiento a candidatos fuertes.</a:t>
            </a:r>
          </a:p>
          <a:p>
            <a:pPr>
              <a:spcAft>
                <a:spcPts val="1300"/>
              </a:spcAft>
              <a:defRPr sz="1800">
                <a:solidFill>
                  <a:srgbClr val="2D343A"/>
                </a:solidFill>
              </a:defRPr>
            </a:pPr>
            <a:r>
              <a:t>• ❌ Hacer preguntas que no están relacionadas con el trabajo.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C666E"/>
                </a:solidFill>
              </a:rPr>
              <a:t>Chismecito y Cafecito  •  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F2F4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822960" y="914400"/>
            <a:ext cx="10515600" cy="4846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000" b="1">
                <a:solidFill>
                  <a:srgbClr val="E6AB46"/>
                </a:solidFill>
              </a:rPr>
              <a:t>EL OBJETIVO</a:t>
            </a:r>
          </a:p>
          <a:p>
            <a:r>
              <a:rPr sz="3400" b="1">
                <a:solidFill>
                  <a:srgbClr val="FFFFFF"/>
                </a:solidFill>
              </a:rPr>
              <a:t>No contrates a la persona
que mejor entrevista.</a:t>
            </a:r>
          </a:p>
          <a:p>
            <a:r>
              <a:rPr sz="2700" b="1">
                <a:solidFill>
                  <a:srgbClr val="E6AB46"/>
                </a:solidFill>
              </a:rPr>
              <a:t>Contrata a la persona que mejor
cumple con lo que el puesto necesita.</a:t>
            </a:r>
          </a:p>
          <a:p>
            <a:r>
              <a:rPr sz="1900">
                <a:solidFill>
                  <a:srgbClr val="FFFFFF"/>
                </a:solidFill>
              </a:rPr>
              <a:t>Usa evidencia. Sé consistente. Ten un plan.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6446520"/>
            <a:ext cx="109728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5C666E"/>
                </a:solidFill>
              </a:rPr>
              <a:t>Chismecito y Cafecito  •  9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6E54376-F3D5-6EA2-26AA-F464429A72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7646" y="2584450"/>
            <a:ext cx="5771264" cy="3505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870</Words>
  <Application>Microsoft Office PowerPoint</Application>
  <PresentationFormat>Widescreen</PresentationFormat>
  <Paragraphs>120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Susy Moran</cp:lastModifiedBy>
  <cp:revision>3</cp:revision>
  <dcterms:created xsi:type="dcterms:W3CDTF">2013-01-27T09:14:16Z</dcterms:created>
  <dcterms:modified xsi:type="dcterms:W3CDTF">2026-08-31T15:07:48Z</dcterms:modified>
  <cp:category/>
</cp:coreProperties>
</file>