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65" r:id="rId6"/>
    <p:sldMasterId id="2147483660" r:id="rId7"/>
    <p:sldMasterId id="2147483690" r:id="rId8"/>
    <p:sldMasterId id="2147483695" r:id="rId9"/>
  </p:sldMasterIdLst>
  <p:notesMasterIdLst>
    <p:notesMasterId r:id="rId35"/>
  </p:notesMasterIdLst>
  <p:sldIdLst>
    <p:sldId id="289" r:id="rId10"/>
    <p:sldId id="305" r:id="rId11"/>
    <p:sldId id="312" r:id="rId12"/>
    <p:sldId id="351" r:id="rId13"/>
    <p:sldId id="348" r:id="rId14"/>
    <p:sldId id="352" r:id="rId15"/>
    <p:sldId id="353" r:id="rId16"/>
    <p:sldId id="354" r:id="rId17"/>
    <p:sldId id="355" r:id="rId18"/>
    <p:sldId id="356" r:id="rId19"/>
    <p:sldId id="357" r:id="rId20"/>
    <p:sldId id="349" r:id="rId21"/>
    <p:sldId id="359" r:id="rId22"/>
    <p:sldId id="360" r:id="rId23"/>
    <p:sldId id="362" r:id="rId24"/>
    <p:sldId id="363" r:id="rId25"/>
    <p:sldId id="350" r:id="rId26"/>
    <p:sldId id="365" r:id="rId27"/>
    <p:sldId id="358" r:id="rId28"/>
    <p:sldId id="366" r:id="rId29"/>
    <p:sldId id="367" r:id="rId30"/>
    <p:sldId id="368" r:id="rId31"/>
    <p:sldId id="369" r:id="rId32"/>
    <p:sldId id="370" r:id="rId33"/>
    <p:sldId id="338"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00" userDrawn="1">
          <p15:clr>
            <a:srgbClr val="A4A3A4"/>
          </p15:clr>
        </p15:guide>
        <p15:guide id="2" orient="horz" pos="960" userDrawn="1">
          <p15:clr>
            <a:srgbClr val="A4A3A4"/>
          </p15:clr>
        </p15:guide>
        <p15:guide id="3" orient="horz" pos="139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77E"/>
    <a:srgbClr val="0A82A0"/>
    <a:srgbClr val="BBC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74574" autoAdjust="0"/>
  </p:normalViewPr>
  <p:slideViewPr>
    <p:cSldViewPr>
      <p:cViewPr varScale="1">
        <p:scale>
          <a:sx n="118" d="100"/>
          <a:sy n="118" d="100"/>
        </p:scale>
        <p:origin x="2280" y="120"/>
      </p:cViewPr>
      <p:guideLst>
        <p:guide pos="600"/>
        <p:guide orient="horz" pos="960"/>
        <p:guide orient="horz" pos="139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66" d="100"/>
          <a:sy n="66" d="100"/>
        </p:scale>
        <p:origin x="0" y="0"/>
      </p:cViewPr>
      <p:guideLst>
        <p:guide orient="horz" pos="2928"/>
        <p:guide pos="2208"/>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B99814-3748-4AC7-B26F-A5B6B893F6FA}" type="datetimeFigureOut">
              <a:rPr lang="en-US" smtClean="0"/>
              <a:t>3/26/2026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279F6E1-9FAD-48E8-AE6E-C7AA10645A53}" type="slidenum">
              <a:rPr lang="en-US" smtClean="0"/>
              <a:t>‹#›</a:t>
            </a:fld>
            <a:endParaRPr lang="en-US"/>
          </a:p>
        </p:txBody>
      </p:sp>
    </p:spTree>
    <p:extLst>
      <p:ext uri="{BB962C8B-B14F-4D97-AF65-F5344CB8AC3E}">
        <p14:creationId xmlns:p14="http://schemas.microsoft.com/office/powerpoint/2010/main" val="193755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DIAPOSITIVA 1 – Alex y Laura</a:t>
            </a:r>
          </a:p>
          <a:p>
            <a:r>
              <a:t>Crece con Evergreen</a:t>
            </a:r>
          </a:p>
          <a:p>
            <a:r>
              <a:t>Anexo C: un taller línea por línea</a:t>
            </a:r>
          </a:p>
          <a:p>
            <a:endParaRPr/>
          </a:p>
          <a:p>
            <a:r>
              <a:t>Guion:</a:t>
            </a:r>
          </a:p>
          <a:p>
            <a:r>
              <a:t>Bienvenidas y bienvenidos. Este seminario web trata sobre claridad, confianza y entender cómo funcionan los números de su negocio, especialmente durante la temporada de impuestos. Vamos a recorrer el Anexo C línea por línea, en lenguaje sencillo, para que entiendan qué hace el formulario y cómo lo revisan los prestamistas, incluido Evergreen.</a:t>
            </a:r>
          </a:p>
          <a:p>
            <a:endParaRPr/>
          </a:p>
          <a:p>
            <a:r>
              <a:t>Esta es una sesión educativa. No es asesoría fiscal y no brindaremos orientación individual para la preparación de impuestos. Nuestra meta es que salgan con comprensión y confianza.</a:t>
            </a:r>
          </a:p>
        </p:txBody>
      </p:sp>
      <p:sp>
        <p:nvSpPr>
          <p:cNvPr id="4" name="Slide Number Placeholder 3"/>
          <p:cNvSpPr>
            <a:spLocks noGrp="1"/>
          </p:cNvSpPr>
          <p:nvPr>
            <p:ph type="sldNum" sz="quarter" idx="5"/>
          </p:nvPr>
        </p:nvSpPr>
        <p:spPr/>
        <p:txBody>
          <a:bodyPr/>
          <a:lstStyle/>
          <a:p>
            <a:fld id="{5279F6E1-9FAD-48E8-AE6E-C7AA10645A53}" type="slidenum">
              <a:rPr lang="en-US" smtClean="0"/>
              <a:t>1</a:t>
            </a:fld>
            <a:endParaRPr lang="en-US"/>
          </a:p>
        </p:txBody>
      </p:sp>
    </p:spTree>
    <p:extLst>
      <p:ext uri="{BB962C8B-B14F-4D97-AF65-F5344CB8AC3E}">
        <p14:creationId xmlns:p14="http://schemas.microsoft.com/office/powerpoint/2010/main" val="53134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7B11-D487-B776-C841-35F424B9A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ACA4B-7A76-9AF8-CA4B-B0CA28C0A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64E62-01D6-0DDD-458F-206F9EA272D1}"/>
              </a:ext>
            </a:extLst>
          </p:cNvPr>
          <p:cNvSpPr>
            <a:spLocks noGrp="1"/>
          </p:cNvSpPr>
          <p:nvPr>
            <p:ph type="body" idx="1"/>
          </p:nvPr>
        </p:nvSpPr>
        <p:spPr/>
        <p:txBody>
          <a:bodyPr/>
          <a:lstStyle/>
          <a:p>
            <a:r>
              <a:t>DIAPOSITIVA 10 - Alex</a:t>
            </a:r>
          </a:p>
          <a:p>
            <a:r>
              <a:t>Parte I: Ingresos (líneas 1–7)</a:t>
            </a:r>
          </a:p>
          <a:p>
            <a:r>
              <a:t>Línea 1 – Ingresos brutos: esta debe ser la misma cifra reportada al Departamento de Ingresos del Estado de Washington (impuesto B&amp;O)</a:t>
            </a:r>
          </a:p>
          <a:p>
            <a:r>
              <a:t>Línea 2 – Devoluciones y concesiones</a:t>
            </a:r>
          </a:p>
          <a:p>
            <a:r>
              <a:t>Línea 3 – Reste la línea 2 de la línea 1</a:t>
            </a:r>
          </a:p>
          <a:p>
            <a:r>
              <a:t>Línea 4 – Costo de bienes (de la línea 42): esto proviene de la Parte III del Anexo C</a:t>
            </a:r>
          </a:p>
          <a:p>
            <a:r>
              <a:t>Línea 5 – Ganancia bruta. Reste la línea 4 de la línea 3</a:t>
            </a:r>
          </a:p>
          <a:p>
            <a:r>
              <a:t>Línea 6 – Otros ingresos: ingresos que están fuera de las operaciones normales del negocio (consulte a un profesional de impuestos para saber si esas fuentes de ingresos son gravables o no y/o pregunte a cualquier fuente de subvención sobre las implicaciones fiscales)</a:t>
            </a:r>
          </a:p>
          <a:p>
            <a:r>
              <a:t>Línea 7 – Ingreso bruto. Sume las líneas 5 y 6</a:t>
            </a:r>
          </a:p>
          <a:p>
            <a:endParaRPr/>
          </a:p>
          <a:p>
            <a:r>
              <a:t>Guion:</a:t>
            </a:r>
          </a:p>
          <a:p>
            <a:r>
              <a:t>La línea 1 es el total de ingresos de su negocio.</a:t>
            </a:r>
          </a:p>
          <a:p>
            <a:r>
              <a:t>Esto incluye:</a:t>
            </a:r>
            <a:br/>
            <a:r>
              <a:t>Ingresos reportados en formularios 1099</a:t>
            </a:r>
            <a:br/>
            <a:r>
              <a:t>Pagos en efectivo</a:t>
            </a:r>
            <a:br/>
            <a:r>
              <a:t>Pagos electrónicos</a:t>
            </a:r>
            <a:br/>
            <a:r>
              <a:t>Ingresos que no generaron un 1099</a:t>
            </a:r>
          </a:p>
          <a:p>
            <a:r>
              <a:t>Es lo que usted ganó, no solo lo que le reportaron.</a:t>
            </a:r>
          </a:p>
          <a:p>
            <a:r>
              <a:t>Línea 2 – Devoluciones y concesiones</a:t>
            </a:r>
          </a:p>
          <a:p>
            <a:r>
              <a:t>Línea 3 – Reste la línea 2 de la línea 1</a:t>
            </a:r>
          </a:p>
          <a:p>
            <a:r>
              <a:t>Línea 4 – Costo de bienes (de la línea 42): esto proviene de la Parte III del Anexo C</a:t>
            </a:r>
          </a:p>
          <a:p>
            <a:r>
              <a:t>Línea 5 – Ganancia bruta. Reste la línea 4 de la línea 3</a:t>
            </a:r>
          </a:p>
          <a:p>
            <a:r>
              <a:t>Línea 6 – Otros ingresos: ingresos que están fuera de las operaciones normales del negocio (consulte a un profesional de impuestos para saber si esas fuentes de ingresos son gravables o no y/o pregunte a cualquier fuente de subvención sobre las implicaciones fiscales)</a:t>
            </a:r>
          </a:p>
          <a:p>
            <a:r>
              <a:t>La línea 7 refleja el ingreso bruto después de restar el costo de bienes vendidos, si corresponde.</a:t>
            </a:r>
          </a:p>
          <a:p>
            <a:r>
              <a:t>Este es el desempeño general de su negocio.</a:t>
            </a:r>
          </a:p>
          <a:p>
            <a:endParaRPr/>
          </a:p>
        </p:txBody>
      </p:sp>
      <p:sp>
        <p:nvSpPr>
          <p:cNvPr id="4" name="Slide Number Placeholder 3">
            <a:extLst>
              <a:ext uri="{FF2B5EF4-FFF2-40B4-BE49-F238E27FC236}">
                <a16:creationId xmlns:a16="http://schemas.microsoft.com/office/drawing/2014/main" id="{A6799F87-2A05-8126-CDA0-AC6C90EBEB12}"/>
              </a:ext>
            </a:extLst>
          </p:cNvPr>
          <p:cNvSpPr>
            <a:spLocks noGrp="1"/>
          </p:cNvSpPr>
          <p:nvPr>
            <p:ph type="sldNum" sz="quarter" idx="5"/>
          </p:nvPr>
        </p:nvSpPr>
        <p:spPr/>
        <p:txBody>
          <a:bodyPr/>
          <a:lstStyle/>
          <a:p>
            <a:fld id="{5279F6E1-9FAD-48E8-AE6E-C7AA10645A53}" type="slidenum">
              <a:rPr lang="en-US" smtClean="0"/>
              <a:t>10</a:t>
            </a:fld>
            <a:endParaRPr lang="en-US"/>
          </a:p>
        </p:txBody>
      </p:sp>
    </p:spTree>
    <p:extLst>
      <p:ext uri="{BB962C8B-B14F-4D97-AF65-F5344CB8AC3E}">
        <p14:creationId xmlns:p14="http://schemas.microsoft.com/office/powerpoint/2010/main" val="221087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4D68-CF7D-298A-9A9F-DECD2D90B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462CD-94B6-6B3A-F81F-D79F38937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D58C6-DC4F-A1B0-98CE-DD5381FDAB91}"/>
              </a:ext>
            </a:extLst>
          </p:cNvPr>
          <p:cNvSpPr>
            <a:spLocks noGrp="1"/>
          </p:cNvSpPr>
          <p:nvPr>
            <p:ph type="body" idx="1"/>
          </p:nvPr>
        </p:nvSpPr>
        <p:spPr/>
        <p:txBody>
          <a:bodyPr/>
          <a:lstStyle/>
          <a:p>
            <a:r>
              <a:t>DIAPOSITIVA 11 - Laura</a:t>
            </a:r>
          </a:p>
          <a:p>
            <a:r>
              <a:t>Parte II – Gastos: gastos del negocio “ordinarios y necesarios”</a:t>
            </a:r>
          </a:p>
          <a:p>
            <a:r>
              <a:t>Ejemplos:</a:t>
            </a:r>
          </a:p>
          <a:p>
            <a:r>
              <a:t>• Publicidad</a:t>
            </a:r>
          </a:p>
          <a:p>
            <a:r>
              <a:t>• Suministros</a:t>
            </a:r>
          </a:p>
          <a:p>
            <a:r>
              <a:t>• Renta</a:t>
            </a:r>
          </a:p>
          <a:p>
            <a:r>
              <a:t>• Seguro</a:t>
            </a:r>
          </a:p>
          <a:p>
            <a:r>
              <a:t>• Servicios profesionales</a:t>
            </a:r>
          </a:p>
          <a:p>
            <a:r>
              <a:t>• Servicios públicos</a:t>
            </a:r>
          </a:p>
          <a:p>
            <a:r>
              <a:t>Línea 9: Gastos de automóvil y camión: se completa en la Parte IV y lo veremos en unas diapositivas.</a:t>
            </a:r>
          </a:p>
          <a:p>
            <a:endParaRPr/>
          </a:p>
          <a:p>
            <a:r>
              <a:t>Guion del presentador:</a:t>
            </a:r>
          </a:p>
          <a:p>
            <a:endParaRPr/>
          </a:p>
          <a:p>
            <a:r>
              <a:t>Los gastos deben ser ordinarios y necesarios.</a:t>
            </a:r>
          </a:p>
          <a:p>
            <a:endParaRPr/>
          </a:p>
          <a:p>
            <a:r>
              <a:t>Ordinario significa que es algo común en su industria.</a:t>
            </a:r>
          </a:p>
          <a:p>
            <a:r>
              <a:t>Necesario significa que es apropiado y útil para operar su negocio.</a:t>
            </a:r>
          </a:p>
          <a:p>
            <a:endParaRPr/>
          </a:p>
          <a:p>
            <a:r>
              <a:t>Los gastos personales no son deducibles, aunque usted trabaje por cuenta propia.</a:t>
            </a:r>
          </a:p>
          <a:p>
            <a:endParaRPr/>
          </a:p>
          <a:p>
            <a:r>
              <a:t>Una buena categorización importa porque esto afecta directamente su ganancia neta.</a:t>
            </a:r>
          </a:p>
          <a:p>
            <a:endParaRPr/>
          </a:p>
        </p:txBody>
      </p:sp>
      <p:sp>
        <p:nvSpPr>
          <p:cNvPr id="4" name="Slide Number Placeholder 3">
            <a:extLst>
              <a:ext uri="{FF2B5EF4-FFF2-40B4-BE49-F238E27FC236}">
                <a16:creationId xmlns:a16="http://schemas.microsoft.com/office/drawing/2014/main" id="{A9BC4B2E-6328-FC49-F6C9-AC4D1A8CEB06}"/>
              </a:ext>
            </a:extLst>
          </p:cNvPr>
          <p:cNvSpPr>
            <a:spLocks noGrp="1"/>
          </p:cNvSpPr>
          <p:nvPr>
            <p:ph type="sldNum" sz="quarter" idx="5"/>
          </p:nvPr>
        </p:nvSpPr>
        <p:spPr/>
        <p:txBody>
          <a:bodyPr/>
          <a:lstStyle/>
          <a:p>
            <a:fld id="{5279F6E1-9FAD-48E8-AE6E-C7AA10645A53}" type="slidenum">
              <a:rPr lang="en-US" smtClean="0"/>
              <a:t>11</a:t>
            </a:fld>
            <a:endParaRPr lang="en-US"/>
          </a:p>
        </p:txBody>
      </p:sp>
    </p:spTree>
    <p:extLst>
      <p:ext uri="{BB962C8B-B14F-4D97-AF65-F5344CB8AC3E}">
        <p14:creationId xmlns:p14="http://schemas.microsoft.com/office/powerpoint/2010/main" val="3710243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DIAPOSITIVA 12 - Alex</a:t>
            </a:r>
          </a:p>
          <a:p>
            <a:r>
              <a:t>Costo de bienes vendidos (si vende productos)</a:t>
            </a:r>
          </a:p>
          <a:p>
            <a:endParaRPr/>
          </a:p>
          <a:p>
            <a:r>
              <a:t>Incluye:</a:t>
            </a:r>
          </a:p>
          <a:p>
            <a:r>
              <a:t>• Inventario inicial al comienzo del año: si presentó un Anexo C el año pasado con costo de bienes, esto debe coincidir; puede ponerse en cero para negocios que usan el método de contabilidad en efectivo</a:t>
            </a:r>
          </a:p>
          <a:p>
            <a:r>
              <a:t>• Compras</a:t>
            </a:r>
          </a:p>
          <a:p>
            <a:r>
              <a:t>• Materiales</a:t>
            </a:r>
          </a:p>
          <a:p>
            <a:r>
              <a:t>• Inventario final</a:t>
            </a:r>
          </a:p>
          <a:p>
            <a:r>
              <a:t>37 Costo de mano de obra. No incluya montos pagados a usted mismo ni pagos a contratistas independientes; por lo general aplica a fabricantes/productores y es poco común en propietarios únicos/LLC.</a:t>
            </a:r>
          </a:p>
          <a:p>
            <a:endParaRPr/>
          </a:p>
          <a:p>
            <a:r>
              <a:t>Reduce el ingreso bruto.</a:t>
            </a:r>
          </a:p>
          <a:p>
            <a:r>
              <a:t>Algunos negocios no tienen costo de bienes vendidos (negocios de servicios, si no venden bienes)</a:t>
            </a:r>
          </a:p>
          <a:p>
            <a:endParaRPr/>
          </a:p>
          <a:p>
            <a:r>
              <a:t>Guion del presentador:</a:t>
            </a:r>
          </a:p>
          <a:p>
            <a:endParaRPr/>
          </a:p>
          <a:p>
            <a:r>
              <a:t>Si usted vende productos físicos, completa esta sección.</a:t>
            </a:r>
          </a:p>
          <a:p>
            <a:endParaRPr/>
          </a:p>
          <a:p>
            <a:r>
              <a:t>El costo de bienes vendidos refleja lo que le costó producir o comprar lo que vendió.</a:t>
            </a:r>
          </a:p>
          <a:p>
            <a:endParaRPr/>
          </a:p>
          <a:p>
            <a:r>
              <a:t>Esto reduce su ingreso bruto antes de calcular los gastos.</a:t>
            </a:r>
          </a:p>
          <a:p>
            <a:endParaRPr/>
          </a:p>
          <a:p>
            <a:r>
              <a:t>Los negocios de servicios muchas veces omiten esta sección.</a:t>
            </a:r>
          </a:p>
          <a:p>
            <a:endParaRPr/>
          </a:p>
          <a:p>
            <a:r>
              <a:t>La línea 37 del Anexo C (Formulario 1040) se utiliza para reportar el costo de mano de obra directamente involucrado en la fabricación, producción o extracción de bienes para la venta. Esto incluye salarios pagados a empleados que ensamblan, crean o trabajan directamente en los productos, pero no incluye pagos a usted mismo. </a:t>
            </a:r>
            <a:br/>
            <a:r>
              <a:t>Soporte de TurboTax +3</a:t>
            </a:r>
            <a:br/>
            <a:r>
              <a:t>Detalles clave para la línea 37 (Costo de mano de obra - Costo de bienes vendidos)</a:t>
            </a:r>
          </a:p>
          <a:p>
            <a:r>
              <a:t>Propósito: Parte del cálculo de “Costo de bienes vendidos” (CBV) en la Parte III.</a:t>
            </a:r>
          </a:p>
          <a:p>
            <a:r>
              <a:t>Qué incluir: Mano de obra directa (empleados que trabajan en los productos) y, en manufactura, mano de obra indirecta necesaria (supervisión de fábrica, control de calidad).</a:t>
            </a:r>
          </a:p>
          <a:p>
            <a:r>
              <a:t>Qué excluir: Su propio salario, pagos a contratistas independientes (generalmente reportados en la línea 11, mano de obra contratada) y salarios del personal administrativo o de ventas.</a:t>
            </a:r>
          </a:p>
          <a:p>
            <a:r>
              <a:t>Aplicabilidad: Generalmente se usa para fabricantes, mineros y productores. Los minoristas/mayoristas normalmente no usan esta línea a menos que tengan mano de obra específica de producción. </a:t>
            </a:r>
          </a:p>
        </p:txBody>
      </p:sp>
      <p:sp>
        <p:nvSpPr>
          <p:cNvPr id="4" name="Slide Number Placeholder 3"/>
          <p:cNvSpPr>
            <a:spLocks noGrp="1"/>
          </p:cNvSpPr>
          <p:nvPr>
            <p:ph type="sldNum" sz="quarter" idx="5"/>
          </p:nvPr>
        </p:nvSpPr>
        <p:spPr/>
        <p:txBody>
          <a:bodyPr/>
          <a:lstStyle/>
          <a:p>
            <a:fld id="{5279F6E1-9FAD-48E8-AE6E-C7AA10645A53}" type="slidenum">
              <a:rPr lang="en-US" smtClean="0"/>
              <a:t>12</a:t>
            </a:fld>
            <a:endParaRPr lang="en-US"/>
          </a:p>
        </p:txBody>
      </p:sp>
    </p:spTree>
    <p:extLst>
      <p:ext uri="{BB962C8B-B14F-4D97-AF65-F5344CB8AC3E}">
        <p14:creationId xmlns:p14="http://schemas.microsoft.com/office/powerpoint/2010/main" val="94491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D837-94A5-4868-C701-A5DAF2630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C7068-D3D2-79F6-00C3-849D1A1AF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A7165-0423-FB23-1D19-F68E6DFBF358}"/>
              </a:ext>
            </a:extLst>
          </p:cNvPr>
          <p:cNvSpPr>
            <a:spLocks noGrp="1"/>
          </p:cNvSpPr>
          <p:nvPr>
            <p:ph type="body" idx="1"/>
          </p:nvPr>
        </p:nvSpPr>
        <p:spPr/>
        <p:txBody>
          <a:bodyPr/>
          <a:lstStyle/>
          <a:p>
            <a:r>
              <a:t>DIAPOSITIVA 13 – Alex y Laura</a:t>
            </a:r>
          </a:p>
          <a:p>
            <a:r>
              <a:t>Parte IV: Gastos del vehículo</a:t>
            </a:r>
          </a:p>
          <a:p>
            <a:r>
              <a:t>Millaje estándar O gastos reales</a:t>
            </a:r>
          </a:p>
          <a:p>
            <a:r>
              <a:t>La documentación es fundamental</a:t>
            </a:r>
          </a:p>
          <a:p>
            <a:endParaRPr/>
          </a:p>
          <a:p>
            <a:r>
              <a:t>Las deducciones por vehículo son comunes, pero se revisan muy de cerca.</a:t>
            </a:r>
          </a:p>
          <a:p>
            <a:r>
              <a:t>Debe elegir entre el millaje estándar o los gastos reales.</a:t>
            </a:r>
          </a:p>
          <a:p>
            <a:r>
              <a:t>También necesita documentación, especialmente registros de millaje.</a:t>
            </a:r>
          </a:p>
          <a:p>
            <a:r>
              <a:t>Los buenos registros lo protegen en una auditoría y generan credibilidad ante los prestamistas.</a:t>
            </a:r>
          </a:p>
          <a:p>
            <a:endParaRPr/>
          </a:p>
          <a:p>
            <a:r>
              <a:t>Si su negocio es dueño del vehículo, puede deducir en el Anexo C los gastos relacionados con el negocio, pero por lo general no puede deducir la parte del principal de los pagos del auto. Puede deducir la parte de intereses del préstamo (16 B otros intereses), la depreciación, la gasolina, las reparaciones y el seguro según el porcentaje de uso comercial.</a:t>
            </a:r>
          </a:p>
        </p:txBody>
      </p:sp>
      <p:sp>
        <p:nvSpPr>
          <p:cNvPr id="4" name="Slide Number Placeholder 3">
            <a:extLst>
              <a:ext uri="{FF2B5EF4-FFF2-40B4-BE49-F238E27FC236}">
                <a16:creationId xmlns:a16="http://schemas.microsoft.com/office/drawing/2014/main" id="{507A2CA0-C252-4E5A-5E3D-41EF3546ABAD}"/>
              </a:ext>
            </a:extLst>
          </p:cNvPr>
          <p:cNvSpPr>
            <a:spLocks noGrp="1"/>
          </p:cNvSpPr>
          <p:nvPr>
            <p:ph type="sldNum" sz="quarter" idx="5"/>
          </p:nvPr>
        </p:nvSpPr>
        <p:spPr/>
        <p:txBody>
          <a:bodyPr/>
          <a:lstStyle/>
          <a:p>
            <a:fld id="{5279F6E1-9FAD-48E8-AE6E-C7AA10645A53}" type="slidenum">
              <a:rPr lang="en-US" smtClean="0"/>
              <a:t>13</a:t>
            </a:fld>
            <a:endParaRPr lang="en-US"/>
          </a:p>
        </p:txBody>
      </p:sp>
    </p:spTree>
    <p:extLst>
      <p:ext uri="{BB962C8B-B14F-4D97-AF65-F5344CB8AC3E}">
        <p14:creationId xmlns:p14="http://schemas.microsoft.com/office/powerpoint/2010/main" val="4207108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3C8B6-1D37-D3AC-D0FF-849FC68BB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0CAF5-6F0C-ADB7-7601-EA91D1D5C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B90C9-0C28-F4B4-205B-ACDD1EF991A7}"/>
              </a:ext>
            </a:extLst>
          </p:cNvPr>
          <p:cNvSpPr>
            <a:spLocks noGrp="1"/>
          </p:cNvSpPr>
          <p:nvPr>
            <p:ph type="body" idx="1"/>
          </p:nvPr>
        </p:nvSpPr>
        <p:spPr/>
        <p:txBody>
          <a:bodyPr/>
          <a:lstStyle/>
          <a:p>
            <a:r>
              <a:t>DIAPOSITIVA 14 - Laura</a:t>
            </a:r>
          </a:p>
          <a:p>
            <a:r>
              <a:t>Línea 30 Gastos por el uso comercial de su hogar.</a:t>
            </a:r>
          </a:p>
          <a:p>
            <a:r>
              <a:t>No reporte estos gastos en otra parte.</a:t>
            </a:r>
          </a:p>
          <a:p>
            <a:r>
              <a:t>Dos formas de presentarlo</a:t>
            </a:r>
          </a:p>
          <a:p>
            <a:r>
              <a:t>Método</a:t>
            </a:r>
          </a:p>
          <a:p>
            <a:r>
              <a:t>Requisitos</a:t>
            </a:r>
          </a:p>
          <a:p>
            <a:r>
              <a:t>Mejor para...</a:t>
            </a:r>
          </a:p>
          <a:p>
            <a:r>
              <a:t>Gastos reales</a:t>
            </a:r>
          </a:p>
          <a:p>
            <a:r>
              <a:t>Adjunte el Formulario 8829. Requiere llevar registro de todos los servicios públicos, seguros, reparaciones y depreciación.</a:t>
            </a:r>
          </a:p>
          <a:p>
            <a:r>
              <a:t>Oficinas más grandes o zonas con costos de vivienda altos.</a:t>
            </a:r>
          </a:p>
          <a:p>
            <a:r>
              <a:t>Método simplificado</a:t>
            </a:r>
          </a:p>
          <a:p>
            <a:r>
              <a:t>No requiere el Formulario 8829. Use la hoja de trabajo en las instrucciones del IRS. ($5 por pie cuadrado, hasta 300 pies cuadrados.)</a:t>
            </a:r>
          </a:p>
          <a:p>
            <a:r>
              <a:t>Espacios más pequeños o quienes valoran su tranquilidad más que hasta el último centavo.</a:t>
            </a:r>
          </a:p>
          <a:p>
            <a:endParaRPr/>
          </a:p>
        </p:txBody>
      </p:sp>
      <p:sp>
        <p:nvSpPr>
          <p:cNvPr id="4" name="Slide Number Placeholder 3">
            <a:extLst>
              <a:ext uri="{FF2B5EF4-FFF2-40B4-BE49-F238E27FC236}">
                <a16:creationId xmlns:a16="http://schemas.microsoft.com/office/drawing/2014/main" id="{63089196-8CE2-030E-30B1-49A429792FC7}"/>
              </a:ext>
            </a:extLst>
          </p:cNvPr>
          <p:cNvSpPr>
            <a:spLocks noGrp="1"/>
          </p:cNvSpPr>
          <p:nvPr>
            <p:ph type="sldNum" sz="quarter" idx="5"/>
          </p:nvPr>
        </p:nvSpPr>
        <p:spPr/>
        <p:txBody>
          <a:bodyPr/>
          <a:lstStyle/>
          <a:p>
            <a:fld id="{5279F6E1-9FAD-48E8-AE6E-C7AA10645A53}" type="slidenum">
              <a:rPr lang="en-US" smtClean="0"/>
              <a:t>14</a:t>
            </a:fld>
            <a:endParaRPr lang="en-US"/>
          </a:p>
        </p:txBody>
      </p:sp>
    </p:spTree>
    <p:extLst>
      <p:ext uri="{BB962C8B-B14F-4D97-AF65-F5344CB8AC3E}">
        <p14:creationId xmlns:p14="http://schemas.microsoft.com/office/powerpoint/2010/main" val="426947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05BA-4F6F-F7E9-46BF-FCE8990B5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BD5E9-238C-B975-A99C-254265474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9B415-09B5-BE2C-97E6-A1C3838FA27C}"/>
              </a:ext>
            </a:extLst>
          </p:cNvPr>
          <p:cNvSpPr>
            <a:spLocks noGrp="1"/>
          </p:cNvSpPr>
          <p:nvPr>
            <p:ph type="body" idx="1"/>
          </p:nvPr>
        </p:nvSpPr>
        <p:spPr/>
        <p:txBody>
          <a:bodyPr/>
          <a:lstStyle/>
          <a:p>
            <a:r>
              <a:t>DIAPOSITIVA 15 - Alex</a:t>
            </a:r>
          </a:p>
          <a:p>
            <a:endParaRPr/>
          </a:p>
          <a:p>
            <a:r>
              <a:t>Línea 31 – Ganancia neta (o pérdida)</a:t>
            </a:r>
          </a:p>
          <a:p>
            <a:r>
              <a:t>• Si hay una ganancia, regístrela tanto en el Anexo 1 (Formulario 1040), línea 3, como en el Anexo SE, línea 2. (Si marcó la casilla de la línea 1, vea las instrucciones). Los patrimonios y fideicomisos la registran en el Formulario 1041, línea 3. • Si hay una pérdida, debe pasar a la línea 32.</a:t>
            </a:r>
          </a:p>
          <a:p>
            <a:r>
              <a:t>A menos que usted esté en nómina, las distribuciones o retiros del propietario NO se incluyen como gasto (a los prestamistas les gustará ver un registro de sus retiros del propietario, si corresponde)</a:t>
            </a:r>
          </a:p>
          <a:p>
            <a:endParaRPr/>
          </a:p>
          <a:p>
            <a:r>
              <a:t>Guion del presentador:</a:t>
            </a:r>
          </a:p>
          <a:p>
            <a:endParaRPr/>
          </a:p>
          <a:p>
            <a:r>
              <a:t>Si hay un número que debe entender del Anexo C, es la línea 31.</a:t>
            </a:r>
          </a:p>
          <a:p>
            <a:endParaRPr/>
          </a:p>
          <a:p>
            <a:r>
              <a:t>Esa es su ganancia neta.</a:t>
            </a:r>
          </a:p>
          <a:p>
            <a:endParaRPr/>
          </a:p>
          <a:p>
            <a:r>
              <a:t>Ese número pasa a:</a:t>
            </a:r>
          </a:p>
          <a:p>
            <a:r>
              <a:t>Su ingreso personal</a:t>
            </a:r>
          </a:p>
          <a:p>
            <a:r>
              <a:t>El cálculo de su impuesto sobre el trabajo por cuenta propia</a:t>
            </a:r>
          </a:p>
          <a:p>
            <a:r>
              <a:t>Y sus solicitudes de préstamo</a:t>
            </a:r>
          </a:p>
          <a:p>
            <a:endParaRPr/>
          </a:p>
          <a:p>
            <a:r>
              <a:t>Ese es el número con el que comienzan los prestamistas.</a:t>
            </a:r>
          </a:p>
          <a:p>
            <a:endParaRPr/>
          </a:p>
        </p:txBody>
      </p:sp>
      <p:sp>
        <p:nvSpPr>
          <p:cNvPr id="4" name="Slide Number Placeholder 3">
            <a:extLst>
              <a:ext uri="{FF2B5EF4-FFF2-40B4-BE49-F238E27FC236}">
                <a16:creationId xmlns:a16="http://schemas.microsoft.com/office/drawing/2014/main" id="{0D01443D-A154-2868-3DDE-82CF81075F12}"/>
              </a:ext>
            </a:extLst>
          </p:cNvPr>
          <p:cNvSpPr>
            <a:spLocks noGrp="1"/>
          </p:cNvSpPr>
          <p:nvPr>
            <p:ph type="sldNum" sz="quarter" idx="5"/>
          </p:nvPr>
        </p:nvSpPr>
        <p:spPr/>
        <p:txBody>
          <a:bodyPr/>
          <a:lstStyle/>
          <a:p>
            <a:fld id="{5279F6E1-9FAD-48E8-AE6E-C7AA10645A53}" type="slidenum">
              <a:rPr lang="en-US" smtClean="0"/>
              <a:t>15</a:t>
            </a:fld>
            <a:endParaRPr lang="en-US"/>
          </a:p>
        </p:txBody>
      </p:sp>
    </p:spTree>
    <p:extLst>
      <p:ext uri="{BB962C8B-B14F-4D97-AF65-F5344CB8AC3E}">
        <p14:creationId xmlns:p14="http://schemas.microsoft.com/office/powerpoint/2010/main" val="1971176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307B7-61A7-A260-E79A-DA09B5DBD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AB633-CA7A-D51B-7C89-7B2DC3A70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785CF-7ADC-0C6F-1686-B5E90912C851}"/>
              </a:ext>
            </a:extLst>
          </p:cNvPr>
          <p:cNvSpPr>
            <a:spLocks noGrp="1"/>
          </p:cNvSpPr>
          <p:nvPr>
            <p:ph type="body" idx="1"/>
          </p:nvPr>
        </p:nvSpPr>
        <p:spPr/>
        <p:txBody>
          <a:bodyPr/>
          <a:lstStyle/>
          <a:p>
            <a:r>
              <a:t>DIAPOSITIVA 16 - Alex</a:t>
            </a:r>
          </a:p>
          <a:p>
            <a:r>
              <a:t>Impuesto sobre el trabajo por cuenta propia – Anexo SE: https://www.irs.gov/pub/irs-pdf/f1040sse.pdf</a:t>
            </a:r>
          </a:p>
          <a:p>
            <a:r>
              <a:t>Si la ganancia es de $400 o más, está sujeta al impuesto sobre el trabajo por cuenta propia</a:t>
            </a:r>
          </a:p>
          <a:p>
            <a:endParaRPr/>
          </a:p>
          <a:p>
            <a:r>
              <a:t>Cubre:</a:t>
            </a:r>
          </a:p>
          <a:p>
            <a:r>
              <a:t>• Seguro Social</a:t>
            </a:r>
          </a:p>
          <a:p>
            <a:r>
              <a:t>• Medicare</a:t>
            </a:r>
          </a:p>
          <a:p>
            <a:endParaRPr/>
          </a:p>
          <a:p>
            <a:r>
              <a:t>Aproximadamente 15.3% antes de los ajustes; solo la mitad se deduce de los impuestos personales (línea 13 del Anexo SE)</a:t>
            </a:r>
          </a:p>
          <a:p>
            <a:endParaRPr/>
          </a:p>
          <a:p>
            <a:endParaRPr/>
          </a:p>
          <a:p>
            <a:endParaRPr/>
          </a:p>
          <a:p>
            <a:r>
              <a:t>Guion del presentador:</a:t>
            </a:r>
          </a:p>
          <a:p>
            <a:endParaRPr/>
          </a:p>
          <a:p>
            <a:r>
              <a:t>Además del impuesto sobre la renta, las personas que trabajan por cuenta propia pagan impuesto sobre el trabajo por cuenta propia.</a:t>
            </a:r>
          </a:p>
          <a:p>
            <a:endParaRPr/>
          </a:p>
          <a:p>
            <a:r>
              <a:t>Esto cubre las contribuciones al Seguro Social y Medicare.</a:t>
            </a:r>
          </a:p>
          <a:p>
            <a:endParaRPr/>
          </a:p>
          <a:p>
            <a:r>
              <a:t>A muchas personas que presentan por primera vez les sorprende porque es separado del impuesto sobre la renta.</a:t>
            </a:r>
          </a:p>
          <a:p>
            <a:endParaRPr/>
          </a:p>
          <a:p>
            <a:r>
              <a:t>Planificar esto a lo largo del año es fundamental.</a:t>
            </a:r>
          </a:p>
          <a:p>
            <a:endParaRPr/>
          </a:p>
          <a:p>
            <a:endParaRPr/>
          </a:p>
          <a:p>
            <a:endParaRPr/>
          </a:p>
        </p:txBody>
      </p:sp>
      <p:sp>
        <p:nvSpPr>
          <p:cNvPr id="4" name="Slide Number Placeholder 3">
            <a:extLst>
              <a:ext uri="{FF2B5EF4-FFF2-40B4-BE49-F238E27FC236}">
                <a16:creationId xmlns:a16="http://schemas.microsoft.com/office/drawing/2014/main" id="{41CC795A-800A-D3B8-854F-633007169DB0}"/>
              </a:ext>
            </a:extLst>
          </p:cNvPr>
          <p:cNvSpPr>
            <a:spLocks noGrp="1"/>
          </p:cNvSpPr>
          <p:nvPr>
            <p:ph type="sldNum" sz="quarter" idx="5"/>
          </p:nvPr>
        </p:nvSpPr>
        <p:spPr/>
        <p:txBody>
          <a:bodyPr/>
          <a:lstStyle/>
          <a:p>
            <a:fld id="{5279F6E1-9FAD-48E8-AE6E-C7AA10645A53}" type="slidenum">
              <a:rPr lang="en-US" smtClean="0"/>
              <a:t>16</a:t>
            </a:fld>
            <a:endParaRPr lang="en-US"/>
          </a:p>
        </p:txBody>
      </p:sp>
    </p:spTree>
    <p:extLst>
      <p:ext uri="{BB962C8B-B14F-4D97-AF65-F5344CB8AC3E}">
        <p14:creationId xmlns:p14="http://schemas.microsoft.com/office/powerpoint/2010/main" val="3099018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a:p>
            <a:r>
              <a:rPr dirty="0"/>
              <a:t>https://www.irs.gov/pub/irs-pdf/f4562.pdf</a:t>
            </a:r>
            <a:endParaRPr lang="en-US" dirty="0"/>
          </a:p>
          <a:p>
            <a:r>
              <a:rPr lang="en-US" dirty="0"/>
              <a:t>https://www.irs.gov/pub/irs-prior/f1040ssp--2025.pdf </a:t>
            </a:r>
            <a:endParaRPr dirty="0"/>
          </a:p>
          <a:p>
            <a:r>
              <a:rPr dirty="0"/>
              <a:t>La </a:t>
            </a:r>
            <a:r>
              <a:rPr dirty="0" err="1"/>
              <a:t>plusvalía</a:t>
            </a:r>
            <a:r>
              <a:rPr dirty="0"/>
              <a:t> es un </a:t>
            </a:r>
            <a:r>
              <a:rPr dirty="0" err="1"/>
              <a:t>activo</a:t>
            </a:r>
            <a:r>
              <a:rPr dirty="0"/>
              <a:t> intangible </a:t>
            </a:r>
            <a:r>
              <a:rPr dirty="0" err="1"/>
              <a:t>que</a:t>
            </a:r>
            <a:r>
              <a:rPr dirty="0"/>
              <a:t> </a:t>
            </a:r>
            <a:r>
              <a:rPr dirty="0" err="1"/>
              <a:t>representa</a:t>
            </a:r>
            <a:r>
              <a:rPr dirty="0"/>
              <a:t> </a:t>
            </a:r>
            <a:r>
              <a:rPr dirty="0" err="1"/>
              <a:t>el</a:t>
            </a:r>
            <a:r>
              <a:rPr dirty="0"/>
              <a:t> valor </a:t>
            </a:r>
            <a:r>
              <a:rPr dirty="0" err="1"/>
              <a:t>excedente</a:t>
            </a:r>
            <a:r>
              <a:rPr dirty="0"/>
              <a:t> </a:t>
            </a:r>
            <a:r>
              <a:rPr dirty="0" err="1"/>
              <a:t>pagado</a:t>
            </a:r>
            <a:r>
              <a:rPr dirty="0"/>
              <a:t> </a:t>
            </a:r>
            <a:r>
              <a:rPr dirty="0" err="1"/>
              <a:t>por</a:t>
            </a:r>
            <a:r>
              <a:rPr dirty="0"/>
              <a:t> un </a:t>
            </a:r>
            <a:r>
              <a:rPr dirty="0" err="1"/>
              <a:t>negocio</a:t>
            </a:r>
            <a:r>
              <a:rPr dirty="0"/>
              <a:t> </a:t>
            </a:r>
            <a:r>
              <a:rPr dirty="0" err="1"/>
              <a:t>por</a:t>
            </a:r>
            <a:r>
              <a:rPr dirty="0"/>
              <a:t> </a:t>
            </a:r>
            <a:r>
              <a:rPr dirty="0" err="1"/>
              <a:t>encima</a:t>
            </a:r>
            <a:r>
              <a:rPr dirty="0"/>
              <a:t> del valor </a:t>
            </a:r>
            <a:r>
              <a:rPr dirty="0" err="1"/>
              <a:t>justo</a:t>
            </a:r>
            <a:r>
              <a:rPr dirty="0"/>
              <a:t> de mercado de sus </a:t>
            </a:r>
            <a:r>
              <a:rPr dirty="0" err="1"/>
              <a:t>activos</a:t>
            </a:r>
            <a:r>
              <a:rPr dirty="0"/>
              <a:t> </a:t>
            </a:r>
            <a:r>
              <a:rPr dirty="0" err="1"/>
              <a:t>netos</a:t>
            </a:r>
            <a:r>
              <a:rPr dirty="0"/>
              <a:t> </a:t>
            </a:r>
            <a:r>
              <a:rPr dirty="0" err="1"/>
              <a:t>identificables</a:t>
            </a:r>
            <a:r>
              <a:rPr dirty="0"/>
              <a:t> (</a:t>
            </a:r>
            <a:r>
              <a:rPr dirty="0" err="1"/>
              <a:t>activos</a:t>
            </a:r>
            <a:r>
              <a:rPr dirty="0"/>
              <a:t> tangibles, </a:t>
            </a:r>
            <a:r>
              <a:rPr dirty="0" err="1"/>
              <a:t>pasivos</a:t>
            </a:r>
            <a:r>
              <a:rPr dirty="0"/>
              <a:t> y </a:t>
            </a:r>
            <a:r>
              <a:rPr dirty="0" err="1"/>
              <a:t>otros</a:t>
            </a:r>
            <a:r>
              <a:rPr dirty="0"/>
              <a:t> intangibles). </a:t>
            </a:r>
            <a:r>
              <a:rPr dirty="0" err="1"/>
              <a:t>Incluye</a:t>
            </a:r>
            <a:r>
              <a:rPr dirty="0"/>
              <a:t> </a:t>
            </a:r>
            <a:r>
              <a:rPr dirty="0" err="1"/>
              <a:t>factores</a:t>
            </a:r>
            <a:r>
              <a:rPr dirty="0"/>
              <a:t> no </a:t>
            </a:r>
            <a:r>
              <a:rPr dirty="0" err="1"/>
              <a:t>físicos</a:t>
            </a:r>
            <a:r>
              <a:rPr dirty="0"/>
              <a:t> </a:t>
            </a:r>
            <a:r>
              <a:rPr dirty="0" err="1"/>
              <a:t>como</a:t>
            </a:r>
            <a:r>
              <a:rPr dirty="0"/>
              <a:t> la </a:t>
            </a:r>
            <a:r>
              <a:rPr dirty="0" err="1"/>
              <a:t>reputación</a:t>
            </a:r>
            <a:r>
              <a:rPr dirty="0"/>
              <a:t> de la </a:t>
            </a:r>
            <a:r>
              <a:rPr dirty="0" err="1"/>
              <a:t>marca</a:t>
            </a:r>
            <a:r>
              <a:rPr dirty="0"/>
              <a:t>, las </a:t>
            </a:r>
            <a:r>
              <a:rPr dirty="0" err="1"/>
              <a:t>relaciones</a:t>
            </a:r>
            <a:r>
              <a:rPr dirty="0"/>
              <a:t> con </a:t>
            </a:r>
            <a:r>
              <a:rPr dirty="0" err="1"/>
              <a:t>clientes</a:t>
            </a:r>
            <a:r>
              <a:rPr dirty="0"/>
              <a:t>, la </a:t>
            </a:r>
            <a:r>
              <a:rPr dirty="0" err="1"/>
              <a:t>experiencia</a:t>
            </a:r>
            <a:r>
              <a:rPr dirty="0"/>
              <a:t> del personal y </a:t>
            </a:r>
            <a:r>
              <a:rPr dirty="0" err="1"/>
              <a:t>otras</a:t>
            </a:r>
            <a:r>
              <a:rPr dirty="0"/>
              <a:t> </a:t>
            </a:r>
            <a:r>
              <a:rPr dirty="0" err="1"/>
              <a:t>ventajas</a:t>
            </a:r>
            <a:r>
              <a:rPr dirty="0"/>
              <a:t> </a:t>
            </a:r>
            <a:r>
              <a:rPr dirty="0" err="1"/>
              <a:t>que</a:t>
            </a:r>
            <a:r>
              <a:rPr dirty="0"/>
              <a:t> dan a la </a:t>
            </a:r>
            <a:r>
              <a:rPr dirty="0" err="1"/>
              <a:t>empresa</a:t>
            </a:r>
            <a:r>
              <a:rPr dirty="0"/>
              <a:t> </a:t>
            </a:r>
            <a:r>
              <a:rPr dirty="0" err="1"/>
              <a:t>adquirida</a:t>
            </a:r>
            <a:r>
              <a:rPr dirty="0"/>
              <a:t> </a:t>
            </a:r>
            <a:r>
              <a:rPr dirty="0" err="1"/>
              <a:t>una</a:t>
            </a:r>
            <a:r>
              <a:rPr dirty="0"/>
              <a:t> </a:t>
            </a:r>
            <a:r>
              <a:rPr dirty="0" err="1"/>
              <a:t>ventaja</a:t>
            </a:r>
            <a:r>
              <a:rPr dirty="0"/>
              <a:t> </a:t>
            </a:r>
            <a:r>
              <a:rPr dirty="0" err="1"/>
              <a:t>competitiva</a:t>
            </a:r>
            <a:r>
              <a:rPr dirty="0"/>
              <a:t>. La </a:t>
            </a:r>
            <a:r>
              <a:rPr dirty="0" err="1"/>
              <a:t>plusvalía</a:t>
            </a:r>
            <a:r>
              <a:rPr dirty="0"/>
              <a:t> se </a:t>
            </a:r>
            <a:r>
              <a:rPr dirty="0" err="1"/>
              <a:t>registra</a:t>
            </a:r>
            <a:r>
              <a:rPr dirty="0"/>
              <a:t> </a:t>
            </a:r>
            <a:r>
              <a:rPr dirty="0" err="1"/>
              <a:t>en</a:t>
            </a:r>
            <a:r>
              <a:rPr dirty="0"/>
              <a:t> </a:t>
            </a:r>
            <a:r>
              <a:rPr dirty="0" err="1"/>
              <a:t>el</a:t>
            </a:r>
            <a:r>
              <a:rPr dirty="0"/>
              <a:t> balance general </a:t>
            </a:r>
            <a:r>
              <a:rPr dirty="0" err="1"/>
              <a:t>cuando</a:t>
            </a:r>
            <a:r>
              <a:rPr dirty="0"/>
              <a:t> se </a:t>
            </a:r>
            <a:r>
              <a:rPr dirty="0" err="1"/>
              <a:t>compra</a:t>
            </a:r>
            <a:r>
              <a:rPr dirty="0"/>
              <a:t> </a:t>
            </a:r>
            <a:r>
              <a:rPr dirty="0" err="1"/>
              <a:t>una</a:t>
            </a:r>
            <a:r>
              <a:rPr dirty="0"/>
              <a:t> </a:t>
            </a:r>
            <a:r>
              <a:rPr dirty="0" err="1"/>
              <a:t>empresa</a:t>
            </a:r>
            <a:r>
              <a:rPr dirty="0"/>
              <a:t> y se </a:t>
            </a:r>
            <a:r>
              <a:rPr dirty="0" err="1"/>
              <a:t>evalúa</a:t>
            </a:r>
            <a:r>
              <a:rPr dirty="0"/>
              <a:t> </a:t>
            </a:r>
            <a:r>
              <a:rPr dirty="0" err="1"/>
              <a:t>periódicamente</a:t>
            </a:r>
            <a:r>
              <a:rPr dirty="0"/>
              <a:t> </a:t>
            </a:r>
            <a:r>
              <a:rPr dirty="0" err="1"/>
              <a:t>por</a:t>
            </a:r>
            <a:r>
              <a:rPr dirty="0"/>
              <a:t> </a:t>
            </a:r>
            <a:r>
              <a:rPr dirty="0" err="1"/>
              <a:t>deterioro</a:t>
            </a:r>
            <a:r>
              <a:rPr dirty="0"/>
              <a:t> </a:t>
            </a:r>
            <a:r>
              <a:rPr dirty="0" err="1"/>
              <a:t>en</a:t>
            </a:r>
            <a:r>
              <a:rPr dirty="0"/>
              <a:t> </a:t>
            </a:r>
            <a:r>
              <a:rPr dirty="0" err="1"/>
              <a:t>lugar</a:t>
            </a:r>
            <a:r>
              <a:rPr dirty="0"/>
              <a:t> de </a:t>
            </a:r>
            <a:r>
              <a:rPr dirty="0" err="1"/>
              <a:t>amortizarse</a:t>
            </a:r>
            <a:r>
              <a:rPr dirty="0"/>
              <a:t>.</a:t>
            </a:r>
          </a:p>
          <a:p>
            <a:endParaRPr dirty="0"/>
          </a:p>
          <a:p>
            <a:r>
              <a:rPr dirty="0" err="1"/>
              <a:t>Formulario</a:t>
            </a:r>
            <a:r>
              <a:rPr dirty="0"/>
              <a:t> 4562: </a:t>
            </a:r>
            <a:r>
              <a:rPr dirty="0" err="1"/>
              <a:t>Depreciación</a:t>
            </a:r>
            <a:r>
              <a:rPr dirty="0"/>
              <a:t> y </a:t>
            </a:r>
            <a:r>
              <a:rPr dirty="0" err="1"/>
              <a:t>amortización</a:t>
            </a:r>
            <a:r>
              <a:rPr dirty="0"/>
              <a:t> – </a:t>
            </a:r>
            <a:r>
              <a:rPr dirty="0" err="1"/>
              <a:t>consulte</a:t>
            </a:r>
            <a:r>
              <a:rPr dirty="0"/>
              <a:t> a un </a:t>
            </a:r>
            <a:r>
              <a:rPr dirty="0" err="1"/>
              <a:t>profesional</a:t>
            </a:r>
            <a:r>
              <a:rPr dirty="0"/>
              <a:t> de </a:t>
            </a:r>
            <a:r>
              <a:rPr dirty="0" err="1"/>
              <a:t>impuestos</a:t>
            </a:r>
            <a:endParaRPr dirty="0"/>
          </a:p>
          <a:p>
            <a:r>
              <a:rPr dirty="0" err="1"/>
              <a:t>Incluya</a:t>
            </a:r>
            <a:r>
              <a:rPr dirty="0"/>
              <a:t> </a:t>
            </a:r>
            <a:r>
              <a:rPr dirty="0" err="1"/>
              <a:t>todo</a:t>
            </a:r>
            <a:r>
              <a:rPr dirty="0"/>
              <a:t> </a:t>
            </a:r>
            <a:r>
              <a:rPr dirty="0" err="1"/>
              <a:t>el</a:t>
            </a:r>
            <a:r>
              <a:rPr dirty="0"/>
              <a:t> </a:t>
            </a:r>
            <a:r>
              <a:rPr dirty="0" err="1"/>
              <a:t>equipo</a:t>
            </a:r>
            <a:r>
              <a:rPr dirty="0"/>
              <a:t> </a:t>
            </a:r>
            <a:r>
              <a:rPr dirty="0" err="1"/>
              <a:t>comercial</a:t>
            </a:r>
            <a:r>
              <a:rPr dirty="0"/>
              <a:t> y la </a:t>
            </a:r>
            <a:r>
              <a:rPr dirty="0" err="1"/>
              <a:t>propiedad</a:t>
            </a:r>
            <a:r>
              <a:rPr dirty="0"/>
              <a:t> tangible del </a:t>
            </a:r>
            <a:r>
              <a:rPr dirty="0" err="1"/>
              <a:t>negocio</a:t>
            </a:r>
            <a:endParaRPr dirty="0"/>
          </a:p>
          <a:p>
            <a:endParaRPr dirty="0"/>
          </a:p>
          <a:p>
            <a:r>
              <a:rPr dirty="0" err="1"/>
              <a:t>Depreciación</a:t>
            </a:r>
            <a:r>
              <a:rPr dirty="0"/>
              <a:t>:</a:t>
            </a:r>
          </a:p>
          <a:p>
            <a:r>
              <a:rPr dirty="0" err="1"/>
              <a:t>Amortización</a:t>
            </a:r>
            <a:r>
              <a:rPr dirty="0"/>
              <a:t>:</a:t>
            </a:r>
          </a:p>
          <a:p>
            <a:r>
              <a:rPr dirty="0"/>
              <a:t>*</a:t>
            </a:r>
            <a:r>
              <a:rPr dirty="0" err="1"/>
              <a:t>Existen</a:t>
            </a:r>
            <a:r>
              <a:rPr dirty="0"/>
              <a:t> </a:t>
            </a:r>
            <a:r>
              <a:rPr dirty="0" err="1"/>
              <a:t>umbrales</a:t>
            </a:r>
            <a:r>
              <a:rPr dirty="0"/>
              <a:t> a </a:t>
            </a:r>
            <a:r>
              <a:rPr dirty="0" err="1"/>
              <a:t>partir</a:t>
            </a:r>
            <a:r>
              <a:rPr dirty="0"/>
              <a:t> de </a:t>
            </a:r>
            <a:r>
              <a:rPr dirty="0" err="1"/>
              <a:t>los</a:t>
            </a:r>
            <a:r>
              <a:rPr dirty="0"/>
              <a:t> </a:t>
            </a:r>
            <a:r>
              <a:rPr dirty="0" err="1"/>
              <a:t>cuales</a:t>
            </a:r>
            <a:r>
              <a:rPr dirty="0"/>
              <a:t> </a:t>
            </a:r>
            <a:r>
              <a:rPr dirty="0" err="1"/>
              <a:t>el</a:t>
            </a:r>
            <a:r>
              <a:rPr dirty="0"/>
              <a:t> </a:t>
            </a:r>
            <a:r>
              <a:rPr dirty="0" err="1"/>
              <a:t>equipo</a:t>
            </a:r>
            <a:r>
              <a:rPr dirty="0"/>
              <a:t> </a:t>
            </a:r>
            <a:r>
              <a:rPr dirty="0" err="1"/>
              <a:t>puede</a:t>
            </a:r>
            <a:r>
              <a:rPr dirty="0"/>
              <a:t> </a:t>
            </a:r>
            <a:r>
              <a:rPr dirty="0" err="1"/>
              <a:t>deducirse</a:t>
            </a:r>
            <a:r>
              <a:rPr dirty="0"/>
              <a:t> de </a:t>
            </a:r>
            <a:r>
              <a:rPr dirty="0" err="1"/>
              <a:t>inmediato</a:t>
            </a:r>
            <a:r>
              <a:rPr dirty="0"/>
              <a:t> o </a:t>
            </a:r>
            <a:r>
              <a:rPr dirty="0" err="1"/>
              <a:t>necesita</a:t>
            </a:r>
            <a:r>
              <a:rPr dirty="0"/>
              <a:t> </a:t>
            </a:r>
            <a:r>
              <a:rPr dirty="0" err="1"/>
              <a:t>depreciarse</a:t>
            </a:r>
            <a:r>
              <a:rPr dirty="0"/>
              <a:t>, “</a:t>
            </a:r>
            <a:r>
              <a:rPr dirty="0" err="1"/>
              <a:t>Deducción</a:t>
            </a:r>
            <a:r>
              <a:rPr dirty="0"/>
              <a:t> de </a:t>
            </a:r>
            <a:r>
              <a:rPr dirty="0" err="1"/>
              <a:t>puerto</a:t>
            </a:r>
            <a:r>
              <a:rPr dirty="0"/>
              <a:t> </a:t>
            </a:r>
            <a:r>
              <a:rPr dirty="0" err="1"/>
              <a:t>seguro</a:t>
            </a:r>
            <a:r>
              <a:rPr dirty="0"/>
              <a:t>”</a:t>
            </a:r>
          </a:p>
          <a:p>
            <a:endParaRPr dirty="0"/>
          </a:p>
          <a:p>
            <a:r>
              <a:rPr dirty="0" err="1"/>
              <a:t>Piense</a:t>
            </a:r>
            <a:r>
              <a:rPr dirty="0"/>
              <a:t> </a:t>
            </a:r>
            <a:r>
              <a:rPr dirty="0" err="1"/>
              <a:t>en</a:t>
            </a:r>
            <a:r>
              <a:rPr dirty="0"/>
              <a:t> </a:t>
            </a:r>
            <a:r>
              <a:rPr dirty="0" err="1"/>
              <a:t>el</a:t>
            </a:r>
            <a:r>
              <a:rPr dirty="0"/>
              <a:t> </a:t>
            </a:r>
            <a:r>
              <a:rPr dirty="0" err="1"/>
              <a:t>Formulario</a:t>
            </a:r>
            <a:r>
              <a:rPr dirty="0"/>
              <a:t> 4562 </a:t>
            </a:r>
            <a:r>
              <a:rPr dirty="0" err="1"/>
              <a:t>como</a:t>
            </a:r>
            <a:r>
              <a:rPr dirty="0"/>
              <a:t> la </a:t>
            </a:r>
            <a:r>
              <a:rPr dirty="0" err="1"/>
              <a:t>manera</a:t>
            </a:r>
            <a:r>
              <a:rPr dirty="0"/>
              <a:t> </a:t>
            </a:r>
            <a:r>
              <a:rPr dirty="0" err="1"/>
              <a:t>en</a:t>
            </a:r>
            <a:r>
              <a:rPr dirty="0"/>
              <a:t> </a:t>
            </a:r>
            <a:r>
              <a:rPr dirty="0" err="1"/>
              <a:t>que</a:t>
            </a:r>
            <a:r>
              <a:rPr dirty="0"/>
              <a:t> </a:t>
            </a:r>
            <a:r>
              <a:rPr dirty="0" err="1"/>
              <a:t>el</a:t>
            </a:r>
            <a:r>
              <a:rPr dirty="0"/>
              <a:t> IRS </a:t>
            </a:r>
            <a:r>
              <a:rPr dirty="0" err="1"/>
              <a:t>reconoce</a:t>
            </a:r>
            <a:r>
              <a:rPr dirty="0"/>
              <a:t> </a:t>
            </a:r>
            <a:r>
              <a:rPr dirty="0" err="1"/>
              <a:t>que</a:t>
            </a:r>
            <a:r>
              <a:rPr dirty="0"/>
              <a:t> las </a:t>
            </a:r>
            <a:r>
              <a:rPr dirty="0" err="1"/>
              <a:t>cosas</a:t>
            </a:r>
            <a:r>
              <a:rPr dirty="0"/>
              <a:t> se </a:t>
            </a:r>
            <a:r>
              <a:rPr dirty="0" err="1"/>
              <a:t>desgastan</a:t>
            </a:r>
            <a:r>
              <a:rPr dirty="0"/>
              <a:t>. En </a:t>
            </a:r>
            <a:r>
              <a:rPr dirty="0" err="1"/>
              <a:t>lugar</a:t>
            </a:r>
            <a:r>
              <a:rPr dirty="0"/>
              <a:t> de </a:t>
            </a:r>
            <a:r>
              <a:rPr dirty="0" err="1"/>
              <a:t>deducir</a:t>
            </a:r>
            <a:r>
              <a:rPr dirty="0"/>
              <a:t> hoy </a:t>
            </a:r>
            <a:r>
              <a:rPr dirty="0" err="1"/>
              <a:t>el</a:t>
            </a:r>
            <a:r>
              <a:rPr dirty="0"/>
              <a:t> </a:t>
            </a:r>
            <a:r>
              <a:rPr dirty="0" err="1"/>
              <a:t>precio</a:t>
            </a:r>
            <a:r>
              <a:rPr dirty="0"/>
              <a:t> </a:t>
            </a:r>
            <a:r>
              <a:rPr dirty="0" err="1"/>
              <a:t>completo</a:t>
            </a:r>
            <a:r>
              <a:rPr dirty="0"/>
              <a:t> de </a:t>
            </a:r>
            <a:r>
              <a:rPr dirty="0" err="1"/>
              <a:t>una</a:t>
            </a:r>
            <a:r>
              <a:rPr dirty="0"/>
              <a:t> </a:t>
            </a:r>
            <a:r>
              <a:rPr dirty="0" err="1"/>
              <a:t>compra</a:t>
            </a:r>
            <a:r>
              <a:rPr dirty="0"/>
              <a:t> grande, </a:t>
            </a:r>
            <a:r>
              <a:rPr dirty="0" err="1"/>
              <a:t>distribuye</a:t>
            </a:r>
            <a:r>
              <a:rPr dirty="0"/>
              <a:t> ese </a:t>
            </a:r>
            <a:r>
              <a:rPr dirty="0" err="1"/>
              <a:t>costo</a:t>
            </a:r>
            <a:r>
              <a:rPr dirty="0"/>
              <a:t> a lo largo de la “</a:t>
            </a:r>
            <a:r>
              <a:rPr dirty="0" err="1"/>
              <a:t>vida</a:t>
            </a:r>
            <a:r>
              <a:rPr dirty="0"/>
              <a:t> </a:t>
            </a:r>
            <a:r>
              <a:rPr dirty="0" err="1"/>
              <a:t>útil</a:t>
            </a:r>
            <a:r>
              <a:rPr dirty="0"/>
              <a:t>” del </a:t>
            </a:r>
            <a:r>
              <a:rPr dirty="0" err="1"/>
              <a:t>artículo</a:t>
            </a:r>
            <a:r>
              <a:rPr dirty="0"/>
              <a:t>.</a:t>
            </a:r>
          </a:p>
          <a:p>
            <a:r>
              <a:rPr dirty="0" err="1"/>
              <a:t>Término</a:t>
            </a:r>
            <a:endParaRPr dirty="0"/>
          </a:p>
          <a:p>
            <a:r>
              <a:rPr dirty="0" err="1"/>
              <a:t>Qué</a:t>
            </a:r>
            <a:r>
              <a:rPr dirty="0"/>
              <a:t> </a:t>
            </a:r>
            <a:r>
              <a:rPr dirty="0" err="1"/>
              <a:t>cubre</a:t>
            </a:r>
            <a:endParaRPr dirty="0"/>
          </a:p>
          <a:p>
            <a:r>
              <a:rPr dirty="0" err="1"/>
              <a:t>Ejemplos</a:t>
            </a:r>
            <a:endParaRPr dirty="0"/>
          </a:p>
          <a:p>
            <a:r>
              <a:rPr dirty="0" err="1"/>
              <a:t>Depreciación</a:t>
            </a:r>
            <a:endParaRPr dirty="0"/>
          </a:p>
          <a:p>
            <a:r>
              <a:rPr dirty="0"/>
              <a:t>Activos tangibles (</a:t>
            </a:r>
            <a:r>
              <a:rPr dirty="0" err="1"/>
              <a:t>cosas</a:t>
            </a:r>
            <a:r>
              <a:rPr dirty="0"/>
              <a:t> </a:t>
            </a:r>
            <a:r>
              <a:rPr dirty="0" err="1"/>
              <a:t>que</a:t>
            </a:r>
            <a:r>
              <a:rPr dirty="0"/>
              <a:t> se </a:t>
            </a:r>
            <a:r>
              <a:rPr dirty="0" err="1"/>
              <a:t>pueden</a:t>
            </a:r>
            <a:r>
              <a:rPr dirty="0"/>
              <a:t> </a:t>
            </a:r>
            <a:r>
              <a:rPr dirty="0" err="1"/>
              <a:t>tocar</a:t>
            </a:r>
            <a:r>
              <a:rPr dirty="0"/>
              <a:t>).</a:t>
            </a:r>
          </a:p>
          <a:p>
            <a:r>
              <a:rPr dirty="0" err="1"/>
              <a:t>Computadoras</a:t>
            </a:r>
            <a:r>
              <a:rPr dirty="0"/>
              <a:t> </a:t>
            </a:r>
            <a:r>
              <a:rPr dirty="0" err="1"/>
              <a:t>portátiles</a:t>
            </a:r>
            <a:r>
              <a:rPr dirty="0"/>
              <a:t>, </a:t>
            </a:r>
            <a:r>
              <a:rPr dirty="0" err="1"/>
              <a:t>muebles</a:t>
            </a:r>
            <a:r>
              <a:rPr dirty="0"/>
              <a:t> de </a:t>
            </a:r>
            <a:r>
              <a:rPr dirty="0" err="1"/>
              <a:t>oficina</a:t>
            </a:r>
            <a:r>
              <a:rPr dirty="0"/>
              <a:t>, </a:t>
            </a:r>
            <a:r>
              <a:rPr dirty="0" err="1"/>
              <a:t>vehículos</a:t>
            </a:r>
            <a:r>
              <a:rPr dirty="0"/>
              <a:t>, </a:t>
            </a:r>
            <a:r>
              <a:rPr dirty="0" err="1"/>
              <a:t>maquinaria</a:t>
            </a:r>
            <a:r>
              <a:rPr dirty="0"/>
              <a:t>.</a:t>
            </a:r>
          </a:p>
          <a:p>
            <a:r>
              <a:rPr dirty="0" err="1"/>
              <a:t>Amortización</a:t>
            </a:r>
            <a:endParaRPr dirty="0"/>
          </a:p>
          <a:p>
            <a:r>
              <a:rPr dirty="0"/>
              <a:t>Activos intangibles (</a:t>
            </a:r>
            <a:r>
              <a:rPr dirty="0" err="1"/>
              <a:t>cosas</a:t>
            </a:r>
            <a:r>
              <a:rPr dirty="0"/>
              <a:t> </a:t>
            </a:r>
            <a:r>
              <a:rPr dirty="0" err="1"/>
              <a:t>que</a:t>
            </a:r>
            <a:r>
              <a:rPr dirty="0"/>
              <a:t> no se le </a:t>
            </a:r>
            <a:r>
              <a:rPr dirty="0" err="1"/>
              <a:t>caen</a:t>
            </a:r>
            <a:r>
              <a:rPr dirty="0"/>
              <a:t> </a:t>
            </a:r>
            <a:r>
              <a:rPr dirty="0" err="1"/>
              <a:t>en</a:t>
            </a:r>
            <a:r>
              <a:rPr dirty="0"/>
              <a:t> </a:t>
            </a:r>
            <a:r>
              <a:rPr dirty="0" err="1"/>
              <a:t>el</a:t>
            </a:r>
            <a:r>
              <a:rPr dirty="0"/>
              <a:t> pie).</a:t>
            </a:r>
          </a:p>
          <a:p>
            <a:r>
              <a:rPr dirty="0"/>
              <a:t>Costos </a:t>
            </a:r>
            <a:r>
              <a:rPr dirty="0" err="1"/>
              <a:t>iniciales</a:t>
            </a:r>
            <a:r>
              <a:rPr dirty="0"/>
              <a:t>, </a:t>
            </a:r>
            <a:r>
              <a:rPr dirty="0" err="1"/>
              <a:t>patentes</a:t>
            </a:r>
            <a:r>
              <a:rPr dirty="0"/>
              <a:t>, </a:t>
            </a:r>
            <a:r>
              <a:rPr dirty="0" err="1"/>
              <a:t>marcas</a:t>
            </a:r>
            <a:r>
              <a:rPr dirty="0"/>
              <a:t> </a:t>
            </a:r>
            <a:r>
              <a:rPr dirty="0" err="1"/>
              <a:t>registradas</a:t>
            </a:r>
            <a:r>
              <a:rPr dirty="0"/>
              <a:t>, </a:t>
            </a:r>
            <a:r>
              <a:rPr dirty="0" err="1"/>
              <a:t>plusvalía</a:t>
            </a:r>
            <a:r>
              <a:rPr dirty="0"/>
              <a:t>.</a:t>
            </a:r>
          </a:p>
          <a:p>
            <a:endParaRPr dirty="0"/>
          </a:p>
          <a:p>
            <a:r>
              <a:rPr dirty="0"/>
              <a:t>El atajo de “</a:t>
            </a:r>
            <a:r>
              <a:rPr dirty="0" err="1"/>
              <a:t>puerto</a:t>
            </a:r>
            <a:r>
              <a:rPr dirty="0"/>
              <a:t> </a:t>
            </a:r>
            <a:r>
              <a:rPr dirty="0" err="1"/>
              <a:t>seguro</a:t>
            </a:r>
            <a:r>
              <a:rPr dirty="0"/>
              <a:t>”</a:t>
            </a:r>
          </a:p>
          <a:p>
            <a:r>
              <a:rPr dirty="0"/>
              <a:t>No </a:t>
            </a:r>
            <a:r>
              <a:rPr dirty="0" err="1"/>
              <a:t>toda</a:t>
            </a:r>
            <a:r>
              <a:rPr dirty="0"/>
              <a:t> </a:t>
            </a:r>
            <a:r>
              <a:rPr dirty="0" err="1"/>
              <a:t>grapadora</a:t>
            </a:r>
            <a:r>
              <a:rPr dirty="0"/>
              <a:t> </a:t>
            </a:r>
            <a:r>
              <a:rPr dirty="0" err="1"/>
              <a:t>necesita</a:t>
            </a:r>
            <a:r>
              <a:rPr dirty="0"/>
              <a:t> un </a:t>
            </a:r>
            <a:r>
              <a:rPr dirty="0" err="1"/>
              <a:t>calendario</a:t>
            </a:r>
            <a:r>
              <a:rPr dirty="0"/>
              <a:t> de </a:t>
            </a:r>
            <a:r>
              <a:rPr dirty="0" err="1"/>
              <a:t>depreciación</a:t>
            </a:r>
            <a:r>
              <a:rPr dirty="0"/>
              <a:t>. La </a:t>
            </a:r>
            <a:r>
              <a:rPr dirty="0" err="1"/>
              <a:t>elección</a:t>
            </a:r>
            <a:r>
              <a:rPr dirty="0"/>
              <a:t> de </a:t>
            </a:r>
            <a:r>
              <a:rPr dirty="0" err="1"/>
              <a:t>puerto</a:t>
            </a:r>
            <a:r>
              <a:rPr dirty="0"/>
              <a:t> </a:t>
            </a:r>
            <a:r>
              <a:rPr dirty="0" err="1"/>
              <a:t>seguro</a:t>
            </a:r>
            <a:r>
              <a:rPr dirty="0"/>
              <a:t> De Minimis </a:t>
            </a:r>
            <a:r>
              <a:rPr dirty="0" err="1"/>
              <a:t>puede</a:t>
            </a:r>
            <a:r>
              <a:rPr dirty="0"/>
              <a:t> ser un </a:t>
            </a:r>
            <a:r>
              <a:rPr dirty="0" err="1"/>
              <a:t>salvavidas</a:t>
            </a:r>
            <a:r>
              <a:rPr dirty="0"/>
              <a:t>:</a:t>
            </a:r>
          </a:p>
          <a:p>
            <a:endParaRPr dirty="0"/>
          </a:p>
          <a:p>
            <a:r>
              <a:rPr dirty="0"/>
              <a:t>El umbral: </a:t>
            </a:r>
            <a:r>
              <a:rPr dirty="0" err="1"/>
              <a:t>por</a:t>
            </a:r>
            <a:r>
              <a:rPr dirty="0"/>
              <a:t> lo general, </a:t>
            </a:r>
            <a:r>
              <a:rPr dirty="0" err="1"/>
              <a:t>si</a:t>
            </a:r>
            <a:r>
              <a:rPr dirty="0"/>
              <a:t> un </a:t>
            </a:r>
            <a:r>
              <a:rPr dirty="0" err="1"/>
              <a:t>artículo</a:t>
            </a:r>
            <a:r>
              <a:rPr dirty="0"/>
              <a:t> cuesta $2,500 o </a:t>
            </a:r>
            <a:r>
              <a:rPr dirty="0" err="1"/>
              <a:t>menos</a:t>
            </a:r>
            <a:r>
              <a:rPr dirty="0"/>
              <a:t> </a:t>
            </a:r>
            <a:r>
              <a:rPr dirty="0" err="1"/>
              <a:t>por</a:t>
            </a:r>
            <a:r>
              <a:rPr dirty="0"/>
              <a:t> factura o </a:t>
            </a:r>
            <a:r>
              <a:rPr dirty="0" err="1"/>
              <a:t>por</a:t>
            </a:r>
            <a:r>
              <a:rPr dirty="0"/>
              <a:t> </a:t>
            </a:r>
            <a:r>
              <a:rPr dirty="0" err="1"/>
              <a:t>artículo</a:t>
            </a:r>
            <a:r>
              <a:rPr dirty="0"/>
              <a:t>, con </a:t>
            </a:r>
            <a:r>
              <a:rPr dirty="0" err="1"/>
              <a:t>frecuencia</a:t>
            </a:r>
            <a:r>
              <a:rPr dirty="0"/>
              <a:t> </a:t>
            </a:r>
            <a:r>
              <a:rPr dirty="0" err="1"/>
              <a:t>puede</a:t>
            </a:r>
            <a:r>
              <a:rPr dirty="0"/>
              <a:t> “</a:t>
            </a:r>
            <a:r>
              <a:rPr dirty="0" err="1"/>
              <a:t>deducirlo</a:t>
            </a:r>
            <a:r>
              <a:rPr dirty="0"/>
              <a:t> </a:t>
            </a:r>
            <a:r>
              <a:rPr dirty="0" err="1"/>
              <a:t>como</a:t>
            </a:r>
            <a:r>
              <a:rPr dirty="0"/>
              <a:t> </a:t>
            </a:r>
            <a:r>
              <a:rPr dirty="0" err="1"/>
              <a:t>gasto</a:t>
            </a:r>
            <a:r>
              <a:rPr dirty="0"/>
              <a:t>” (</a:t>
            </a:r>
            <a:r>
              <a:rPr dirty="0" err="1"/>
              <a:t>deducirlo</a:t>
            </a:r>
            <a:r>
              <a:rPr dirty="0"/>
              <a:t> </a:t>
            </a:r>
            <a:r>
              <a:rPr dirty="0" err="1"/>
              <a:t>todo</a:t>
            </a:r>
            <a:r>
              <a:rPr dirty="0"/>
              <a:t> de </a:t>
            </a:r>
            <a:r>
              <a:rPr dirty="0" err="1"/>
              <a:t>una</a:t>
            </a:r>
            <a:r>
              <a:rPr dirty="0"/>
              <a:t> </a:t>
            </a:r>
            <a:r>
              <a:rPr dirty="0" err="1"/>
              <a:t>vez</a:t>
            </a:r>
            <a:r>
              <a:rPr dirty="0"/>
              <a:t>) </a:t>
            </a:r>
            <a:r>
              <a:rPr dirty="0" err="1"/>
              <a:t>en</a:t>
            </a:r>
            <a:r>
              <a:rPr dirty="0"/>
              <a:t> </a:t>
            </a:r>
            <a:r>
              <a:rPr dirty="0" err="1"/>
              <a:t>el</a:t>
            </a:r>
            <a:r>
              <a:rPr dirty="0"/>
              <a:t> Anexo C </a:t>
            </a:r>
            <a:r>
              <a:rPr dirty="0" err="1"/>
              <a:t>en</a:t>
            </a:r>
            <a:r>
              <a:rPr dirty="0"/>
              <a:t> </a:t>
            </a:r>
            <a:r>
              <a:rPr dirty="0" err="1"/>
              <a:t>lugar</a:t>
            </a:r>
            <a:r>
              <a:rPr dirty="0"/>
              <a:t> de </a:t>
            </a:r>
            <a:r>
              <a:rPr dirty="0" err="1"/>
              <a:t>completar</a:t>
            </a:r>
            <a:r>
              <a:rPr dirty="0"/>
              <a:t> </a:t>
            </a:r>
            <a:r>
              <a:rPr dirty="0" err="1"/>
              <a:t>este</a:t>
            </a:r>
            <a:r>
              <a:rPr dirty="0"/>
              <a:t> </a:t>
            </a:r>
            <a:r>
              <a:rPr dirty="0" err="1"/>
              <a:t>formulario</a:t>
            </a:r>
            <a:r>
              <a:rPr dirty="0"/>
              <a:t> </a:t>
            </a:r>
            <a:r>
              <a:rPr dirty="0" err="1"/>
              <a:t>complejo</a:t>
            </a:r>
            <a:r>
              <a:rPr dirty="0"/>
              <a:t>.</a:t>
            </a:r>
          </a:p>
          <a:p>
            <a:endParaRPr dirty="0"/>
          </a:p>
          <a:p>
            <a:r>
              <a:rPr dirty="0"/>
              <a:t>El </a:t>
            </a:r>
            <a:r>
              <a:rPr dirty="0" err="1"/>
              <a:t>beneficio</a:t>
            </a:r>
            <a:r>
              <a:rPr dirty="0"/>
              <a:t>: </a:t>
            </a:r>
            <a:r>
              <a:rPr dirty="0" err="1"/>
              <a:t>mantiene</a:t>
            </a:r>
            <a:r>
              <a:rPr dirty="0"/>
              <a:t> simples sus </a:t>
            </a:r>
            <a:r>
              <a:rPr dirty="0" err="1"/>
              <a:t>registros</a:t>
            </a:r>
            <a:r>
              <a:rPr dirty="0"/>
              <a:t> y le da </a:t>
            </a:r>
            <a:r>
              <a:rPr dirty="0" err="1"/>
              <a:t>el</a:t>
            </a:r>
            <a:r>
              <a:rPr dirty="0"/>
              <a:t> </a:t>
            </a:r>
            <a:r>
              <a:rPr dirty="0" err="1"/>
              <a:t>beneficio</a:t>
            </a:r>
            <a:r>
              <a:rPr dirty="0"/>
              <a:t> fiscal de </a:t>
            </a:r>
            <a:r>
              <a:rPr dirty="0" err="1"/>
              <a:t>inmediato</a:t>
            </a:r>
            <a:r>
              <a:rPr dirty="0"/>
              <a:t>.</a:t>
            </a:r>
          </a:p>
          <a:p>
            <a:endParaRPr dirty="0"/>
          </a:p>
          <a:p>
            <a:r>
              <a:rPr dirty="0"/>
              <a:t>⚠️ Por </a:t>
            </a:r>
            <a:r>
              <a:rPr dirty="0" err="1"/>
              <a:t>qué</a:t>
            </a:r>
            <a:r>
              <a:rPr dirty="0"/>
              <a:t> </a:t>
            </a:r>
            <a:r>
              <a:rPr dirty="0" err="1"/>
              <a:t>debería</a:t>
            </a:r>
            <a:r>
              <a:rPr dirty="0"/>
              <a:t> </a:t>
            </a:r>
            <a:r>
              <a:rPr dirty="0" err="1"/>
              <a:t>consultar</a:t>
            </a:r>
            <a:r>
              <a:rPr dirty="0"/>
              <a:t> a un </a:t>
            </a:r>
            <a:r>
              <a:rPr dirty="0" err="1"/>
              <a:t>profesional</a:t>
            </a:r>
            <a:endParaRPr dirty="0"/>
          </a:p>
          <a:p>
            <a:r>
              <a:rPr dirty="0"/>
              <a:t>La </a:t>
            </a:r>
            <a:r>
              <a:rPr dirty="0" err="1"/>
              <a:t>depreciación</a:t>
            </a:r>
            <a:r>
              <a:rPr dirty="0"/>
              <a:t> es, sin </a:t>
            </a:r>
            <a:r>
              <a:rPr dirty="0" err="1"/>
              <a:t>duda</a:t>
            </a:r>
            <a:r>
              <a:rPr dirty="0"/>
              <a:t>, </a:t>
            </a:r>
            <a:r>
              <a:rPr dirty="0" err="1"/>
              <a:t>una</a:t>
            </a:r>
            <a:r>
              <a:rPr dirty="0"/>
              <a:t> de las partes </a:t>
            </a:r>
            <a:r>
              <a:rPr dirty="0" err="1"/>
              <a:t>más</a:t>
            </a:r>
            <a:r>
              <a:rPr dirty="0"/>
              <a:t> </a:t>
            </a:r>
            <a:r>
              <a:rPr dirty="0" err="1"/>
              <a:t>complejas</a:t>
            </a:r>
            <a:r>
              <a:rPr dirty="0"/>
              <a:t> de la </a:t>
            </a:r>
            <a:r>
              <a:rPr dirty="0" err="1"/>
              <a:t>declaración</a:t>
            </a:r>
            <a:r>
              <a:rPr dirty="0"/>
              <a:t> de </a:t>
            </a:r>
            <a:r>
              <a:rPr dirty="0" err="1"/>
              <a:t>impuestos</a:t>
            </a:r>
            <a:r>
              <a:rPr dirty="0"/>
              <a:t> de </a:t>
            </a:r>
            <a:r>
              <a:rPr dirty="0" err="1"/>
              <a:t>una</a:t>
            </a:r>
            <a:r>
              <a:rPr dirty="0"/>
              <a:t> </a:t>
            </a:r>
            <a:r>
              <a:rPr dirty="0" err="1"/>
              <a:t>pequeña</a:t>
            </a:r>
            <a:r>
              <a:rPr dirty="0"/>
              <a:t> </a:t>
            </a:r>
            <a:r>
              <a:rPr dirty="0" err="1"/>
              <a:t>empresa</a:t>
            </a:r>
            <a:r>
              <a:rPr dirty="0"/>
              <a:t>. Entre las </a:t>
            </a:r>
            <a:r>
              <a:rPr dirty="0" err="1"/>
              <a:t>deducciones</a:t>
            </a:r>
            <a:r>
              <a:rPr dirty="0"/>
              <a:t> de la </a:t>
            </a:r>
            <a:r>
              <a:rPr dirty="0" err="1"/>
              <a:t>Sección</a:t>
            </a:r>
            <a:r>
              <a:rPr dirty="0"/>
              <a:t> 179 (</a:t>
            </a:r>
            <a:r>
              <a:rPr dirty="0" err="1"/>
              <a:t>deducir</a:t>
            </a:r>
            <a:r>
              <a:rPr dirty="0"/>
              <a:t> </a:t>
            </a:r>
            <a:r>
              <a:rPr dirty="0" err="1"/>
              <a:t>el</a:t>
            </a:r>
            <a:r>
              <a:rPr dirty="0"/>
              <a:t> </a:t>
            </a:r>
            <a:r>
              <a:rPr dirty="0" err="1"/>
              <a:t>monto</a:t>
            </a:r>
            <a:r>
              <a:rPr dirty="0"/>
              <a:t> total </a:t>
            </a:r>
            <a:r>
              <a:rPr dirty="0" err="1"/>
              <a:t>anticipadamente</a:t>
            </a:r>
            <a:r>
              <a:rPr dirty="0"/>
              <a:t>) y la </a:t>
            </a:r>
            <a:r>
              <a:rPr dirty="0" err="1"/>
              <a:t>depreciación</a:t>
            </a:r>
            <a:r>
              <a:rPr dirty="0"/>
              <a:t> </a:t>
            </a:r>
            <a:r>
              <a:rPr dirty="0" err="1"/>
              <a:t>adicional</a:t>
            </a:r>
            <a:r>
              <a:rPr dirty="0"/>
              <a:t>, las </a:t>
            </a:r>
            <a:r>
              <a:rPr dirty="0" err="1"/>
              <a:t>reglas</a:t>
            </a:r>
            <a:r>
              <a:rPr dirty="0"/>
              <a:t> </a:t>
            </a:r>
            <a:r>
              <a:rPr dirty="0" err="1"/>
              <a:t>cambian</a:t>
            </a:r>
            <a:r>
              <a:rPr dirty="0"/>
              <a:t> </a:t>
            </a:r>
            <a:r>
              <a:rPr dirty="0" err="1"/>
              <a:t>casi</a:t>
            </a:r>
            <a:r>
              <a:rPr dirty="0"/>
              <a:t> </a:t>
            </a:r>
            <a:r>
              <a:rPr dirty="0" err="1"/>
              <a:t>todos</a:t>
            </a:r>
            <a:r>
              <a:rPr dirty="0"/>
              <a:t> </a:t>
            </a:r>
            <a:r>
              <a:rPr dirty="0" err="1"/>
              <a:t>los</a:t>
            </a:r>
            <a:r>
              <a:rPr dirty="0"/>
              <a:t> </a:t>
            </a:r>
            <a:r>
              <a:rPr dirty="0" err="1"/>
              <a:t>años</a:t>
            </a:r>
            <a:r>
              <a:rPr dirty="0"/>
              <a:t>.</a:t>
            </a:r>
          </a:p>
          <a:p>
            <a:endParaRPr dirty="0"/>
          </a:p>
          <a:p>
            <a:r>
              <a:rPr dirty="0" err="1"/>
              <a:t>Conclusión</a:t>
            </a:r>
            <a:r>
              <a:rPr dirty="0"/>
              <a:t>: </a:t>
            </a:r>
            <a:r>
              <a:rPr dirty="0" err="1"/>
              <a:t>si</a:t>
            </a:r>
            <a:r>
              <a:rPr dirty="0"/>
              <a:t> </a:t>
            </a:r>
            <a:r>
              <a:rPr dirty="0" err="1"/>
              <a:t>este</a:t>
            </a:r>
            <a:r>
              <a:rPr dirty="0"/>
              <a:t> </a:t>
            </a:r>
            <a:r>
              <a:rPr dirty="0" err="1"/>
              <a:t>año</a:t>
            </a:r>
            <a:r>
              <a:rPr dirty="0"/>
              <a:t> </a:t>
            </a:r>
            <a:r>
              <a:rPr dirty="0" err="1"/>
              <a:t>compró</a:t>
            </a:r>
            <a:r>
              <a:rPr dirty="0"/>
              <a:t> un </a:t>
            </a:r>
            <a:r>
              <a:rPr dirty="0" err="1"/>
              <a:t>vehículo</a:t>
            </a:r>
            <a:r>
              <a:rPr dirty="0"/>
              <a:t>, un </a:t>
            </a:r>
            <a:r>
              <a:rPr dirty="0" err="1"/>
              <a:t>edificio</a:t>
            </a:r>
            <a:r>
              <a:rPr dirty="0"/>
              <a:t> o </a:t>
            </a:r>
            <a:r>
              <a:rPr dirty="0" err="1"/>
              <a:t>equipo</a:t>
            </a:r>
            <a:r>
              <a:rPr dirty="0"/>
              <a:t> </a:t>
            </a:r>
            <a:r>
              <a:rPr dirty="0" err="1"/>
              <a:t>pesado</a:t>
            </a:r>
            <a:r>
              <a:rPr dirty="0"/>
              <a:t>, no </a:t>
            </a:r>
            <a:r>
              <a:rPr dirty="0" err="1"/>
              <a:t>haga</a:t>
            </a:r>
            <a:r>
              <a:rPr dirty="0"/>
              <a:t> </a:t>
            </a:r>
            <a:r>
              <a:rPr dirty="0" err="1"/>
              <a:t>por</a:t>
            </a:r>
            <a:r>
              <a:rPr dirty="0"/>
              <a:t> </a:t>
            </a:r>
            <a:r>
              <a:rPr dirty="0" err="1"/>
              <a:t>su</a:t>
            </a:r>
            <a:r>
              <a:rPr dirty="0"/>
              <a:t> </a:t>
            </a:r>
            <a:r>
              <a:rPr dirty="0" err="1"/>
              <a:t>cuenta</a:t>
            </a:r>
            <a:r>
              <a:rPr dirty="0"/>
              <a:t> </a:t>
            </a:r>
            <a:r>
              <a:rPr dirty="0" err="1"/>
              <a:t>el</a:t>
            </a:r>
            <a:r>
              <a:rPr dirty="0"/>
              <a:t> </a:t>
            </a:r>
            <a:r>
              <a:rPr dirty="0" err="1"/>
              <a:t>Formulario</a:t>
            </a:r>
            <a:r>
              <a:rPr dirty="0"/>
              <a:t> 4562. Un </a:t>
            </a:r>
            <a:r>
              <a:rPr dirty="0" err="1"/>
              <a:t>profesional</a:t>
            </a:r>
            <a:r>
              <a:rPr dirty="0"/>
              <a:t> de </a:t>
            </a:r>
            <a:r>
              <a:rPr dirty="0" err="1"/>
              <a:t>impuestos</a:t>
            </a:r>
            <a:r>
              <a:rPr dirty="0"/>
              <a:t> </a:t>
            </a:r>
            <a:r>
              <a:rPr dirty="0" err="1"/>
              <a:t>muchas</a:t>
            </a:r>
            <a:r>
              <a:rPr dirty="0"/>
              <a:t> </a:t>
            </a:r>
            <a:r>
              <a:rPr dirty="0" err="1"/>
              <a:t>veces</a:t>
            </a:r>
            <a:r>
              <a:rPr dirty="0"/>
              <a:t> </a:t>
            </a:r>
            <a:r>
              <a:rPr dirty="0" err="1"/>
              <a:t>puede</a:t>
            </a:r>
            <a:r>
              <a:rPr dirty="0"/>
              <a:t> </a:t>
            </a:r>
            <a:r>
              <a:rPr dirty="0" err="1"/>
              <a:t>encontrar</a:t>
            </a:r>
            <a:r>
              <a:rPr dirty="0"/>
              <a:t> </a:t>
            </a:r>
            <a:r>
              <a:rPr dirty="0" err="1"/>
              <a:t>suficientes</a:t>
            </a:r>
            <a:r>
              <a:rPr dirty="0"/>
              <a:t> </a:t>
            </a:r>
            <a:r>
              <a:rPr dirty="0" err="1"/>
              <a:t>deducciones</a:t>
            </a:r>
            <a:r>
              <a:rPr dirty="0"/>
              <a:t> </a:t>
            </a:r>
            <a:r>
              <a:rPr dirty="0" err="1"/>
              <a:t>adicionales</a:t>
            </a:r>
            <a:r>
              <a:rPr dirty="0"/>
              <a:t> </a:t>
            </a:r>
            <a:r>
              <a:rPr dirty="0" err="1"/>
              <a:t>como</a:t>
            </a:r>
            <a:r>
              <a:rPr dirty="0"/>
              <a:t> para </a:t>
            </a:r>
            <a:r>
              <a:rPr dirty="0" err="1"/>
              <a:t>cubrir</a:t>
            </a:r>
            <a:r>
              <a:rPr dirty="0"/>
              <a:t> sus </a:t>
            </a:r>
            <a:r>
              <a:rPr dirty="0" err="1"/>
              <a:t>propios</a:t>
            </a:r>
            <a:r>
              <a:rPr dirty="0"/>
              <a:t> </a:t>
            </a:r>
            <a:r>
              <a:rPr dirty="0" err="1"/>
              <a:t>honorarios</a:t>
            </a:r>
            <a:r>
              <a:rPr dirty="0"/>
              <a:t>.</a:t>
            </a:r>
          </a:p>
          <a:p>
            <a:br>
              <a:rPr dirty="0"/>
            </a:br>
            <a:endParaRPr dirty="0"/>
          </a:p>
        </p:txBody>
      </p:sp>
      <p:sp>
        <p:nvSpPr>
          <p:cNvPr id="4" name="Slide Number Placeholder 3"/>
          <p:cNvSpPr>
            <a:spLocks noGrp="1"/>
          </p:cNvSpPr>
          <p:nvPr>
            <p:ph type="sldNum" sz="quarter" idx="5"/>
          </p:nvPr>
        </p:nvSpPr>
        <p:spPr/>
        <p:txBody>
          <a:bodyPr/>
          <a:lstStyle/>
          <a:p>
            <a:fld id="{5279F6E1-9FAD-48E8-AE6E-C7AA10645A53}" type="slidenum">
              <a:rPr lang="en-US" smtClean="0"/>
              <a:t>17</a:t>
            </a:fld>
            <a:endParaRPr lang="en-US"/>
          </a:p>
        </p:txBody>
      </p:sp>
    </p:spTree>
    <p:extLst>
      <p:ext uri="{BB962C8B-B14F-4D97-AF65-F5344CB8AC3E}">
        <p14:creationId xmlns:p14="http://schemas.microsoft.com/office/powerpoint/2010/main" val="3483441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8E815-6DD9-801B-368E-F5A45AB15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8FF70-658D-9975-F958-F1915B289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F1FB1-58F4-8DFD-8B50-3DAA4AD02315}"/>
              </a:ext>
            </a:extLst>
          </p:cNvPr>
          <p:cNvSpPr>
            <a:spLocks noGrp="1"/>
          </p:cNvSpPr>
          <p:nvPr>
            <p:ph type="body" idx="1"/>
          </p:nvPr>
        </p:nvSpPr>
        <p:spPr/>
        <p:txBody>
          <a:bodyPr/>
          <a:lstStyle/>
          <a:p>
            <a:r>
              <a:t>https://www.irs.gov/pub/irs-pdf/f4562.pdf</a:t>
            </a:r>
          </a:p>
          <a:p>
            <a:r>
              <a:t>https://www.irs.gov/pub/irs-pdf/f4562.pdf</a:t>
            </a:r>
          </a:p>
          <a:p>
            <a:r>
              <a:t>La plusvalía es un activo intangible que representa el valor excedente pagado por un negocio por encima del valor justo de mercado de sus activos netos identificables (activos tangibles, pasivos y otros intangibles). Incluye factores no físicos como la reputación de la marca, las relaciones con clientes, la experiencia del personal y otras ventajas que dan a la empresa adquirida una ventaja competitiva. La plusvalía se registra en el balance general cuando se compra una empresa y se evalúa periódicamente por deterioro en lugar de amortizarse.</a:t>
            </a:r>
          </a:p>
          <a:p>
            <a:endParaRPr/>
          </a:p>
          <a:p>
            <a:r>
              <a:t>Formulario 4562: Depreciación y amortización – consulte a un profesional de impuestos</a:t>
            </a:r>
          </a:p>
          <a:p>
            <a:r>
              <a:t>Incluya todo el equipo comercial y la propiedad tangible del negocio</a:t>
            </a:r>
          </a:p>
          <a:p>
            <a:endParaRPr/>
          </a:p>
          <a:p>
            <a:r>
              <a:t>Depreciación:</a:t>
            </a:r>
          </a:p>
          <a:p>
            <a:r>
              <a:t>Amortización:</a:t>
            </a:r>
          </a:p>
          <a:p>
            <a:r>
              <a:t>*Existen umbrales a partir de los cuales el equipo puede deducirse de inmediato o necesita depreciarse, “Deducción de puerto seguro”</a:t>
            </a:r>
          </a:p>
          <a:p>
            <a:endParaRPr/>
          </a:p>
          <a:p>
            <a:r>
              <a:t>Piense en el Formulario 4562 como la manera en que el IRS reconoce que las cosas se desgastan. En lugar de deducir hoy el precio completo de una compra grande, distribuye ese costo a lo largo de la “vida útil” del artículo.</a:t>
            </a:r>
          </a:p>
          <a:p>
            <a:r>
              <a:t>Término</a:t>
            </a:r>
          </a:p>
          <a:p>
            <a:r>
              <a:t>Qué cubre</a:t>
            </a:r>
          </a:p>
          <a:p>
            <a:r>
              <a:t>Ejemplos</a:t>
            </a:r>
          </a:p>
          <a:p>
            <a:r>
              <a:t>Depreciación</a:t>
            </a:r>
          </a:p>
          <a:p>
            <a:r>
              <a:t>Activos tangibles (cosas que se pueden tocar).</a:t>
            </a:r>
          </a:p>
          <a:p>
            <a:r>
              <a:t>Computadoras portátiles, muebles de oficina, vehículos, maquinaria.</a:t>
            </a:r>
          </a:p>
          <a:p>
            <a:r>
              <a:t>Amortización</a:t>
            </a:r>
          </a:p>
          <a:p>
            <a:r>
              <a:t>Activos intangibles (cosas que no se le caen en el pie).</a:t>
            </a:r>
          </a:p>
          <a:p>
            <a:r>
              <a:t>Costos iniciales, patentes, marcas registradas, plusvalía.</a:t>
            </a:r>
          </a:p>
          <a:p>
            <a:endParaRPr/>
          </a:p>
          <a:p>
            <a:r>
              <a:t>El atajo de “puerto seguro”</a:t>
            </a:r>
          </a:p>
          <a:p>
            <a:r>
              <a:t>No toda grapadora necesita un calendario de depreciación. La elección de puerto seguro De Minimis puede ser un salvavidas:</a:t>
            </a:r>
          </a:p>
          <a:p>
            <a:endParaRPr/>
          </a:p>
          <a:p>
            <a:r>
              <a:t>El umbral: por lo general, si un artículo cuesta $2,500 o menos por factura o por artículo, con frecuencia puede “deducirlo como gasto” (deducirlo todo de una vez) en el Anexo C en lugar de completar este formulario complejo.</a:t>
            </a:r>
          </a:p>
          <a:p>
            <a:endParaRPr/>
          </a:p>
          <a:p>
            <a:r>
              <a:t>El beneficio: mantiene simples sus registros y le da el beneficio fiscal de inmediato.</a:t>
            </a:r>
          </a:p>
          <a:p>
            <a:endParaRPr/>
          </a:p>
          <a:p>
            <a:r>
              <a:t>⚠️ Por qué debería consultar a un profesional</a:t>
            </a:r>
          </a:p>
          <a:p>
            <a:r>
              <a:t>La depreciación es, sin duda, una de las partes más complejas de la declaración de impuestos de una pequeña empresa. Entre las deducciones de la Sección 179 (deducir el monto total anticipadamente) y la depreciación adicional, las reglas cambian casi todos los años.</a:t>
            </a:r>
          </a:p>
          <a:p>
            <a:endParaRPr/>
          </a:p>
          <a:p>
            <a:r>
              <a:t>Conclusión: si este año compró un vehículo, un edificio o equipo pesado, no haga por su cuenta el Formulario 4562. Un profesional de impuestos muchas veces puede encontrar suficientes deducciones adicionales como para cubrir sus propios honorarios.</a:t>
            </a:r>
          </a:p>
          <a:p>
            <a:br/>
            <a:endParaRPr/>
          </a:p>
        </p:txBody>
      </p:sp>
      <p:sp>
        <p:nvSpPr>
          <p:cNvPr id="4" name="Slide Number Placeholder 3">
            <a:extLst>
              <a:ext uri="{FF2B5EF4-FFF2-40B4-BE49-F238E27FC236}">
                <a16:creationId xmlns:a16="http://schemas.microsoft.com/office/drawing/2014/main" id="{9FA0D59C-F665-A737-BFA8-CCE2848F3B4A}"/>
              </a:ext>
            </a:extLst>
          </p:cNvPr>
          <p:cNvSpPr>
            <a:spLocks noGrp="1"/>
          </p:cNvSpPr>
          <p:nvPr>
            <p:ph type="sldNum" sz="quarter" idx="5"/>
          </p:nvPr>
        </p:nvSpPr>
        <p:spPr/>
        <p:txBody>
          <a:bodyPr/>
          <a:lstStyle/>
          <a:p>
            <a:fld id="{5279F6E1-9FAD-48E8-AE6E-C7AA10645A53}" type="slidenum">
              <a:rPr lang="en-US" smtClean="0"/>
              <a:t>18</a:t>
            </a:fld>
            <a:endParaRPr lang="en-US"/>
          </a:p>
        </p:txBody>
      </p:sp>
    </p:spTree>
    <p:extLst>
      <p:ext uri="{BB962C8B-B14F-4D97-AF65-F5344CB8AC3E}">
        <p14:creationId xmlns:p14="http://schemas.microsoft.com/office/powerpoint/2010/main" val="337440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142BA-8F02-0DA5-7FD3-61BF97672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57CA2-6BA8-6AF8-4B8F-6CD3B6698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C2F22-8F53-1DF9-85C7-2DCC21201771}"/>
              </a:ext>
            </a:extLst>
          </p:cNvPr>
          <p:cNvSpPr>
            <a:spLocks noGrp="1"/>
          </p:cNvSpPr>
          <p:nvPr>
            <p:ph type="body" idx="1"/>
          </p:nvPr>
        </p:nvSpPr>
        <p:spPr/>
        <p:txBody>
          <a:bodyPr/>
          <a:lstStyle/>
          <a:p>
            <a:r>
              <a:t>DIAPOSITIVA 19 - Alex</a:t>
            </a:r>
          </a:p>
          <a:p>
            <a:r>
              <a:t>Cómo analizan los prestamistas su Anexo C</a:t>
            </a:r>
          </a:p>
          <a:p>
            <a:endParaRPr/>
          </a:p>
          <a:p>
            <a:r>
              <a:t>Revisan:</a:t>
            </a:r>
          </a:p>
          <a:p>
            <a:r>
              <a:t>• Ingresos (línea 7)</a:t>
            </a:r>
          </a:p>
          <a:p>
            <a:r>
              <a:t>• Ganancia neta (línea 31)</a:t>
            </a:r>
          </a:p>
          <a:p>
            <a:r>
              <a:t>• Tendencias durante 2–3 años</a:t>
            </a:r>
          </a:p>
          <a:p>
            <a:r>
              <a:t>• Proporciones de gastos</a:t>
            </a:r>
          </a:p>
          <a:p>
            <a:r>
              <a:t>• Reintegraciones</a:t>
            </a:r>
          </a:p>
          <a:p>
            <a:endParaRPr/>
          </a:p>
          <a:p>
            <a:r>
              <a:t>Guion del presentador:</a:t>
            </a:r>
          </a:p>
          <a:p>
            <a:endParaRPr/>
          </a:p>
          <a:p>
            <a:r>
              <a:t>Ahora cambiemos de perspectiva.</a:t>
            </a:r>
          </a:p>
          <a:p>
            <a:endParaRPr/>
          </a:p>
          <a:p>
            <a:r>
              <a:t>Cuando solicita un préstamo, los prestamistas no solo están viendo los ingresos.</a:t>
            </a:r>
          </a:p>
          <a:p>
            <a:endParaRPr/>
          </a:p>
          <a:p>
            <a:r>
              <a:t>Se preguntan:</a:t>
            </a:r>
          </a:p>
          <a:p>
            <a:r>
              <a:t>¿Este negocio genera suficiente flujo de efectivo para pagar una deuda?</a:t>
            </a:r>
          </a:p>
          <a:p>
            <a:endParaRPr/>
          </a:p>
          <a:p>
            <a:r>
              <a:t>Se enfocan mucho en la ganancia neta y en las tendencias.</a:t>
            </a:r>
          </a:p>
          <a:p>
            <a:endParaRPr/>
          </a:p>
          <a:p>
            <a:r>
              <a:t>La consistencia genera confianza.</a:t>
            </a:r>
          </a:p>
          <a:p>
            <a:endParaRPr/>
          </a:p>
          <a:p>
            <a:r>
              <a:t>Los ingresos no lo califican</a:t>
            </a:r>
          </a:p>
          <a:p>
            <a:endParaRPr/>
          </a:p>
          <a:p>
            <a:r>
              <a:t>Ingresos ≠ Flujo de efectivo</a:t>
            </a:r>
          </a:p>
          <a:p>
            <a:endParaRPr/>
          </a:p>
          <a:p>
            <a:r>
              <a:t>El flujo de efectivo es lo que lo califica.</a:t>
            </a:r>
          </a:p>
          <a:p>
            <a:endParaRPr/>
          </a:p>
          <a:p>
            <a:r>
              <a:t>Guion del presentador:</a:t>
            </a:r>
          </a:p>
          <a:p>
            <a:endParaRPr/>
          </a:p>
          <a:p>
            <a:r>
              <a:t>Un negocio puede generar ingresos altos y aun así no calificar para financiamiento.</a:t>
            </a:r>
          </a:p>
          <a:p>
            <a:endParaRPr/>
          </a:p>
          <a:p>
            <a:r>
              <a:t>Si los gastos son altos, la ganancia es baja.</a:t>
            </a:r>
          </a:p>
          <a:p>
            <a:endParaRPr/>
          </a:p>
          <a:p>
            <a:r>
              <a:t>Los prestamistas califican con base en el flujo de efectivo, no en las ventas brutas.</a:t>
            </a:r>
          </a:p>
          <a:p>
            <a:endParaRPr/>
          </a:p>
          <a:p>
            <a:r>
              <a:t>Este es un malentendido muy común entre los pequeños negocios.</a:t>
            </a:r>
          </a:p>
          <a:p>
            <a:endParaRPr/>
          </a:p>
        </p:txBody>
      </p:sp>
      <p:sp>
        <p:nvSpPr>
          <p:cNvPr id="4" name="Slide Number Placeholder 3">
            <a:extLst>
              <a:ext uri="{FF2B5EF4-FFF2-40B4-BE49-F238E27FC236}">
                <a16:creationId xmlns:a16="http://schemas.microsoft.com/office/drawing/2014/main" id="{BE33A5E7-F796-0A8D-D835-4A62963D7976}"/>
              </a:ext>
            </a:extLst>
          </p:cNvPr>
          <p:cNvSpPr>
            <a:spLocks noGrp="1"/>
          </p:cNvSpPr>
          <p:nvPr>
            <p:ph type="sldNum" sz="quarter" idx="5"/>
          </p:nvPr>
        </p:nvSpPr>
        <p:spPr/>
        <p:txBody>
          <a:bodyPr/>
          <a:lstStyle/>
          <a:p>
            <a:fld id="{5279F6E1-9FAD-48E8-AE6E-C7AA10645A53}" type="slidenum">
              <a:rPr lang="en-US" smtClean="0"/>
              <a:t>19</a:t>
            </a:fld>
            <a:endParaRPr lang="en-US"/>
          </a:p>
        </p:txBody>
      </p:sp>
    </p:spTree>
    <p:extLst>
      <p:ext uri="{BB962C8B-B14F-4D97-AF65-F5344CB8AC3E}">
        <p14:creationId xmlns:p14="http://schemas.microsoft.com/office/powerpoint/2010/main" val="372594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Laura</a:t>
            </a:r>
          </a:p>
          <a:p>
            <a:r>
              <a:t>En Evergreen, nuestra misión es muy clara: activamos el éxito de las pequeñas empresas brindando financiamiento accesible, responsable y enfocado en la misión.</a:t>
            </a:r>
          </a:p>
          <a:p>
            <a:r>
              <a:t>Ya sea que esté buscando financiamiento ahora o planificando para el futuro, nuestra meta es apoyar su estabilidad a largo plazo, su crecimiento y la creación de riqueza generacional.</a:t>
            </a:r>
          </a:p>
        </p:txBody>
      </p:sp>
      <p:sp>
        <p:nvSpPr>
          <p:cNvPr id="4" name="Slide Number Placeholder 3"/>
          <p:cNvSpPr>
            <a:spLocks noGrp="1"/>
          </p:cNvSpPr>
          <p:nvPr>
            <p:ph type="sldNum" sz="quarter" idx="5"/>
          </p:nvPr>
        </p:nvSpPr>
        <p:spPr/>
        <p:txBody>
          <a:bodyPr/>
          <a:lstStyle/>
          <a:p>
            <a:fld id="{5279F6E1-9FAD-48E8-AE6E-C7AA10645A53}" type="slidenum">
              <a:rPr lang="en-US" smtClean="0"/>
              <a:t>2</a:t>
            </a:fld>
            <a:endParaRPr lang="en-US"/>
          </a:p>
        </p:txBody>
      </p:sp>
    </p:spTree>
    <p:extLst>
      <p:ext uri="{BB962C8B-B14F-4D97-AF65-F5344CB8AC3E}">
        <p14:creationId xmlns:p14="http://schemas.microsoft.com/office/powerpoint/2010/main" val="1481088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3858C-2B6D-FAEE-50F7-8398A0B87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91DCA-9D57-ABD4-EC43-12C55A799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1EF41-F697-2F35-CB47-2C01936C8C0B}"/>
              </a:ext>
            </a:extLst>
          </p:cNvPr>
          <p:cNvSpPr>
            <a:spLocks noGrp="1"/>
          </p:cNvSpPr>
          <p:nvPr>
            <p:ph type="body" idx="1"/>
          </p:nvPr>
        </p:nvSpPr>
        <p:spPr/>
        <p:txBody>
          <a:bodyPr/>
          <a:lstStyle/>
          <a:p>
            <a:r>
              <a:t>DIAPOSITIVA 20 - Alex</a:t>
            </a:r>
          </a:p>
          <a:p>
            <a:r>
              <a:t>Reintegraciones comunes que consideran los prestamistas</a:t>
            </a:r>
          </a:p>
          <a:p>
            <a:endParaRPr/>
          </a:p>
          <a:p>
            <a:r>
              <a:t>• Depreciación</a:t>
            </a:r>
          </a:p>
          <a:p>
            <a:r>
              <a:t>• Amortización</a:t>
            </a:r>
          </a:p>
          <a:p>
            <a:r>
              <a:t>• Uso comercial del hogar</a:t>
            </a:r>
          </a:p>
          <a:p>
            <a:r>
              <a:t>• Gastos inusuales de una sola vez</a:t>
            </a:r>
          </a:p>
          <a:p>
            <a:endParaRPr/>
          </a:p>
          <a:p>
            <a:r>
              <a:t>Guion del presentador:</a:t>
            </a:r>
          </a:p>
          <a:p>
            <a:endParaRPr/>
          </a:p>
          <a:p>
            <a:r>
              <a:t>Algunos gastos reducen el ingreso sujeto a impuestos, pero no reducen el efectivo real en su cuenta bancaria.</a:t>
            </a:r>
          </a:p>
          <a:p>
            <a:endParaRPr/>
          </a:p>
          <a:p>
            <a:r>
              <a:t>La depreciación es un ejemplo común.</a:t>
            </a:r>
          </a:p>
          <a:p>
            <a:endParaRPr/>
          </a:p>
          <a:p>
            <a:r>
              <a:t>Los prestamistas con frecuencia vuelven a sumar estos conceptos para entender el flujo de efectivo real disponible para el pago del préstamo.</a:t>
            </a:r>
          </a:p>
          <a:p>
            <a:endParaRPr/>
          </a:p>
        </p:txBody>
      </p:sp>
      <p:sp>
        <p:nvSpPr>
          <p:cNvPr id="4" name="Slide Number Placeholder 3">
            <a:extLst>
              <a:ext uri="{FF2B5EF4-FFF2-40B4-BE49-F238E27FC236}">
                <a16:creationId xmlns:a16="http://schemas.microsoft.com/office/drawing/2014/main" id="{8C705C43-CEE8-33F8-086E-DD9DB10D9F6F}"/>
              </a:ext>
            </a:extLst>
          </p:cNvPr>
          <p:cNvSpPr>
            <a:spLocks noGrp="1"/>
          </p:cNvSpPr>
          <p:nvPr>
            <p:ph type="sldNum" sz="quarter" idx="5"/>
          </p:nvPr>
        </p:nvSpPr>
        <p:spPr/>
        <p:txBody>
          <a:bodyPr/>
          <a:lstStyle/>
          <a:p>
            <a:fld id="{5279F6E1-9FAD-48E8-AE6E-C7AA10645A53}" type="slidenum">
              <a:rPr lang="en-US" smtClean="0"/>
              <a:t>20</a:t>
            </a:fld>
            <a:endParaRPr lang="en-US"/>
          </a:p>
        </p:txBody>
      </p:sp>
    </p:spTree>
    <p:extLst>
      <p:ext uri="{BB962C8B-B14F-4D97-AF65-F5344CB8AC3E}">
        <p14:creationId xmlns:p14="http://schemas.microsoft.com/office/powerpoint/2010/main" val="1182500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6067-56A9-1C59-8E84-06664F2A3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49578-C512-2280-2165-DF7213541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C892D-6BF7-A3FA-800E-59CACB82ED9F}"/>
              </a:ext>
            </a:extLst>
          </p:cNvPr>
          <p:cNvSpPr>
            <a:spLocks noGrp="1"/>
          </p:cNvSpPr>
          <p:nvPr>
            <p:ph type="body" idx="1"/>
          </p:nvPr>
        </p:nvSpPr>
        <p:spPr/>
        <p:txBody>
          <a:bodyPr/>
          <a:lstStyle/>
          <a:p>
            <a:r>
              <a:t>DIAPOSITIVA 21 – Laura (si nos da tiempo)</a:t>
            </a:r>
          </a:p>
          <a:p>
            <a:r>
              <a:t>Ejemplo de la vida real</a:t>
            </a:r>
          </a:p>
          <a:p>
            <a:endParaRPr/>
          </a:p>
          <a:p>
            <a:r>
              <a:t>Negocio de limpieza de María</a:t>
            </a:r>
          </a:p>
          <a:p>
            <a:endParaRPr/>
          </a:p>
          <a:p>
            <a:r>
              <a:t>Ingresos brutos: $185,000</a:t>
            </a:r>
          </a:p>
          <a:p>
            <a:r>
              <a:t>Ganancia neta: $20,000</a:t>
            </a:r>
          </a:p>
          <a:p>
            <a:r>
              <a:t>Depreciación: $8,000</a:t>
            </a:r>
          </a:p>
          <a:p>
            <a:endParaRPr/>
          </a:p>
          <a:p>
            <a:r>
              <a:t>Flujo de efectivo ajustado: $28,000</a:t>
            </a:r>
          </a:p>
          <a:p>
            <a:endParaRPr/>
          </a:p>
          <a:p>
            <a:r>
              <a:t>Pago anual propuesto del préstamo: $12,000</a:t>
            </a:r>
          </a:p>
          <a:p>
            <a:endParaRPr/>
          </a:p>
          <a:p>
            <a:r>
              <a:t>El flujo de efectivo respalda la capacidad de pago.</a:t>
            </a:r>
          </a:p>
          <a:p>
            <a:endParaRPr/>
          </a:p>
          <a:p>
            <a:r>
              <a:t>Guion del presentador:</a:t>
            </a:r>
          </a:p>
          <a:p>
            <a:endParaRPr/>
          </a:p>
          <a:p>
            <a:r>
              <a:t>Así es como funciona esto en la vida real.</a:t>
            </a:r>
          </a:p>
          <a:p>
            <a:endParaRPr/>
          </a:p>
          <a:p>
            <a:r>
              <a:t>Los ingresos de María se ven sólidos.</a:t>
            </a:r>
          </a:p>
          <a:p>
            <a:endParaRPr/>
          </a:p>
          <a:p>
            <a:r>
              <a:t>Pero los prestamistas se enfocan en la ganancia neta.</a:t>
            </a:r>
          </a:p>
          <a:p>
            <a:endParaRPr/>
          </a:p>
          <a:p>
            <a:r>
              <a:t>Después de volver a sumar la depreciación, vemos $28,000 de flujo de efectivo ajustado.</a:t>
            </a:r>
          </a:p>
          <a:p>
            <a:endParaRPr/>
          </a:p>
          <a:p>
            <a:r>
              <a:t>Si su pago anual del préstamo es de $12,000, parece capaz de pagar.</a:t>
            </a:r>
          </a:p>
          <a:p>
            <a:endParaRPr/>
          </a:p>
          <a:p>
            <a:r>
              <a:t>Así es como piensan los prestamistas: de manera matemática y conservadora.</a:t>
            </a:r>
          </a:p>
          <a:p>
            <a:r>
              <a:t>DIAPOSITIVA 21 – Laura (si nos da tiempo)</a:t>
            </a:r>
          </a:p>
          <a:p>
            <a:r>
              <a:t>Ejemplo de la vida real</a:t>
            </a:r>
          </a:p>
          <a:p>
            <a:endParaRPr/>
          </a:p>
          <a:p>
            <a:r>
              <a:t>Negocio de limpieza de María</a:t>
            </a:r>
          </a:p>
          <a:p>
            <a:endParaRPr/>
          </a:p>
          <a:p>
            <a:r>
              <a:t>Ingresos brutos: $185,000</a:t>
            </a:r>
          </a:p>
          <a:p>
            <a:r>
              <a:t>Ganancia neta: $20,000</a:t>
            </a:r>
          </a:p>
          <a:p>
            <a:r>
              <a:t>Depreciación: $8,000</a:t>
            </a:r>
          </a:p>
          <a:p>
            <a:endParaRPr/>
          </a:p>
          <a:p>
            <a:r>
              <a:t>Flujo de efectivo ajustado: $28,000</a:t>
            </a:r>
          </a:p>
          <a:p>
            <a:endParaRPr/>
          </a:p>
          <a:p>
            <a:r>
              <a:t>Pago anual propuesto del préstamo: $12,000</a:t>
            </a:r>
          </a:p>
          <a:p>
            <a:endParaRPr/>
          </a:p>
          <a:p>
            <a:r>
              <a:t>El flujo de efectivo respalda la capacidad de pago.</a:t>
            </a:r>
          </a:p>
          <a:p>
            <a:endParaRPr/>
          </a:p>
          <a:p>
            <a:r>
              <a:t>Guion del presentador:</a:t>
            </a:r>
          </a:p>
          <a:p>
            <a:endParaRPr/>
          </a:p>
          <a:p>
            <a:r>
              <a:t>Así es como funciona esto en la vida real.</a:t>
            </a:r>
          </a:p>
          <a:p>
            <a:endParaRPr/>
          </a:p>
          <a:p>
            <a:r>
              <a:t>Los ingresos de María se ven sólidos.</a:t>
            </a:r>
          </a:p>
          <a:p>
            <a:endParaRPr/>
          </a:p>
          <a:p>
            <a:r>
              <a:t>Pero los prestamistas se enfocan en la ganancia neta.</a:t>
            </a:r>
          </a:p>
          <a:p>
            <a:endParaRPr/>
          </a:p>
          <a:p>
            <a:r>
              <a:t>Después de volver a sumar la depreciación, vemos $28,000 de flujo de efectivo ajustado.</a:t>
            </a:r>
          </a:p>
          <a:p>
            <a:endParaRPr/>
          </a:p>
          <a:p>
            <a:r>
              <a:t>Si su pago anual del préstamo es de $12,000, parece capaz de pagar.</a:t>
            </a:r>
          </a:p>
          <a:p>
            <a:endParaRPr/>
          </a:p>
          <a:p>
            <a:r>
              <a:t>Así es como piensan los prestamistas: de manera matemática y conservadora.</a:t>
            </a:r>
          </a:p>
          <a:p>
            <a:endParaRPr/>
          </a:p>
        </p:txBody>
      </p:sp>
      <p:sp>
        <p:nvSpPr>
          <p:cNvPr id="4" name="Slide Number Placeholder 3">
            <a:extLst>
              <a:ext uri="{FF2B5EF4-FFF2-40B4-BE49-F238E27FC236}">
                <a16:creationId xmlns:a16="http://schemas.microsoft.com/office/drawing/2014/main" id="{CA502A54-6303-C143-04D7-70C44E0F886E}"/>
              </a:ext>
            </a:extLst>
          </p:cNvPr>
          <p:cNvSpPr>
            <a:spLocks noGrp="1"/>
          </p:cNvSpPr>
          <p:nvPr>
            <p:ph type="sldNum" sz="quarter" idx="5"/>
          </p:nvPr>
        </p:nvSpPr>
        <p:spPr/>
        <p:txBody>
          <a:bodyPr/>
          <a:lstStyle/>
          <a:p>
            <a:fld id="{5279F6E1-9FAD-48E8-AE6E-C7AA10645A53}" type="slidenum">
              <a:rPr lang="en-US" smtClean="0"/>
              <a:t>21</a:t>
            </a:fld>
            <a:endParaRPr lang="en-US"/>
          </a:p>
        </p:txBody>
      </p:sp>
    </p:spTree>
    <p:extLst>
      <p:ext uri="{BB962C8B-B14F-4D97-AF65-F5344CB8AC3E}">
        <p14:creationId xmlns:p14="http://schemas.microsoft.com/office/powerpoint/2010/main" val="3276342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436E5-6316-9284-1BE5-FF7B5452B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E806D-7E99-CD4B-346E-EB38EC06A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B37C6-9836-98E2-8772-CE70FBE54767}"/>
              </a:ext>
            </a:extLst>
          </p:cNvPr>
          <p:cNvSpPr>
            <a:spLocks noGrp="1"/>
          </p:cNvSpPr>
          <p:nvPr>
            <p:ph type="body" idx="1"/>
          </p:nvPr>
        </p:nvSpPr>
        <p:spPr/>
        <p:txBody>
          <a:bodyPr/>
          <a:lstStyle/>
          <a:p>
            <a:r>
              <a:rPr dirty="0"/>
              <a:t>DIAPOSITIVA 22 </a:t>
            </a:r>
            <a:r>
              <a:rPr lang="en-US" dirty="0"/>
              <a:t>–</a:t>
            </a:r>
            <a:r>
              <a:rPr dirty="0"/>
              <a:t> Alex</a:t>
            </a:r>
            <a:r>
              <a:rPr lang="en-US" dirty="0"/>
              <a:t> – </a:t>
            </a:r>
            <a:r>
              <a:rPr lang="en-US" dirty="0" err="1"/>
              <a:t>Consejos</a:t>
            </a:r>
            <a:r>
              <a:rPr lang="en-US" dirty="0"/>
              <a:t> General</a:t>
            </a:r>
            <a:endParaRPr dirty="0"/>
          </a:p>
          <a:p>
            <a:r>
              <a:rPr dirty="0"/>
              <a:t>Buenos </a:t>
            </a:r>
            <a:r>
              <a:rPr dirty="0" err="1"/>
              <a:t>registros</a:t>
            </a:r>
            <a:r>
              <a:rPr dirty="0"/>
              <a:t> para acceder al capital</a:t>
            </a:r>
          </a:p>
          <a:p>
            <a:endParaRPr dirty="0"/>
          </a:p>
          <a:p>
            <a:r>
              <a:rPr dirty="0"/>
              <a:t>• </a:t>
            </a:r>
            <a:r>
              <a:rPr dirty="0" err="1"/>
              <a:t>Cuenta</a:t>
            </a:r>
            <a:r>
              <a:rPr dirty="0"/>
              <a:t> </a:t>
            </a:r>
            <a:r>
              <a:rPr dirty="0" err="1"/>
              <a:t>bancaria</a:t>
            </a:r>
            <a:r>
              <a:rPr dirty="0"/>
              <a:t> </a:t>
            </a:r>
            <a:r>
              <a:rPr dirty="0" err="1"/>
              <a:t>separada</a:t>
            </a:r>
            <a:r>
              <a:rPr dirty="0"/>
              <a:t> para </a:t>
            </a:r>
            <a:r>
              <a:rPr dirty="0" err="1"/>
              <a:t>el</a:t>
            </a:r>
            <a:r>
              <a:rPr dirty="0"/>
              <a:t> </a:t>
            </a:r>
            <a:r>
              <a:rPr dirty="0" err="1"/>
              <a:t>negocio</a:t>
            </a:r>
            <a:endParaRPr dirty="0"/>
          </a:p>
          <a:p>
            <a:r>
              <a:rPr dirty="0"/>
              <a:t>• </a:t>
            </a:r>
            <a:r>
              <a:rPr dirty="0" err="1"/>
              <a:t>Seguimiento</a:t>
            </a:r>
            <a:r>
              <a:rPr dirty="0"/>
              <a:t> </a:t>
            </a:r>
            <a:r>
              <a:rPr dirty="0" err="1"/>
              <a:t>mensual</a:t>
            </a:r>
            <a:endParaRPr dirty="0"/>
          </a:p>
          <a:p>
            <a:r>
              <a:rPr dirty="0"/>
              <a:t>• </a:t>
            </a:r>
            <a:r>
              <a:rPr dirty="0" err="1"/>
              <a:t>Categorías</a:t>
            </a:r>
            <a:r>
              <a:rPr dirty="0"/>
              <a:t> de </a:t>
            </a:r>
            <a:r>
              <a:rPr dirty="0" err="1"/>
              <a:t>gastos</a:t>
            </a:r>
            <a:r>
              <a:rPr dirty="0"/>
              <a:t> </a:t>
            </a:r>
            <a:r>
              <a:rPr dirty="0" err="1"/>
              <a:t>organizadas</a:t>
            </a:r>
            <a:endParaRPr dirty="0"/>
          </a:p>
          <a:p>
            <a:r>
              <a:rPr dirty="0"/>
              <a:t>• </a:t>
            </a:r>
            <a:r>
              <a:rPr dirty="0" err="1"/>
              <a:t>Recibos</a:t>
            </a:r>
            <a:r>
              <a:rPr dirty="0"/>
              <a:t> </a:t>
            </a:r>
            <a:r>
              <a:rPr dirty="0" err="1"/>
              <a:t>digitales</a:t>
            </a:r>
            <a:endParaRPr dirty="0"/>
          </a:p>
          <a:p>
            <a:endParaRPr dirty="0"/>
          </a:p>
          <a:p>
            <a:r>
              <a:rPr dirty="0"/>
              <a:t>Guion del </a:t>
            </a:r>
            <a:r>
              <a:rPr dirty="0" err="1"/>
              <a:t>presentador</a:t>
            </a:r>
            <a:r>
              <a:rPr dirty="0"/>
              <a:t>:</a:t>
            </a:r>
          </a:p>
          <a:p>
            <a:endParaRPr dirty="0"/>
          </a:p>
          <a:p>
            <a:r>
              <a:rPr dirty="0"/>
              <a:t>El Anexo C es </a:t>
            </a:r>
            <a:r>
              <a:rPr dirty="0" err="1"/>
              <a:t>más</a:t>
            </a:r>
            <a:r>
              <a:rPr dirty="0"/>
              <a:t> </a:t>
            </a:r>
            <a:r>
              <a:rPr dirty="0" err="1"/>
              <a:t>que</a:t>
            </a:r>
            <a:r>
              <a:rPr dirty="0"/>
              <a:t> un </a:t>
            </a:r>
            <a:r>
              <a:rPr dirty="0" err="1"/>
              <a:t>formulario</a:t>
            </a:r>
            <a:r>
              <a:rPr dirty="0"/>
              <a:t> de </a:t>
            </a:r>
            <a:r>
              <a:rPr dirty="0" err="1"/>
              <a:t>impuestos</a:t>
            </a:r>
            <a:r>
              <a:rPr dirty="0"/>
              <a:t>.</a:t>
            </a:r>
          </a:p>
          <a:p>
            <a:endParaRPr dirty="0"/>
          </a:p>
          <a:p>
            <a:r>
              <a:rPr dirty="0"/>
              <a:t>Es la </a:t>
            </a:r>
            <a:r>
              <a:rPr dirty="0" err="1"/>
              <a:t>boleta</a:t>
            </a:r>
            <a:r>
              <a:rPr dirty="0"/>
              <a:t> de </a:t>
            </a:r>
            <a:r>
              <a:rPr dirty="0" err="1"/>
              <a:t>calificaciones</a:t>
            </a:r>
            <a:r>
              <a:rPr dirty="0"/>
              <a:t> de </a:t>
            </a:r>
            <a:r>
              <a:rPr dirty="0" err="1"/>
              <a:t>su</a:t>
            </a:r>
            <a:r>
              <a:rPr dirty="0"/>
              <a:t> </a:t>
            </a:r>
            <a:r>
              <a:rPr dirty="0" err="1"/>
              <a:t>negocio</a:t>
            </a:r>
            <a:r>
              <a:rPr dirty="0"/>
              <a:t>.</a:t>
            </a:r>
          </a:p>
          <a:p>
            <a:endParaRPr dirty="0"/>
          </a:p>
          <a:p>
            <a:r>
              <a:rPr dirty="0" err="1"/>
              <a:t>Llevar</a:t>
            </a:r>
            <a:r>
              <a:rPr dirty="0"/>
              <a:t> buenos </a:t>
            </a:r>
            <a:r>
              <a:rPr dirty="0" err="1"/>
              <a:t>registros</a:t>
            </a:r>
            <a:r>
              <a:rPr dirty="0"/>
              <a:t>:</a:t>
            </a:r>
          </a:p>
          <a:p>
            <a:r>
              <a:rPr dirty="0" err="1"/>
              <a:t>Mejora</a:t>
            </a:r>
            <a:r>
              <a:rPr dirty="0"/>
              <a:t> la </a:t>
            </a:r>
            <a:r>
              <a:rPr dirty="0" err="1"/>
              <a:t>elegibilidad</a:t>
            </a:r>
            <a:r>
              <a:rPr dirty="0"/>
              <a:t> para </a:t>
            </a:r>
            <a:r>
              <a:rPr dirty="0" err="1"/>
              <a:t>préstamos</a:t>
            </a:r>
            <a:endParaRPr dirty="0"/>
          </a:p>
          <a:p>
            <a:r>
              <a:rPr dirty="0" err="1"/>
              <a:t>Acelera</a:t>
            </a:r>
            <a:r>
              <a:rPr dirty="0"/>
              <a:t> las </a:t>
            </a:r>
            <a:r>
              <a:rPr dirty="0" err="1"/>
              <a:t>aprobaciones</a:t>
            </a:r>
            <a:endParaRPr dirty="0"/>
          </a:p>
          <a:p>
            <a:r>
              <a:rPr dirty="0"/>
              <a:t>Genera </a:t>
            </a:r>
            <a:r>
              <a:rPr dirty="0" err="1"/>
              <a:t>credibilidad</a:t>
            </a:r>
            <a:endParaRPr dirty="0"/>
          </a:p>
          <a:p>
            <a:endParaRPr dirty="0"/>
          </a:p>
          <a:p>
            <a:r>
              <a:rPr dirty="0"/>
              <a:t>La </a:t>
            </a:r>
            <a:r>
              <a:rPr dirty="0" err="1"/>
              <a:t>educación</a:t>
            </a:r>
            <a:r>
              <a:rPr dirty="0"/>
              <a:t> </a:t>
            </a:r>
            <a:r>
              <a:rPr dirty="0" err="1"/>
              <a:t>financiera</a:t>
            </a:r>
            <a:r>
              <a:rPr dirty="0"/>
              <a:t> se </a:t>
            </a:r>
            <a:r>
              <a:rPr dirty="0" err="1"/>
              <a:t>conecta</a:t>
            </a:r>
            <a:r>
              <a:rPr dirty="0"/>
              <a:t> </a:t>
            </a:r>
            <a:r>
              <a:rPr dirty="0" err="1"/>
              <a:t>directamente</a:t>
            </a:r>
            <a:r>
              <a:rPr dirty="0"/>
              <a:t> con </a:t>
            </a:r>
            <a:r>
              <a:rPr dirty="0" err="1"/>
              <a:t>el</a:t>
            </a:r>
            <a:r>
              <a:rPr dirty="0"/>
              <a:t> </a:t>
            </a:r>
            <a:r>
              <a:rPr dirty="0" err="1"/>
              <a:t>acceso</a:t>
            </a:r>
            <a:r>
              <a:rPr dirty="0"/>
              <a:t> al capital.</a:t>
            </a:r>
          </a:p>
          <a:p>
            <a:endParaRPr dirty="0"/>
          </a:p>
        </p:txBody>
      </p:sp>
      <p:sp>
        <p:nvSpPr>
          <p:cNvPr id="4" name="Slide Number Placeholder 3">
            <a:extLst>
              <a:ext uri="{FF2B5EF4-FFF2-40B4-BE49-F238E27FC236}">
                <a16:creationId xmlns:a16="http://schemas.microsoft.com/office/drawing/2014/main" id="{AEF634EE-5BFA-F98B-A4A6-4A45257E5A5B}"/>
              </a:ext>
            </a:extLst>
          </p:cNvPr>
          <p:cNvSpPr>
            <a:spLocks noGrp="1"/>
          </p:cNvSpPr>
          <p:nvPr>
            <p:ph type="sldNum" sz="quarter" idx="5"/>
          </p:nvPr>
        </p:nvSpPr>
        <p:spPr/>
        <p:txBody>
          <a:bodyPr/>
          <a:lstStyle/>
          <a:p>
            <a:fld id="{5279F6E1-9FAD-48E8-AE6E-C7AA10645A53}" type="slidenum">
              <a:rPr lang="en-US" smtClean="0"/>
              <a:t>22</a:t>
            </a:fld>
            <a:endParaRPr lang="en-US"/>
          </a:p>
        </p:txBody>
      </p:sp>
    </p:spTree>
    <p:extLst>
      <p:ext uri="{BB962C8B-B14F-4D97-AF65-F5344CB8AC3E}">
        <p14:creationId xmlns:p14="http://schemas.microsoft.com/office/powerpoint/2010/main" val="3037701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E7E5-4989-F51A-F216-9781B207C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E6F7C-409F-7181-B4ED-C9EF39227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EA9DB-AFD4-09DF-4751-E391E5FB94DA}"/>
              </a:ext>
            </a:extLst>
          </p:cNvPr>
          <p:cNvSpPr>
            <a:spLocks noGrp="1"/>
          </p:cNvSpPr>
          <p:nvPr>
            <p:ph type="body" idx="1"/>
          </p:nvPr>
        </p:nvSpPr>
        <p:spPr/>
        <p:txBody>
          <a:bodyPr/>
          <a:lstStyle/>
          <a:p>
            <a:r>
              <a:t>DIAPOSITIVA 23 - Alex</a:t>
            </a:r>
          </a:p>
          <a:p>
            <a:r>
              <a:t>Cuándo buscar ayuda profesional</a:t>
            </a:r>
          </a:p>
          <a:p>
            <a:endParaRPr/>
          </a:p>
          <a:p>
            <a:r>
              <a:t>• Inventario complejo</a:t>
            </a:r>
          </a:p>
          <a:p>
            <a:r>
              <a:t>• Crecimiento rápido</a:t>
            </a:r>
          </a:p>
          <a:p>
            <a:r>
              <a:t>• Deducciones importantes</a:t>
            </a:r>
          </a:p>
          <a:p>
            <a:r>
              <a:t>• Cambios estructurales (sociedades o elección como corporación S)</a:t>
            </a:r>
          </a:p>
          <a:p>
            <a:endParaRPr/>
          </a:p>
          <a:p>
            <a:r>
              <a:t>Guion del presentador:</a:t>
            </a:r>
          </a:p>
          <a:p>
            <a:endParaRPr/>
          </a:p>
          <a:p>
            <a:r>
              <a:t>Este taller construye comprensión.</a:t>
            </a:r>
          </a:p>
          <a:p>
            <a:endParaRPr/>
          </a:p>
          <a:p>
            <a:r>
              <a:t>Pero si su situación es compleja, la orientación profesional es una decisión sabia.</a:t>
            </a:r>
          </a:p>
          <a:p>
            <a:endParaRPr/>
          </a:p>
          <a:p>
            <a:r>
              <a:t>Mientras más sólida sea su base financiera, más sólido será el futuro de su negocio.</a:t>
            </a:r>
          </a:p>
          <a:p>
            <a:endParaRPr/>
          </a:p>
        </p:txBody>
      </p:sp>
      <p:sp>
        <p:nvSpPr>
          <p:cNvPr id="4" name="Slide Number Placeholder 3">
            <a:extLst>
              <a:ext uri="{FF2B5EF4-FFF2-40B4-BE49-F238E27FC236}">
                <a16:creationId xmlns:a16="http://schemas.microsoft.com/office/drawing/2014/main" id="{73A01425-148E-011E-8693-5E49B38BC239}"/>
              </a:ext>
            </a:extLst>
          </p:cNvPr>
          <p:cNvSpPr>
            <a:spLocks noGrp="1"/>
          </p:cNvSpPr>
          <p:nvPr>
            <p:ph type="sldNum" sz="quarter" idx="5"/>
          </p:nvPr>
        </p:nvSpPr>
        <p:spPr/>
        <p:txBody>
          <a:bodyPr/>
          <a:lstStyle/>
          <a:p>
            <a:fld id="{5279F6E1-9FAD-48E8-AE6E-C7AA10645A53}" type="slidenum">
              <a:rPr lang="en-US" smtClean="0"/>
              <a:t>23</a:t>
            </a:fld>
            <a:endParaRPr lang="en-US"/>
          </a:p>
        </p:txBody>
      </p:sp>
    </p:spTree>
    <p:extLst>
      <p:ext uri="{BB962C8B-B14F-4D97-AF65-F5344CB8AC3E}">
        <p14:creationId xmlns:p14="http://schemas.microsoft.com/office/powerpoint/2010/main" val="3315917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FE8D7-84D4-286A-9F69-65490069C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0BC3F-7CFE-22EF-3792-7618911EF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2EE06-A9B9-4567-9D62-C0F2B59D71C0}"/>
              </a:ext>
            </a:extLst>
          </p:cNvPr>
          <p:cNvSpPr>
            <a:spLocks noGrp="1"/>
          </p:cNvSpPr>
          <p:nvPr>
            <p:ph type="body" idx="1"/>
          </p:nvPr>
        </p:nvSpPr>
        <p:spPr/>
        <p:txBody>
          <a:bodyPr/>
          <a:lstStyle/>
          <a:p>
            <a:r>
              <a:t>DIAPOSITIVA 23 - Alex</a:t>
            </a:r>
          </a:p>
          <a:p>
            <a:r>
              <a:t>Cuándo buscar ayuda profesional</a:t>
            </a:r>
          </a:p>
          <a:p>
            <a:endParaRPr/>
          </a:p>
          <a:p>
            <a:r>
              <a:t>• Inventario complejo</a:t>
            </a:r>
          </a:p>
          <a:p>
            <a:r>
              <a:t>• Crecimiento rápido</a:t>
            </a:r>
          </a:p>
          <a:p>
            <a:r>
              <a:t>• Deducciones importantes</a:t>
            </a:r>
          </a:p>
          <a:p>
            <a:r>
              <a:t>• Cambios estructurales (sociedades o elección como corporación S)</a:t>
            </a:r>
          </a:p>
          <a:p>
            <a:endParaRPr/>
          </a:p>
          <a:p>
            <a:r>
              <a:t>Guion del presentador:</a:t>
            </a:r>
          </a:p>
          <a:p>
            <a:endParaRPr/>
          </a:p>
          <a:p>
            <a:r>
              <a:t>Este taller construye comprensión.</a:t>
            </a:r>
          </a:p>
          <a:p>
            <a:endParaRPr/>
          </a:p>
          <a:p>
            <a:r>
              <a:t>Pero si su situación es compleja, la orientación profesional es una decisión sabia.</a:t>
            </a:r>
          </a:p>
          <a:p>
            <a:endParaRPr/>
          </a:p>
          <a:p>
            <a:r>
              <a:t>Mientras más sólida sea su base financiera, más sólido será el futuro de su negocio.</a:t>
            </a:r>
          </a:p>
          <a:p>
            <a:endParaRPr/>
          </a:p>
        </p:txBody>
      </p:sp>
      <p:sp>
        <p:nvSpPr>
          <p:cNvPr id="4" name="Slide Number Placeholder 3">
            <a:extLst>
              <a:ext uri="{FF2B5EF4-FFF2-40B4-BE49-F238E27FC236}">
                <a16:creationId xmlns:a16="http://schemas.microsoft.com/office/drawing/2014/main" id="{5DA51839-E116-138E-749D-233795CDF178}"/>
              </a:ext>
            </a:extLst>
          </p:cNvPr>
          <p:cNvSpPr>
            <a:spLocks noGrp="1"/>
          </p:cNvSpPr>
          <p:nvPr>
            <p:ph type="sldNum" sz="quarter" idx="5"/>
          </p:nvPr>
        </p:nvSpPr>
        <p:spPr/>
        <p:txBody>
          <a:bodyPr/>
          <a:lstStyle/>
          <a:p>
            <a:fld id="{5279F6E1-9FAD-48E8-AE6E-C7AA10645A53}" type="slidenum">
              <a:rPr lang="en-US" smtClean="0"/>
              <a:t>24</a:t>
            </a:fld>
            <a:endParaRPr lang="en-US"/>
          </a:p>
        </p:txBody>
      </p:sp>
    </p:spTree>
    <p:extLst>
      <p:ext uri="{BB962C8B-B14F-4D97-AF65-F5344CB8AC3E}">
        <p14:creationId xmlns:p14="http://schemas.microsoft.com/office/powerpoint/2010/main" val="417838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https://forms.gle/5ps1UkSar7XLwoKg7</a:t>
            </a:r>
          </a:p>
        </p:txBody>
      </p:sp>
      <p:sp>
        <p:nvSpPr>
          <p:cNvPr id="4" name="Slide Number Placeholder 3"/>
          <p:cNvSpPr>
            <a:spLocks noGrp="1"/>
          </p:cNvSpPr>
          <p:nvPr>
            <p:ph type="sldNum" sz="quarter" idx="5"/>
          </p:nvPr>
        </p:nvSpPr>
        <p:spPr/>
        <p:txBody>
          <a:bodyPr/>
          <a:lstStyle/>
          <a:p>
            <a:fld id="{5279F6E1-9FAD-48E8-AE6E-C7AA10645A53}" type="slidenum">
              <a:rPr lang="en-US" smtClean="0"/>
              <a:t>25</a:t>
            </a:fld>
            <a:endParaRPr lang="en-US"/>
          </a:p>
        </p:txBody>
      </p:sp>
    </p:spTree>
    <p:extLst>
      <p:ext uri="{BB962C8B-B14F-4D97-AF65-F5344CB8AC3E}">
        <p14:creationId xmlns:p14="http://schemas.microsoft.com/office/powerpoint/2010/main" val="381773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endParaRPr dirty="0"/>
          </a:p>
        </p:txBody>
      </p:sp>
      <p:sp>
        <p:nvSpPr>
          <p:cNvPr id="4" name="Slide Number Placeholder 3"/>
          <p:cNvSpPr>
            <a:spLocks noGrp="1"/>
          </p:cNvSpPr>
          <p:nvPr>
            <p:ph type="sldNum" sz="quarter" idx="5"/>
          </p:nvPr>
        </p:nvSpPr>
        <p:spPr/>
        <p:txBody>
          <a:bodyPr/>
          <a:lstStyle/>
          <a:p>
            <a:fld id="{5279F6E1-9FAD-48E8-AE6E-C7AA10645A53}" type="slidenum">
              <a:rPr lang="en-US" smtClean="0"/>
              <a:t>3</a:t>
            </a:fld>
            <a:endParaRPr lang="en-US"/>
          </a:p>
        </p:txBody>
      </p:sp>
    </p:spTree>
    <p:extLst>
      <p:ext uri="{BB962C8B-B14F-4D97-AF65-F5344CB8AC3E}">
        <p14:creationId xmlns:p14="http://schemas.microsoft.com/office/powerpoint/2010/main" val="245519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32597-FB18-7A45-C5DC-0974A6594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2C3A2-2718-EAD6-67B3-CEA6FE5B1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89F2E-368C-BCEC-46A5-05A4052D57B8}"/>
              </a:ext>
            </a:extLst>
          </p:cNvPr>
          <p:cNvSpPr>
            <a:spLocks noGrp="1"/>
          </p:cNvSpPr>
          <p:nvPr>
            <p:ph type="body" idx="1"/>
          </p:nvPr>
        </p:nvSpPr>
        <p:spPr/>
        <p:txBody>
          <a:bodyPr/>
          <a:lstStyle/>
          <a:p>
            <a:r>
              <a:t>DIAPOSITIVA 4 - Laura</a:t>
            </a:r>
          </a:p>
          <a:p>
            <a:r>
              <a:t>¿Para quién es esto?</a:t>
            </a:r>
          </a:p>
          <a:p>
            <a:r>
              <a:t>• Propietarios únicos</a:t>
            </a:r>
          </a:p>
          <a:p>
            <a:r>
              <a:t>• LLC de un solo miembro tratadas fiscalmente como propietarios únicos</a:t>
            </a:r>
          </a:p>
          <a:p>
            <a:r>
              <a:t>• Dueños de negocios y contratistas independientes que presentan el Anexo C</a:t>
            </a:r>
          </a:p>
          <a:p>
            <a:r>
              <a:t>• Personas que usan software de impuestos y quieren entender mejor cómo sus datos se traducen a su documento del Anexo C</a:t>
            </a:r>
          </a:p>
          <a:p>
            <a:r>
              <a:t>• Dueños de negocios que presentan un Anexo C y quieren entender cómo los prestamistas analizan el Anexo C</a:t>
            </a:r>
          </a:p>
          <a:p>
            <a:endParaRPr/>
          </a:p>
          <a:p>
            <a:r>
              <a:t>Guion:</a:t>
            </a:r>
          </a:p>
          <a:p>
            <a:r>
              <a:t>Este taller está diseñado específicamente para propietarios únicos y LLC de un solo miembro tratadas fiscalmente como propietarios únicos.</a:t>
            </a:r>
          </a:p>
          <a:p>
            <a:endParaRPr/>
          </a:p>
          <a:p>
            <a:r>
              <a:t>Si usted presenta el Anexo C junto con su declaración personal de impuestos, esta sesión es para usted.</a:t>
            </a:r>
          </a:p>
          <a:p>
            <a:endParaRPr/>
          </a:p>
          <a:p>
            <a:r>
              <a:t>Es especialmente útil si usa software de impuestos. El software hace preguntas y completa formularios en segundo plano, pero hoy vamos a explicar en qué se convierten realmente esos números dentro de su declaración.</a:t>
            </a:r>
          </a:p>
          <a:p>
            <a:r>
              <a:t>Recordatorio: no estamos brindando asesoría fiscal ni preparación de impuestos.</a:t>
            </a:r>
          </a:p>
        </p:txBody>
      </p:sp>
      <p:sp>
        <p:nvSpPr>
          <p:cNvPr id="4" name="Slide Number Placeholder 3">
            <a:extLst>
              <a:ext uri="{FF2B5EF4-FFF2-40B4-BE49-F238E27FC236}">
                <a16:creationId xmlns:a16="http://schemas.microsoft.com/office/drawing/2014/main" id="{3940CA19-A601-36CF-8429-238B64B01037}"/>
              </a:ext>
            </a:extLst>
          </p:cNvPr>
          <p:cNvSpPr>
            <a:spLocks noGrp="1"/>
          </p:cNvSpPr>
          <p:nvPr>
            <p:ph type="sldNum" sz="quarter" idx="5"/>
          </p:nvPr>
        </p:nvSpPr>
        <p:spPr/>
        <p:txBody>
          <a:bodyPr/>
          <a:lstStyle/>
          <a:p>
            <a:fld id="{5279F6E1-9FAD-48E8-AE6E-C7AA10645A53}" type="slidenum">
              <a:rPr lang="en-US" smtClean="0"/>
              <a:t>4</a:t>
            </a:fld>
            <a:endParaRPr lang="en-US"/>
          </a:p>
        </p:txBody>
      </p:sp>
    </p:spTree>
    <p:extLst>
      <p:ext uri="{BB962C8B-B14F-4D97-AF65-F5344CB8AC3E}">
        <p14:creationId xmlns:p14="http://schemas.microsoft.com/office/powerpoint/2010/main" val="73738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https://www.irs.gov/pub/irs-pdf/f1040sc.pdf</a:t>
            </a:r>
          </a:p>
          <a:p>
            <a:endParaRPr/>
          </a:p>
          <a:p>
            <a:r>
              <a:t>DIAPOSITIVA 5 - Alex</a:t>
            </a:r>
          </a:p>
          <a:p>
            <a:r>
              <a:t>Qué hace el Anexo C</a:t>
            </a:r>
          </a:p>
          <a:p>
            <a:r>
              <a:t>Ingresos – Gastos = Ganancia neta (o pérdida)</a:t>
            </a:r>
          </a:p>
          <a:p>
            <a:r>
              <a:t>Esa ganancia pasa a su declaración personal de impuestos, en varios formularios:</a:t>
            </a:r>
          </a:p>
          <a:p>
            <a:r>
              <a:t>Formulario 1040, página 1</a:t>
            </a:r>
          </a:p>
          <a:p>
            <a:r>
              <a:t>Formulario 1040, Anexo 1</a:t>
            </a:r>
          </a:p>
          <a:p>
            <a:r>
              <a:t>Anexo SE</a:t>
            </a:r>
          </a:p>
          <a:p>
            <a:r>
              <a:t>Deducción por Ingresos de Negocios Calificados (QBI)</a:t>
            </a:r>
          </a:p>
          <a:p>
            <a:r>
              <a:t>Formulario 8829 (Uso comercial del hogar)</a:t>
            </a:r>
          </a:p>
          <a:p>
            <a:r>
              <a:t>Formulario 4562 (Amortización / Depreciación)</a:t>
            </a:r>
          </a:p>
          <a:p>
            <a:endParaRPr/>
          </a:p>
          <a:p>
            <a:r>
              <a:t>Guion:</a:t>
            </a:r>
          </a:p>
          <a:p>
            <a:r>
              <a:t>El Anexo C calcula la ganancia de su negocio, y esa ganancia se convierte en ingreso personal. En su esencia, el Anexo C es simple.</a:t>
            </a:r>
          </a:p>
          <a:p>
            <a:endParaRPr/>
          </a:p>
          <a:p>
            <a:r>
              <a:t>Calcula la ganancia de su negocio.</a:t>
            </a:r>
          </a:p>
          <a:p>
            <a:endParaRPr/>
          </a:p>
          <a:p>
            <a:r>
              <a:t>Usted enumera todos los ingresos de su negocio.</a:t>
            </a:r>
          </a:p>
          <a:p>
            <a:r>
              <a:t>Resta todos los gastos de su negocio.</a:t>
            </a:r>
          </a:p>
          <a:p>
            <a:r>
              <a:t>Lo que queda es su ganancia neta, o su pérdida.</a:t>
            </a:r>
          </a:p>
          <a:p>
            <a:endParaRPr/>
          </a:p>
          <a:p>
            <a:r>
              <a:t>Ese número es extremadamente importante. Afecta sus impuestos y su capacidad para calificar para financiamiento.</a:t>
            </a:r>
          </a:p>
          <a:p>
            <a:endParaRPr/>
          </a:p>
        </p:txBody>
      </p:sp>
      <p:sp>
        <p:nvSpPr>
          <p:cNvPr id="4" name="Slide Number Placeholder 3"/>
          <p:cNvSpPr>
            <a:spLocks noGrp="1"/>
          </p:cNvSpPr>
          <p:nvPr>
            <p:ph type="sldNum" sz="quarter" idx="5"/>
          </p:nvPr>
        </p:nvSpPr>
        <p:spPr/>
        <p:txBody>
          <a:bodyPr/>
          <a:lstStyle/>
          <a:p>
            <a:fld id="{5279F6E1-9FAD-48E8-AE6E-C7AA10645A53}" type="slidenum">
              <a:rPr lang="en-US" smtClean="0"/>
              <a:t>5</a:t>
            </a:fld>
            <a:endParaRPr lang="en-US"/>
          </a:p>
        </p:txBody>
      </p:sp>
    </p:spTree>
    <p:extLst>
      <p:ext uri="{BB962C8B-B14F-4D97-AF65-F5344CB8AC3E}">
        <p14:creationId xmlns:p14="http://schemas.microsoft.com/office/powerpoint/2010/main" val="179443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6DBC-7618-F62F-ECD7-2669CEB81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0DD89-34ED-D7A0-FFB9-CDC75F15C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A78DC-CCA7-0BD4-58D0-7AEFDFFEFC41}"/>
              </a:ext>
            </a:extLst>
          </p:cNvPr>
          <p:cNvSpPr>
            <a:spLocks noGrp="1"/>
          </p:cNvSpPr>
          <p:nvPr>
            <p:ph type="body" idx="1"/>
          </p:nvPr>
        </p:nvSpPr>
        <p:spPr/>
        <p:txBody>
          <a:bodyPr/>
          <a:lstStyle/>
          <a:p>
            <a:r>
              <a:rPr dirty="0"/>
              <a:t>DIAPOSITIVA 6 - </a:t>
            </a:r>
            <a:r>
              <a:rPr lang="en-US" dirty="0"/>
              <a:t>Alex</a:t>
            </a:r>
            <a:endParaRPr dirty="0"/>
          </a:p>
          <a:p>
            <a:r>
              <a:rPr dirty="0"/>
              <a:t>¿En </a:t>
            </a:r>
            <a:r>
              <a:rPr dirty="0" err="1"/>
              <a:t>qué</a:t>
            </a:r>
            <a:r>
              <a:rPr dirty="0"/>
              <a:t> </a:t>
            </a:r>
            <a:r>
              <a:rPr dirty="0" err="1"/>
              <a:t>parte</a:t>
            </a:r>
            <a:r>
              <a:rPr dirty="0"/>
              <a:t> de sus </a:t>
            </a:r>
            <a:r>
              <a:rPr dirty="0" err="1"/>
              <a:t>impuestos</a:t>
            </a:r>
            <a:r>
              <a:rPr dirty="0"/>
              <a:t> </a:t>
            </a:r>
            <a:r>
              <a:rPr dirty="0" err="1"/>
              <a:t>está</a:t>
            </a:r>
            <a:r>
              <a:rPr dirty="0"/>
              <a:t> </a:t>
            </a:r>
            <a:r>
              <a:rPr dirty="0" err="1"/>
              <a:t>el</a:t>
            </a:r>
            <a:r>
              <a:rPr dirty="0"/>
              <a:t> Anexo C?</a:t>
            </a:r>
          </a:p>
          <a:p>
            <a:r>
              <a:rPr dirty="0"/>
              <a:t>El Anexo C se </a:t>
            </a:r>
            <a:r>
              <a:rPr dirty="0" err="1"/>
              <a:t>adjunta</a:t>
            </a:r>
            <a:r>
              <a:rPr dirty="0"/>
              <a:t> a:</a:t>
            </a:r>
          </a:p>
          <a:p>
            <a:endParaRPr dirty="0"/>
          </a:p>
          <a:p>
            <a:r>
              <a:rPr dirty="0" err="1"/>
              <a:t>Formulario</a:t>
            </a:r>
            <a:r>
              <a:rPr dirty="0"/>
              <a:t> 1040 (</a:t>
            </a:r>
            <a:r>
              <a:rPr dirty="0" err="1"/>
              <a:t>su</a:t>
            </a:r>
            <a:r>
              <a:rPr dirty="0"/>
              <a:t> </a:t>
            </a:r>
            <a:r>
              <a:rPr dirty="0" err="1"/>
              <a:t>declaración</a:t>
            </a:r>
            <a:r>
              <a:rPr dirty="0"/>
              <a:t> personal)</a:t>
            </a:r>
          </a:p>
          <a:p>
            <a:endParaRPr dirty="0"/>
          </a:p>
          <a:p>
            <a:r>
              <a:rPr dirty="0"/>
              <a:t>No es </a:t>
            </a:r>
            <a:r>
              <a:rPr dirty="0" err="1"/>
              <a:t>una</a:t>
            </a:r>
            <a:r>
              <a:rPr dirty="0"/>
              <a:t> </a:t>
            </a:r>
            <a:r>
              <a:rPr dirty="0" err="1"/>
              <a:t>declaración</a:t>
            </a:r>
            <a:r>
              <a:rPr dirty="0"/>
              <a:t> </a:t>
            </a:r>
            <a:r>
              <a:rPr dirty="0" err="1"/>
              <a:t>comercial</a:t>
            </a:r>
            <a:r>
              <a:rPr dirty="0"/>
              <a:t> </a:t>
            </a:r>
            <a:r>
              <a:rPr dirty="0" err="1"/>
              <a:t>separada</a:t>
            </a:r>
            <a:r>
              <a:rPr dirty="0"/>
              <a:t>.</a:t>
            </a:r>
          </a:p>
          <a:p>
            <a:endParaRPr dirty="0"/>
          </a:p>
          <a:p>
            <a:r>
              <a:rPr dirty="0"/>
              <a:t>Guion:</a:t>
            </a:r>
          </a:p>
          <a:p>
            <a:endParaRPr dirty="0"/>
          </a:p>
          <a:p>
            <a:r>
              <a:rPr dirty="0"/>
              <a:t>No </a:t>
            </a:r>
            <a:r>
              <a:rPr dirty="0" err="1"/>
              <a:t>existe</a:t>
            </a:r>
            <a:r>
              <a:rPr dirty="0"/>
              <a:t> </a:t>
            </a:r>
            <a:r>
              <a:rPr dirty="0" err="1"/>
              <a:t>una</a:t>
            </a:r>
            <a:r>
              <a:rPr dirty="0"/>
              <a:t> </a:t>
            </a:r>
            <a:r>
              <a:rPr dirty="0" err="1"/>
              <a:t>separación</a:t>
            </a:r>
            <a:r>
              <a:rPr dirty="0"/>
              <a:t>, para fines del </a:t>
            </a:r>
            <a:r>
              <a:rPr dirty="0" err="1"/>
              <a:t>impuesto</a:t>
            </a:r>
            <a:r>
              <a:rPr dirty="0"/>
              <a:t> federal </a:t>
            </a:r>
            <a:r>
              <a:rPr dirty="0" err="1"/>
              <a:t>sobre</a:t>
            </a:r>
            <a:r>
              <a:rPr dirty="0"/>
              <a:t> la </a:t>
            </a:r>
            <a:r>
              <a:rPr dirty="0" err="1"/>
              <a:t>renta</a:t>
            </a:r>
            <a:r>
              <a:rPr dirty="0"/>
              <a:t>, entre </a:t>
            </a:r>
            <a:r>
              <a:rPr dirty="0" err="1"/>
              <a:t>usted</a:t>
            </a:r>
            <a:r>
              <a:rPr dirty="0"/>
              <a:t> y </a:t>
            </a:r>
            <a:r>
              <a:rPr dirty="0" err="1"/>
              <a:t>su</a:t>
            </a:r>
            <a:r>
              <a:rPr dirty="0"/>
              <a:t> </a:t>
            </a:r>
            <a:r>
              <a:rPr dirty="0" err="1"/>
              <a:t>negocio</a:t>
            </a:r>
            <a:r>
              <a:rPr dirty="0"/>
              <a:t>. Esto es algo </a:t>
            </a:r>
            <a:r>
              <a:rPr dirty="0" err="1"/>
              <a:t>que</a:t>
            </a:r>
            <a:r>
              <a:rPr dirty="0"/>
              <a:t> </a:t>
            </a:r>
            <a:r>
              <a:rPr dirty="0" err="1"/>
              <a:t>muchas</a:t>
            </a:r>
            <a:r>
              <a:rPr dirty="0"/>
              <a:t> personas </a:t>
            </a:r>
            <a:r>
              <a:rPr dirty="0" err="1"/>
              <a:t>dueñas</a:t>
            </a:r>
            <a:r>
              <a:rPr dirty="0"/>
              <a:t> de </a:t>
            </a:r>
            <a:r>
              <a:rPr dirty="0" err="1"/>
              <a:t>negocios</a:t>
            </a:r>
            <a:r>
              <a:rPr dirty="0"/>
              <a:t> no </a:t>
            </a:r>
            <a:r>
              <a:rPr dirty="0" err="1"/>
              <a:t>terminan</a:t>
            </a:r>
            <a:r>
              <a:rPr dirty="0"/>
              <a:t> de </a:t>
            </a:r>
            <a:r>
              <a:rPr dirty="0" err="1"/>
              <a:t>darse</a:t>
            </a:r>
            <a:r>
              <a:rPr dirty="0"/>
              <a:t> </a:t>
            </a:r>
            <a:r>
              <a:rPr dirty="0" err="1"/>
              <a:t>cuenta</a:t>
            </a:r>
            <a:r>
              <a:rPr dirty="0"/>
              <a:t>.</a:t>
            </a:r>
          </a:p>
          <a:p>
            <a:endParaRPr dirty="0"/>
          </a:p>
          <a:p>
            <a:r>
              <a:rPr dirty="0"/>
              <a:t>Si </a:t>
            </a:r>
            <a:r>
              <a:rPr dirty="0" err="1"/>
              <a:t>usted</a:t>
            </a:r>
            <a:r>
              <a:rPr dirty="0"/>
              <a:t> es </a:t>
            </a:r>
            <a:r>
              <a:rPr dirty="0" err="1"/>
              <a:t>propietario</a:t>
            </a:r>
            <a:r>
              <a:rPr dirty="0"/>
              <a:t> </a:t>
            </a:r>
            <a:r>
              <a:rPr dirty="0" err="1"/>
              <a:t>único</a:t>
            </a:r>
            <a:r>
              <a:rPr dirty="0"/>
              <a:t> o </a:t>
            </a:r>
            <a:r>
              <a:rPr dirty="0" err="1"/>
              <a:t>una</a:t>
            </a:r>
            <a:r>
              <a:rPr dirty="0"/>
              <a:t> LLC de un solo </a:t>
            </a:r>
            <a:r>
              <a:rPr dirty="0" err="1"/>
              <a:t>miembro</a:t>
            </a:r>
            <a:r>
              <a:rPr dirty="0"/>
              <a:t> </a:t>
            </a:r>
            <a:r>
              <a:rPr dirty="0" err="1"/>
              <a:t>tratada</a:t>
            </a:r>
            <a:r>
              <a:rPr dirty="0"/>
              <a:t> </a:t>
            </a:r>
            <a:r>
              <a:rPr dirty="0" err="1"/>
              <a:t>fiscalmente</a:t>
            </a:r>
            <a:r>
              <a:rPr dirty="0"/>
              <a:t> </a:t>
            </a:r>
            <a:r>
              <a:rPr dirty="0" err="1"/>
              <a:t>como</a:t>
            </a:r>
            <a:r>
              <a:rPr dirty="0"/>
              <a:t> </a:t>
            </a:r>
            <a:r>
              <a:rPr dirty="0" err="1"/>
              <a:t>propietario</a:t>
            </a:r>
            <a:r>
              <a:rPr dirty="0"/>
              <a:t> </a:t>
            </a:r>
            <a:r>
              <a:rPr dirty="0" err="1"/>
              <a:t>único</a:t>
            </a:r>
            <a:r>
              <a:rPr dirty="0"/>
              <a:t>, </a:t>
            </a:r>
            <a:r>
              <a:rPr dirty="0" err="1"/>
              <a:t>su</a:t>
            </a:r>
            <a:r>
              <a:rPr dirty="0"/>
              <a:t> </a:t>
            </a:r>
            <a:r>
              <a:rPr dirty="0" err="1"/>
              <a:t>negocio</a:t>
            </a:r>
            <a:r>
              <a:rPr dirty="0"/>
              <a:t> no </a:t>
            </a:r>
            <a:r>
              <a:rPr dirty="0" err="1"/>
              <a:t>presenta</a:t>
            </a:r>
            <a:r>
              <a:rPr dirty="0"/>
              <a:t> </a:t>
            </a:r>
            <a:r>
              <a:rPr dirty="0" err="1"/>
              <a:t>una</a:t>
            </a:r>
            <a:r>
              <a:rPr dirty="0"/>
              <a:t> </a:t>
            </a:r>
            <a:r>
              <a:rPr dirty="0" err="1"/>
              <a:t>declaración</a:t>
            </a:r>
            <a:r>
              <a:rPr dirty="0"/>
              <a:t> federal de </a:t>
            </a:r>
            <a:r>
              <a:rPr dirty="0" err="1"/>
              <a:t>impuestos</a:t>
            </a:r>
            <a:r>
              <a:rPr dirty="0"/>
              <a:t> </a:t>
            </a:r>
            <a:r>
              <a:rPr dirty="0" err="1"/>
              <a:t>por</a:t>
            </a:r>
            <a:r>
              <a:rPr dirty="0"/>
              <a:t> </a:t>
            </a:r>
            <a:r>
              <a:rPr dirty="0" err="1"/>
              <a:t>separado</a:t>
            </a:r>
            <a:r>
              <a:rPr dirty="0"/>
              <a:t>.</a:t>
            </a:r>
          </a:p>
          <a:p>
            <a:endParaRPr dirty="0"/>
          </a:p>
          <a:p>
            <a:r>
              <a:rPr dirty="0"/>
              <a:t>El Anexo C se </a:t>
            </a:r>
            <a:r>
              <a:rPr dirty="0" err="1"/>
              <a:t>adjunta</a:t>
            </a:r>
            <a:r>
              <a:rPr dirty="0"/>
              <a:t> a </a:t>
            </a:r>
            <a:r>
              <a:rPr dirty="0" err="1"/>
              <a:t>su</a:t>
            </a:r>
            <a:r>
              <a:rPr dirty="0"/>
              <a:t> </a:t>
            </a:r>
            <a:r>
              <a:rPr dirty="0" err="1"/>
              <a:t>Formulario</a:t>
            </a:r>
            <a:r>
              <a:rPr dirty="0"/>
              <a:t> 1040 personal.</a:t>
            </a:r>
          </a:p>
          <a:p>
            <a:endParaRPr dirty="0"/>
          </a:p>
          <a:p>
            <a:r>
              <a:rPr dirty="0"/>
              <a:t>Eso </a:t>
            </a:r>
            <a:r>
              <a:rPr dirty="0" err="1"/>
              <a:t>significa</a:t>
            </a:r>
            <a:r>
              <a:rPr dirty="0"/>
              <a:t> </a:t>
            </a:r>
            <a:r>
              <a:rPr dirty="0" err="1"/>
              <a:t>que</a:t>
            </a:r>
            <a:r>
              <a:rPr dirty="0"/>
              <a:t> la </a:t>
            </a:r>
            <a:r>
              <a:rPr dirty="0" err="1"/>
              <a:t>ganancia</a:t>
            </a:r>
            <a:r>
              <a:rPr dirty="0"/>
              <a:t> de </a:t>
            </a:r>
            <a:r>
              <a:rPr dirty="0" err="1"/>
              <a:t>su</a:t>
            </a:r>
            <a:r>
              <a:rPr dirty="0"/>
              <a:t> </a:t>
            </a:r>
            <a:r>
              <a:rPr dirty="0" err="1"/>
              <a:t>negocio</a:t>
            </a:r>
            <a:r>
              <a:rPr dirty="0"/>
              <a:t> se </a:t>
            </a:r>
            <a:r>
              <a:rPr dirty="0" err="1"/>
              <a:t>convierte</a:t>
            </a:r>
            <a:r>
              <a:rPr dirty="0"/>
              <a:t> </a:t>
            </a:r>
            <a:r>
              <a:rPr dirty="0" err="1"/>
              <a:t>en</a:t>
            </a:r>
            <a:r>
              <a:rPr dirty="0"/>
              <a:t> </a:t>
            </a:r>
            <a:r>
              <a:rPr dirty="0" err="1"/>
              <a:t>su</a:t>
            </a:r>
            <a:r>
              <a:rPr dirty="0"/>
              <a:t> </a:t>
            </a:r>
            <a:r>
              <a:rPr dirty="0" err="1"/>
              <a:t>ingreso</a:t>
            </a:r>
            <a:r>
              <a:rPr dirty="0"/>
              <a:t> personal.</a:t>
            </a:r>
          </a:p>
          <a:p>
            <a:endParaRPr dirty="0"/>
          </a:p>
          <a:p>
            <a:r>
              <a:rPr dirty="0"/>
              <a:t>No </a:t>
            </a:r>
            <a:r>
              <a:rPr dirty="0" err="1"/>
              <a:t>existe</a:t>
            </a:r>
            <a:r>
              <a:rPr dirty="0"/>
              <a:t> </a:t>
            </a:r>
            <a:r>
              <a:rPr dirty="0" err="1"/>
              <a:t>una</a:t>
            </a:r>
            <a:r>
              <a:rPr dirty="0"/>
              <a:t> </a:t>
            </a:r>
            <a:r>
              <a:rPr dirty="0" err="1"/>
              <a:t>separación</a:t>
            </a:r>
            <a:r>
              <a:rPr dirty="0"/>
              <a:t>, para fines del </a:t>
            </a:r>
            <a:r>
              <a:rPr dirty="0" err="1"/>
              <a:t>impuesto</a:t>
            </a:r>
            <a:r>
              <a:rPr dirty="0"/>
              <a:t> federal </a:t>
            </a:r>
            <a:r>
              <a:rPr dirty="0" err="1"/>
              <a:t>sobre</a:t>
            </a:r>
            <a:r>
              <a:rPr dirty="0"/>
              <a:t> la </a:t>
            </a:r>
            <a:r>
              <a:rPr dirty="0" err="1"/>
              <a:t>renta</a:t>
            </a:r>
            <a:r>
              <a:rPr dirty="0"/>
              <a:t>, entre </a:t>
            </a:r>
            <a:r>
              <a:rPr dirty="0" err="1"/>
              <a:t>usted</a:t>
            </a:r>
            <a:r>
              <a:rPr dirty="0"/>
              <a:t> y </a:t>
            </a:r>
            <a:r>
              <a:rPr dirty="0" err="1"/>
              <a:t>su</a:t>
            </a:r>
            <a:r>
              <a:rPr dirty="0"/>
              <a:t> </a:t>
            </a:r>
            <a:r>
              <a:rPr dirty="0" err="1"/>
              <a:t>negocio</a:t>
            </a:r>
            <a:r>
              <a:rPr dirty="0"/>
              <a:t>.</a:t>
            </a:r>
          </a:p>
        </p:txBody>
      </p:sp>
      <p:sp>
        <p:nvSpPr>
          <p:cNvPr id="4" name="Slide Number Placeholder 3">
            <a:extLst>
              <a:ext uri="{FF2B5EF4-FFF2-40B4-BE49-F238E27FC236}">
                <a16:creationId xmlns:a16="http://schemas.microsoft.com/office/drawing/2014/main" id="{58E11DCC-F2E1-606B-5E99-F2B224C66D8E}"/>
              </a:ext>
            </a:extLst>
          </p:cNvPr>
          <p:cNvSpPr>
            <a:spLocks noGrp="1"/>
          </p:cNvSpPr>
          <p:nvPr>
            <p:ph type="sldNum" sz="quarter" idx="5"/>
          </p:nvPr>
        </p:nvSpPr>
        <p:spPr/>
        <p:txBody>
          <a:bodyPr/>
          <a:lstStyle/>
          <a:p>
            <a:fld id="{5279F6E1-9FAD-48E8-AE6E-C7AA10645A53}" type="slidenum">
              <a:rPr lang="en-US" smtClean="0"/>
              <a:t>6</a:t>
            </a:fld>
            <a:endParaRPr lang="en-US"/>
          </a:p>
        </p:txBody>
      </p:sp>
    </p:spTree>
    <p:extLst>
      <p:ext uri="{BB962C8B-B14F-4D97-AF65-F5344CB8AC3E}">
        <p14:creationId xmlns:p14="http://schemas.microsoft.com/office/powerpoint/2010/main" val="138454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C3BD8-ABD4-6BE9-A67C-BD7875612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A65A7-D75F-CDCE-57CE-FA8974E83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23BAF-F1EB-6B62-E9C9-FC3239555FB0}"/>
              </a:ext>
            </a:extLst>
          </p:cNvPr>
          <p:cNvSpPr>
            <a:spLocks noGrp="1"/>
          </p:cNvSpPr>
          <p:nvPr>
            <p:ph type="body" idx="1"/>
          </p:nvPr>
        </p:nvSpPr>
        <p:spPr/>
        <p:txBody>
          <a:bodyPr/>
          <a:lstStyle/>
          <a:p>
            <a:r>
              <a:t>DIAPOSITIVA 7 - Alex</a:t>
            </a:r>
          </a:p>
          <a:p>
            <a:r>
              <a:t>Por qué importa</a:t>
            </a:r>
          </a:p>
          <a:p>
            <a:endParaRPr/>
          </a:p>
          <a:p>
            <a:r>
              <a:t>La ganancia de su negocio reportada en su Anexo C afecta:</a:t>
            </a:r>
          </a:p>
          <a:p>
            <a:r>
              <a:t>• Ingreso personal sujeto a impuestos</a:t>
            </a:r>
          </a:p>
          <a:p>
            <a:r>
              <a:t>• Impuesto sobre el trabajo por cuenta propia</a:t>
            </a:r>
          </a:p>
          <a:p>
            <a:r>
              <a:t>• Ingreso bruto ajustado</a:t>
            </a:r>
          </a:p>
          <a:p>
            <a:r>
              <a:t>• Calificación para préstamos</a:t>
            </a:r>
          </a:p>
          <a:p>
            <a:endParaRPr/>
          </a:p>
          <a:p>
            <a:r>
              <a:t>Guion: Como el Anexo C pasa a su 1040, el desempeño de su negocio afecta directamente su perfil financiero personal.</a:t>
            </a:r>
          </a:p>
          <a:p>
            <a:endParaRPr/>
          </a:p>
          <a:p>
            <a:r>
              <a:t>Su ganancia neta aumenta su Ingreso Bruto Ajustado, o AGI por sus siglas en inglés.</a:t>
            </a:r>
          </a:p>
          <a:p>
            <a:endParaRPr/>
          </a:p>
          <a:p>
            <a:r>
              <a:t>Y los prestamistas revisan muy de cerca el AGI al evaluar garantías personales y la capacidad de pago.</a:t>
            </a:r>
          </a:p>
          <a:p>
            <a:endParaRPr/>
          </a:p>
          <a:p>
            <a:r>
              <a:t>Los números de su negocio son sus números personales.</a:t>
            </a:r>
          </a:p>
          <a:p>
            <a:endParaRPr/>
          </a:p>
        </p:txBody>
      </p:sp>
      <p:sp>
        <p:nvSpPr>
          <p:cNvPr id="4" name="Slide Number Placeholder 3">
            <a:extLst>
              <a:ext uri="{FF2B5EF4-FFF2-40B4-BE49-F238E27FC236}">
                <a16:creationId xmlns:a16="http://schemas.microsoft.com/office/drawing/2014/main" id="{F76E880A-F045-ABAE-04D7-BFED6BDBC93B}"/>
              </a:ext>
            </a:extLst>
          </p:cNvPr>
          <p:cNvSpPr>
            <a:spLocks noGrp="1"/>
          </p:cNvSpPr>
          <p:nvPr>
            <p:ph type="sldNum" sz="quarter" idx="5"/>
          </p:nvPr>
        </p:nvSpPr>
        <p:spPr/>
        <p:txBody>
          <a:bodyPr/>
          <a:lstStyle/>
          <a:p>
            <a:fld id="{5279F6E1-9FAD-48E8-AE6E-C7AA10645A53}" type="slidenum">
              <a:rPr lang="en-US" smtClean="0"/>
              <a:t>7</a:t>
            </a:fld>
            <a:endParaRPr lang="en-US"/>
          </a:p>
        </p:txBody>
      </p:sp>
    </p:spTree>
    <p:extLst>
      <p:ext uri="{BB962C8B-B14F-4D97-AF65-F5344CB8AC3E}">
        <p14:creationId xmlns:p14="http://schemas.microsoft.com/office/powerpoint/2010/main" val="106088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18CBB-FFFE-85AF-AA82-0AE6446CB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E3AEF-2722-D301-23DD-A04A5AD7C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2F671-4B03-C5CA-860D-7A17997AF863}"/>
              </a:ext>
            </a:extLst>
          </p:cNvPr>
          <p:cNvSpPr>
            <a:spLocks noGrp="1"/>
          </p:cNvSpPr>
          <p:nvPr>
            <p:ph type="body" idx="1"/>
          </p:nvPr>
        </p:nvSpPr>
        <p:spPr/>
        <p:txBody>
          <a:bodyPr/>
          <a:lstStyle/>
          <a:p>
            <a:r>
              <a:t>DIAPOSITIVA 8 - Alex</a:t>
            </a:r>
          </a:p>
          <a:p>
            <a:r>
              <a:t>Estructura general del Anexo C</a:t>
            </a:r>
          </a:p>
          <a:p>
            <a:endParaRPr/>
          </a:p>
          <a:p>
            <a:r>
              <a:t>Parte I – Ingresos</a:t>
            </a:r>
          </a:p>
          <a:p>
            <a:r>
              <a:t>Parte II – Gastos</a:t>
            </a:r>
          </a:p>
          <a:p>
            <a:r>
              <a:t>Parte III – CBV</a:t>
            </a:r>
          </a:p>
          <a:p>
            <a:r>
              <a:t>Parte IV – Vehículo</a:t>
            </a:r>
          </a:p>
          <a:p>
            <a:r>
              <a:t>Parte V – Otros gastos</a:t>
            </a:r>
          </a:p>
          <a:p>
            <a:r>
              <a:t>Guion: Antes de ir línea por línea, veamos la estructura.</a:t>
            </a:r>
          </a:p>
          <a:p>
            <a:r>
              <a:t>Primero los ingresos.</a:t>
            </a:r>
            <a:br/>
            <a:r>
              <a:t>Luego los gastos.</a:t>
            </a:r>
            <a:br/>
            <a:r>
              <a:t>Después, las secciones especializadas para negocios con inventario y deducciones por vehículo.</a:t>
            </a:r>
          </a:p>
          <a:p>
            <a:r>
              <a:t>Piense en este formulario como la historia financiera de su negocio durante el año.</a:t>
            </a:r>
          </a:p>
          <a:p>
            <a:endParaRPr/>
          </a:p>
        </p:txBody>
      </p:sp>
      <p:sp>
        <p:nvSpPr>
          <p:cNvPr id="4" name="Slide Number Placeholder 3">
            <a:extLst>
              <a:ext uri="{FF2B5EF4-FFF2-40B4-BE49-F238E27FC236}">
                <a16:creationId xmlns:a16="http://schemas.microsoft.com/office/drawing/2014/main" id="{B373C93E-C6ED-2ABE-446C-B051CEF8DE6F}"/>
              </a:ext>
            </a:extLst>
          </p:cNvPr>
          <p:cNvSpPr>
            <a:spLocks noGrp="1"/>
          </p:cNvSpPr>
          <p:nvPr>
            <p:ph type="sldNum" sz="quarter" idx="5"/>
          </p:nvPr>
        </p:nvSpPr>
        <p:spPr/>
        <p:txBody>
          <a:bodyPr/>
          <a:lstStyle/>
          <a:p>
            <a:fld id="{5279F6E1-9FAD-48E8-AE6E-C7AA10645A53}" type="slidenum">
              <a:rPr lang="en-US" smtClean="0"/>
              <a:t>8</a:t>
            </a:fld>
            <a:endParaRPr lang="en-US"/>
          </a:p>
        </p:txBody>
      </p:sp>
    </p:spTree>
    <p:extLst>
      <p:ext uri="{BB962C8B-B14F-4D97-AF65-F5344CB8AC3E}">
        <p14:creationId xmlns:p14="http://schemas.microsoft.com/office/powerpoint/2010/main" val="149850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04076-5446-C339-59B3-B7134306A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C2A54-99F1-DEFA-8939-7CB001E7D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58EC6-3992-53A9-5317-643BC85D8C0C}"/>
              </a:ext>
            </a:extLst>
          </p:cNvPr>
          <p:cNvSpPr>
            <a:spLocks noGrp="1"/>
          </p:cNvSpPr>
          <p:nvPr>
            <p:ph type="body" idx="1"/>
          </p:nvPr>
        </p:nvSpPr>
        <p:spPr/>
        <p:txBody>
          <a:bodyPr/>
          <a:lstStyle/>
          <a:p>
            <a:r>
              <a:t>DIAPOSITIVA 9 - Laura</a:t>
            </a:r>
          </a:p>
          <a:p>
            <a:r>
              <a:t>Línea F: Tenga en cuenta que identificará su método contable: efectivo o devengo</a:t>
            </a:r>
          </a:p>
          <a:p>
            <a:r>
              <a:t>Línea G: Participación material: esto es importante si los prestamistas revisan su declaración de impuestos (la mayoría de los propietarios únicos y las LLC de un solo miembro sí participan materialmente); existen límites sobre las pérdidas de negocios pasivos</a:t>
            </a:r>
          </a:p>
          <a:p>
            <a:r>
              <a:t>I: ¿Hizo en 2025 pagos que le exigirían presentar formularios 1099?</a:t>
            </a:r>
          </a:p>
          <a:p>
            <a:r>
              <a:t>	Pagos a contratistas independientes o personas no empleadas por más de $600</a:t>
            </a:r>
          </a:p>
          <a:p>
            <a:r>
              <a:t>J: Si respondió “Sí”, ¿presentó o presentará los formularios 1099 requeridos?  ¡Sí!</a:t>
            </a:r>
          </a:p>
          <a:p>
            <a:endParaRPr/>
          </a:p>
        </p:txBody>
      </p:sp>
      <p:sp>
        <p:nvSpPr>
          <p:cNvPr id="4" name="Slide Number Placeholder 3">
            <a:extLst>
              <a:ext uri="{FF2B5EF4-FFF2-40B4-BE49-F238E27FC236}">
                <a16:creationId xmlns:a16="http://schemas.microsoft.com/office/drawing/2014/main" id="{DBBB4AA5-83DB-A228-5B56-3E6884398FA9}"/>
              </a:ext>
            </a:extLst>
          </p:cNvPr>
          <p:cNvSpPr>
            <a:spLocks noGrp="1"/>
          </p:cNvSpPr>
          <p:nvPr>
            <p:ph type="sldNum" sz="quarter" idx="5"/>
          </p:nvPr>
        </p:nvSpPr>
        <p:spPr/>
        <p:txBody>
          <a:bodyPr/>
          <a:lstStyle/>
          <a:p>
            <a:fld id="{5279F6E1-9FAD-48E8-AE6E-C7AA10645A53}" type="slidenum">
              <a:rPr lang="en-US" smtClean="0"/>
              <a:t>9</a:t>
            </a:fld>
            <a:endParaRPr lang="en-US"/>
          </a:p>
        </p:txBody>
      </p:sp>
    </p:spTree>
    <p:extLst>
      <p:ext uri="{BB962C8B-B14F-4D97-AF65-F5344CB8AC3E}">
        <p14:creationId xmlns:p14="http://schemas.microsoft.com/office/powerpoint/2010/main" val="7529334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BC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BA43842-BBB0-4938-B146-EFE0C77C2673}"/>
              </a:ext>
            </a:extLst>
          </p:cNvPr>
          <p:cNvSpPr>
            <a:spLocks noGrp="1"/>
          </p:cNvSpPr>
          <p:nvPr>
            <p:ph type="dt" sz="half" idx="10"/>
          </p:nvPr>
        </p:nvSpPr>
        <p:spPr/>
        <p:txBody>
          <a:bodyPr/>
          <a:lstStyle/>
          <a:p>
            <a:fld id="{5F971948-529D-4FE1-B250-F458586EA328}" type="datetime1">
              <a:rPr lang="en-US" smtClean="0"/>
              <a:t>3/26/2026</a:t>
            </a:fld>
            <a:endParaRPr lang="en-US" dirty="0"/>
          </a:p>
        </p:txBody>
      </p:sp>
      <p:sp>
        <p:nvSpPr>
          <p:cNvPr id="4" name="Footer Placeholder 3">
            <a:extLst>
              <a:ext uri="{FF2B5EF4-FFF2-40B4-BE49-F238E27FC236}">
                <a16:creationId xmlns:a16="http://schemas.microsoft.com/office/drawing/2014/main" id="{3AF6BC4E-40D2-2B7D-F252-0E2A4E648242}"/>
              </a:ext>
            </a:extLst>
          </p:cNvPr>
          <p:cNvSpPr>
            <a:spLocks noGrp="1"/>
          </p:cNvSpPr>
          <p:nvPr>
            <p:ph type="ftr" sz="quarter" idx="11"/>
          </p:nvPr>
        </p:nvSpPr>
        <p:spPr/>
        <p:txBody>
          <a:bodyPr/>
          <a:lstStyle/>
          <a:p>
            <a:r>
              <a:rPr lang="en-US" dirty="0"/>
              <a:t>www.evergreen504.com</a:t>
            </a:r>
          </a:p>
        </p:txBody>
      </p:sp>
      <p:sp>
        <p:nvSpPr>
          <p:cNvPr id="5" name="Slide Number Placeholder 4">
            <a:extLst>
              <a:ext uri="{FF2B5EF4-FFF2-40B4-BE49-F238E27FC236}">
                <a16:creationId xmlns:a16="http://schemas.microsoft.com/office/drawing/2014/main" id="{7D038B5C-8C26-3C99-DD1A-5B358A675BD3}"/>
              </a:ext>
            </a:extLst>
          </p:cNvPr>
          <p:cNvSpPr>
            <a:spLocks noGrp="1"/>
          </p:cNvSpPr>
          <p:nvPr>
            <p:ph type="sldNum" sz="quarter" idx="12"/>
          </p:nvPr>
        </p:nvSpPr>
        <p:spPr/>
        <p:txBody>
          <a:bodyPr/>
          <a:lstStyle/>
          <a:p>
            <a:fld id="{A7F24596-F1E8-4527-ADAC-FE6CF9E076CB}" type="slidenum">
              <a:rPr lang="en-US" smtClean="0"/>
              <a:pPr/>
              <a:t>‹#›</a:t>
            </a:fld>
            <a:endParaRPr lang="en-US"/>
          </a:p>
        </p:txBody>
      </p:sp>
      <p:pic>
        <p:nvPicPr>
          <p:cNvPr id="6" name="Picture 5" descr="A close-up of a pine tree branch&#10;&#10;Description automatically generated">
            <a:extLst>
              <a:ext uri="{FF2B5EF4-FFF2-40B4-BE49-F238E27FC236}">
                <a16:creationId xmlns:a16="http://schemas.microsoft.com/office/drawing/2014/main" id="{48B63049-A36A-1B3D-7379-40D7BC441A6B}"/>
              </a:ext>
            </a:extLst>
          </p:cNvPr>
          <p:cNvPicPr>
            <a:picLocks noChangeAspect="1"/>
          </p:cNvPicPr>
          <p:nvPr/>
        </p:nvPicPr>
        <p:blipFill rotWithShape="1">
          <a:blip r:embed="rId2">
            <a:alphaModFix amt="90000"/>
            <a:extLst>
              <a:ext uri="{BEBA8EAE-BF5A-486C-A8C5-ECC9F3942E4B}">
                <a14:imgProps xmlns:a14="http://schemas.microsoft.com/office/drawing/2010/main">
                  <a14:imgLayer r:embed="rId3">
                    <a14:imgEffect>
                      <a14:sharpenSoften amount="-29000"/>
                    </a14:imgEffect>
                    <a14:imgEffect>
                      <a14:saturation sat="145000"/>
                    </a14:imgEffect>
                  </a14:imgLayer>
                </a14:imgProps>
              </a:ext>
              <a:ext uri="{28A0092B-C50C-407E-A947-70E740481C1C}">
                <a14:useLocalDpi xmlns:a14="http://schemas.microsoft.com/office/drawing/2010/main" val="0"/>
              </a:ext>
            </a:extLst>
          </a:blip>
          <a:srcRect t="22109" b="8322"/>
          <a:stretch/>
        </p:blipFill>
        <p:spPr>
          <a:xfrm>
            <a:off x="0" y="965203"/>
            <a:ext cx="12192000" cy="5530848"/>
          </a:xfrm>
          <a:prstGeom prst="rect">
            <a:avLst/>
          </a:prstGeom>
        </p:spPr>
      </p:pic>
      <p:sp>
        <p:nvSpPr>
          <p:cNvPr id="7" name="Rectangle: Diagonal Corners Rounded 6">
            <a:extLst>
              <a:ext uri="{FF2B5EF4-FFF2-40B4-BE49-F238E27FC236}">
                <a16:creationId xmlns:a16="http://schemas.microsoft.com/office/drawing/2014/main" id="{5BFA1417-C0C2-27B8-7E9B-7692C0962C7D}"/>
              </a:ext>
            </a:extLst>
          </p:cNvPr>
          <p:cNvSpPr/>
          <p:nvPr/>
        </p:nvSpPr>
        <p:spPr>
          <a:xfrm>
            <a:off x="3105150" y="1930398"/>
            <a:ext cx="5981700" cy="3200400"/>
          </a:xfrm>
          <a:prstGeom prst="round2DiagRect">
            <a:avLst/>
          </a:prstGeom>
          <a:solidFill>
            <a:srgbClr val="FFFFFF">
              <a:alpha val="84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53351EE-E790-858B-1C5C-FA5CB4A94E7C}"/>
              </a:ext>
            </a:extLst>
          </p:cNvPr>
          <p:cNvSpPr>
            <a:spLocks noGrp="1"/>
          </p:cNvSpPr>
          <p:nvPr>
            <p:ph type="title" hasCustomPrompt="1"/>
          </p:nvPr>
        </p:nvSpPr>
        <p:spPr>
          <a:xfrm>
            <a:off x="3373746" y="2380846"/>
            <a:ext cx="5444508" cy="2299503"/>
          </a:xfrm>
        </p:spPr>
        <p:txBody>
          <a:bodyPr/>
          <a:lstStyle>
            <a:lvl1pPr algn="ctr">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title style</a:t>
            </a:r>
            <a:br>
              <a:rPr lang="en-US" dirty="0"/>
            </a:br>
            <a:r>
              <a:rPr kumimoji="0" lang="en-US" sz="2400" b="1" i="0" u="none" strike="noStrike" kern="1200" cap="none" spc="0" normalizeH="0" baseline="0" noProof="0" dirty="0">
                <a:ln>
                  <a:noFill/>
                </a:ln>
                <a:solidFill>
                  <a:srgbClr val="19332F"/>
                </a:solidFill>
                <a:effectLst/>
                <a:uLnTx/>
                <a:uFillTx/>
                <a:latin typeface="Trebuchet MS" panose="020B0603020202020204" pitchFamily="34" charset="0"/>
                <a:ea typeface="+mn-ea"/>
                <a:cs typeface="+mn-cs"/>
              </a:rPr>
              <a:t>Subtitle</a:t>
            </a:r>
            <a:endParaRPr lang="en-US" dirty="0"/>
          </a:p>
        </p:txBody>
      </p:sp>
    </p:spTree>
    <p:extLst>
      <p:ext uri="{BB962C8B-B14F-4D97-AF65-F5344CB8AC3E}">
        <p14:creationId xmlns:p14="http://schemas.microsoft.com/office/powerpoint/2010/main" val="114926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B1FB-D31E-37D0-890F-6F7E3E018A5B}"/>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B4D9BDF-0511-F42D-C0F8-EF95D52A706A}"/>
              </a:ext>
            </a:extLst>
          </p:cNvPr>
          <p:cNvSpPr>
            <a:spLocks noGrp="1"/>
          </p:cNvSpPr>
          <p:nvPr>
            <p:ph type="body" orient="vert" idx="1"/>
          </p:nvPr>
        </p:nvSpPr>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82CF2-5D55-9C75-4748-CECD6C79859C}"/>
              </a:ext>
            </a:extLst>
          </p:cNvPr>
          <p:cNvSpPr>
            <a:spLocks noGrp="1"/>
          </p:cNvSpPr>
          <p:nvPr>
            <p:ph type="dt" sz="half" idx="10"/>
          </p:nvPr>
        </p:nvSpPr>
        <p:spPr/>
        <p:txBody>
          <a:bodyPr/>
          <a:lstStyle/>
          <a:p>
            <a:fld id="{50939683-A548-4986-A61E-904F03D06782}" type="datetime1">
              <a:rPr lang="en-US" smtClean="0"/>
              <a:t>3/26/2026</a:t>
            </a:fld>
            <a:endParaRPr lang="en-US"/>
          </a:p>
        </p:txBody>
      </p:sp>
      <p:sp>
        <p:nvSpPr>
          <p:cNvPr id="5" name="Footer Placeholder 4">
            <a:extLst>
              <a:ext uri="{FF2B5EF4-FFF2-40B4-BE49-F238E27FC236}">
                <a16:creationId xmlns:a16="http://schemas.microsoft.com/office/drawing/2014/main" id="{3882C036-0F19-2209-2FD0-089808C5D9E8}"/>
              </a:ext>
            </a:extLst>
          </p:cNvPr>
          <p:cNvSpPr>
            <a:spLocks noGrp="1"/>
          </p:cNvSpPr>
          <p:nvPr>
            <p:ph type="ftr" sz="quarter" idx="11"/>
          </p:nvPr>
        </p:nvSpPr>
        <p:spPr/>
        <p:txBody>
          <a:bodyPr/>
          <a:lstStyle/>
          <a:p>
            <a:r>
              <a:rPr lang="en-US" dirty="0"/>
              <a:t>www.evergreen504.com</a:t>
            </a:r>
          </a:p>
        </p:txBody>
      </p:sp>
      <p:sp>
        <p:nvSpPr>
          <p:cNvPr id="6" name="Slide Number Placeholder 5">
            <a:extLst>
              <a:ext uri="{FF2B5EF4-FFF2-40B4-BE49-F238E27FC236}">
                <a16:creationId xmlns:a16="http://schemas.microsoft.com/office/drawing/2014/main" id="{652A9B85-E7CC-5131-6C25-D9C823E84FCA}"/>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629275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87DD6-66D5-07EC-578F-1672602D8DDB}"/>
              </a:ext>
            </a:extLst>
          </p:cNvPr>
          <p:cNvSpPr>
            <a:spLocks noGrp="1"/>
          </p:cNvSpPr>
          <p:nvPr>
            <p:ph type="title" orient="vert"/>
          </p:nvPr>
        </p:nvSpPr>
        <p:spPr>
          <a:xfrm>
            <a:off x="8724900" y="365125"/>
            <a:ext cx="2628900" cy="5811838"/>
          </a:xfrm>
        </p:spPr>
        <p:txBody>
          <a:bodyPr vert="eaVert">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1DC227-6EEF-09DF-962F-93B4D04F6447}"/>
              </a:ext>
            </a:extLst>
          </p:cNvPr>
          <p:cNvSpPr>
            <a:spLocks noGrp="1"/>
          </p:cNvSpPr>
          <p:nvPr>
            <p:ph type="body" orient="vert" idx="1"/>
          </p:nvPr>
        </p:nvSpPr>
        <p:spPr>
          <a:xfrm>
            <a:off x="838200" y="365125"/>
            <a:ext cx="7734300" cy="5811838"/>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E8240BD-671C-23DE-3C34-9BF2274E78AE}"/>
              </a:ext>
            </a:extLst>
          </p:cNvPr>
          <p:cNvSpPr>
            <a:spLocks noGrp="1"/>
          </p:cNvSpPr>
          <p:nvPr>
            <p:ph type="dt" sz="half" idx="10"/>
          </p:nvPr>
        </p:nvSpPr>
        <p:spPr/>
        <p:txBody>
          <a:bodyPr/>
          <a:lstStyle/>
          <a:p>
            <a:fld id="{D60D2DA4-459E-4685-98DA-752B139A212D}" type="datetime1">
              <a:rPr lang="en-US" smtClean="0"/>
              <a:t>3/26/2026</a:t>
            </a:fld>
            <a:endParaRPr lang="en-US"/>
          </a:p>
        </p:txBody>
      </p:sp>
      <p:sp>
        <p:nvSpPr>
          <p:cNvPr id="5" name="Footer Placeholder 4">
            <a:extLst>
              <a:ext uri="{FF2B5EF4-FFF2-40B4-BE49-F238E27FC236}">
                <a16:creationId xmlns:a16="http://schemas.microsoft.com/office/drawing/2014/main" id="{862BF681-D2DB-1A58-E453-415F12D50632}"/>
              </a:ext>
            </a:extLst>
          </p:cNvPr>
          <p:cNvSpPr>
            <a:spLocks noGrp="1"/>
          </p:cNvSpPr>
          <p:nvPr>
            <p:ph type="ftr" sz="quarter" idx="11"/>
          </p:nvPr>
        </p:nvSpPr>
        <p:spPr/>
        <p:txBody>
          <a:bodyPr/>
          <a:lstStyle/>
          <a:p>
            <a:r>
              <a:rPr lang="en-US" dirty="0"/>
              <a:t>www.evergreen504.com</a:t>
            </a:r>
          </a:p>
        </p:txBody>
      </p:sp>
      <p:sp>
        <p:nvSpPr>
          <p:cNvPr id="6" name="Slide Number Placeholder 5">
            <a:extLst>
              <a:ext uri="{FF2B5EF4-FFF2-40B4-BE49-F238E27FC236}">
                <a16:creationId xmlns:a16="http://schemas.microsoft.com/office/drawing/2014/main" id="{04CD21DC-3FBD-474F-AF0A-56F6883FE945}"/>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394246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acked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C6529A3-F1CD-40FC-43C7-D5D7EC7BF563}"/>
              </a:ext>
            </a:extLst>
          </p:cNvPr>
          <p:cNvSpPr>
            <a:spLocks noGrp="1"/>
          </p:cNvSpPr>
          <p:nvPr>
            <p:ph type="dt" sz="half" idx="10"/>
          </p:nvPr>
        </p:nvSpPr>
        <p:spPr/>
        <p:txBody>
          <a:bodyPr/>
          <a:lstStyle/>
          <a:p>
            <a:fld id="{FF0E9D1D-B802-4147-A01A-B634D4B2F929}" type="datetime1">
              <a:rPr lang="en-US" smtClean="0"/>
              <a:t>3/26/2026</a:t>
            </a:fld>
            <a:endParaRPr lang="en-US" dirty="0"/>
          </a:p>
        </p:txBody>
      </p:sp>
      <p:sp>
        <p:nvSpPr>
          <p:cNvPr id="4" name="Footer Placeholder 3">
            <a:extLst>
              <a:ext uri="{FF2B5EF4-FFF2-40B4-BE49-F238E27FC236}">
                <a16:creationId xmlns:a16="http://schemas.microsoft.com/office/drawing/2014/main" id="{27F09ACE-EF17-2AF6-CBA5-7156709F2603}"/>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5" name="Slide Number Placeholder 4">
            <a:extLst>
              <a:ext uri="{FF2B5EF4-FFF2-40B4-BE49-F238E27FC236}">
                <a16:creationId xmlns:a16="http://schemas.microsoft.com/office/drawing/2014/main" id="{941C50A6-060C-4A26-C4F2-ADCB648F00C3}"/>
              </a:ext>
            </a:extLst>
          </p:cNvPr>
          <p:cNvSpPr>
            <a:spLocks noGrp="1"/>
          </p:cNvSpPr>
          <p:nvPr>
            <p:ph type="sldNum" sz="quarter" idx="12"/>
          </p:nvPr>
        </p:nvSpPr>
        <p:spPr/>
        <p:txBody>
          <a:bodyPr/>
          <a:lstStyle/>
          <a:p>
            <a:fld id="{A7F24596-F1E8-4527-ADAC-FE6CF9E076CB}" type="slidenum">
              <a:rPr lang="en-US" smtClean="0"/>
              <a:pPr/>
              <a:t>‹#›</a:t>
            </a:fld>
            <a:endParaRPr lang="en-US"/>
          </a:p>
        </p:txBody>
      </p:sp>
      <p:pic>
        <p:nvPicPr>
          <p:cNvPr id="6" name="Picture 5" descr="A close-up of a pine tree branch&#10;&#10;Description automatically generated">
            <a:extLst>
              <a:ext uri="{FF2B5EF4-FFF2-40B4-BE49-F238E27FC236}">
                <a16:creationId xmlns:a16="http://schemas.microsoft.com/office/drawing/2014/main" id="{0874423E-16A7-E007-99A9-24D53E332CF3}"/>
              </a:ext>
            </a:extLst>
          </p:cNvPr>
          <p:cNvPicPr>
            <a:picLocks noChangeAspect="1"/>
          </p:cNvPicPr>
          <p:nvPr/>
        </p:nvPicPr>
        <p:blipFill rotWithShape="1">
          <a:blip r:embed="rId2">
            <a:alphaModFix amt="90000"/>
            <a:extLst>
              <a:ext uri="{BEBA8EAE-BF5A-486C-A8C5-ECC9F3942E4B}">
                <a14:imgProps xmlns:a14="http://schemas.microsoft.com/office/drawing/2010/main">
                  <a14:imgLayer r:embed="rId3">
                    <a14:imgEffect>
                      <a14:sharpenSoften amount="-29000"/>
                    </a14:imgEffect>
                    <a14:imgEffect>
                      <a14:saturation sat="145000"/>
                    </a14:imgEffect>
                  </a14:imgLayer>
                </a14:imgProps>
              </a:ext>
              <a:ext uri="{28A0092B-C50C-407E-A947-70E740481C1C}">
                <a14:useLocalDpi xmlns:a14="http://schemas.microsoft.com/office/drawing/2010/main" val="0"/>
              </a:ext>
            </a:extLst>
          </a:blip>
          <a:srcRect t="23368" b="8322"/>
          <a:stretch/>
        </p:blipFill>
        <p:spPr>
          <a:xfrm>
            <a:off x="0" y="1065319"/>
            <a:ext cx="12192000" cy="5430731"/>
          </a:xfrm>
          <a:prstGeom prst="rect">
            <a:avLst/>
          </a:prstGeom>
        </p:spPr>
      </p:pic>
      <p:sp>
        <p:nvSpPr>
          <p:cNvPr id="7" name="Rectangle: Diagonal Corners Rounded 6">
            <a:extLst>
              <a:ext uri="{FF2B5EF4-FFF2-40B4-BE49-F238E27FC236}">
                <a16:creationId xmlns:a16="http://schemas.microsoft.com/office/drawing/2014/main" id="{BF84E998-5E36-1D20-047B-AB80DA35E7EB}"/>
              </a:ext>
            </a:extLst>
          </p:cNvPr>
          <p:cNvSpPr/>
          <p:nvPr/>
        </p:nvSpPr>
        <p:spPr>
          <a:xfrm>
            <a:off x="3105150" y="1930398"/>
            <a:ext cx="5981700" cy="3200400"/>
          </a:xfrm>
          <a:prstGeom prst="round2DiagRect">
            <a:avLst/>
          </a:prstGeom>
          <a:solidFill>
            <a:srgbClr val="FFFFFF">
              <a:alpha val="84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5097E2A4-8E9D-FE89-C9AE-34004A9178B9}"/>
              </a:ext>
            </a:extLst>
          </p:cNvPr>
          <p:cNvSpPr>
            <a:spLocks noGrp="1"/>
          </p:cNvSpPr>
          <p:nvPr>
            <p:ph type="title" hasCustomPrompt="1"/>
          </p:nvPr>
        </p:nvSpPr>
        <p:spPr>
          <a:xfrm>
            <a:off x="3373746" y="2380846"/>
            <a:ext cx="5444508" cy="2299503"/>
          </a:xfrm>
        </p:spPr>
        <p:txBody>
          <a:bodyPr/>
          <a:lstStyle>
            <a:lvl1pPr algn="ctr">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title style</a:t>
            </a:r>
            <a:br>
              <a:rPr lang="en-US" dirty="0"/>
            </a:br>
            <a:r>
              <a:rPr kumimoji="0" lang="en-US" sz="2400" b="1" i="0" u="none" strike="noStrike" kern="1200" cap="none" spc="0" normalizeH="0" baseline="0" noProof="0" dirty="0">
                <a:ln>
                  <a:noFill/>
                </a:ln>
                <a:solidFill>
                  <a:srgbClr val="19332F"/>
                </a:solidFill>
                <a:effectLst/>
                <a:uLnTx/>
                <a:uFillTx/>
                <a:latin typeface="Trebuchet MS" panose="020B0603020202020204" pitchFamily="34" charset="0"/>
                <a:ea typeface="+mn-ea"/>
                <a:cs typeface="+mn-cs"/>
              </a:rPr>
              <a:t>Subtitle</a:t>
            </a:r>
            <a:endParaRPr lang="en-US" dirty="0"/>
          </a:p>
        </p:txBody>
      </p:sp>
    </p:spTree>
    <p:extLst>
      <p:ext uri="{BB962C8B-B14F-4D97-AF65-F5344CB8AC3E}">
        <p14:creationId xmlns:p14="http://schemas.microsoft.com/office/powerpoint/2010/main" val="2360226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E092-C02B-1292-A6D9-89DF7104EFB4}"/>
              </a:ext>
            </a:extLst>
          </p:cNvPr>
          <p:cNvSpPr>
            <a:spLocks noGrp="1"/>
          </p:cNvSpPr>
          <p:nvPr>
            <p:ph type="ctrTitle" hasCustomPrompt="1"/>
          </p:nvPr>
        </p:nvSpPr>
        <p:spPr>
          <a:xfrm>
            <a:off x="1524000" y="1854201"/>
            <a:ext cx="9144000" cy="1655762"/>
          </a:xfrm>
        </p:spPr>
        <p:txBody>
          <a:bodyPr anchor="b" anchorCtr="0">
            <a:noAutofit/>
          </a:bodyPr>
          <a:lstStyle>
            <a:lvl1pPr algn="ctr">
              <a:defRPr sz="6000">
                <a:latin typeface="Georgia Pro" panose="02040502050405020303" pitchFamily="18" charset="0"/>
              </a:defRPr>
            </a:lvl1pPr>
          </a:lstStyle>
          <a:p>
            <a:r>
              <a:rPr lang="en-US" dirty="0"/>
              <a:t>Click to edit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1">
                <a:solidFill>
                  <a:srgbClr val="1933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ED9F23D5-AF13-1221-A241-AEBE5D762AD7}"/>
              </a:ext>
            </a:extLst>
          </p:cNvPr>
          <p:cNvSpPr>
            <a:spLocks noGrp="1"/>
          </p:cNvSpPr>
          <p:nvPr>
            <p:ph type="dt" sz="half" idx="10"/>
          </p:nvPr>
        </p:nvSpPr>
        <p:spPr/>
        <p:txBody>
          <a:bodyPr/>
          <a:lstStyle/>
          <a:p>
            <a:fld id="{78BE935F-1BA3-4131-A7CE-B13F331E73C7}" type="datetime1">
              <a:rPr lang="en-US" smtClean="0"/>
              <a:t>3/26/2026</a:t>
            </a:fld>
            <a:endParaRPr lang="en-US"/>
          </a:p>
        </p:txBody>
      </p:sp>
      <p:sp>
        <p:nvSpPr>
          <p:cNvPr id="8" name="Footer Placeholder 7">
            <a:extLst>
              <a:ext uri="{FF2B5EF4-FFF2-40B4-BE49-F238E27FC236}">
                <a16:creationId xmlns:a16="http://schemas.microsoft.com/office/drawing/2014/main" id="{9BF828C7-38BA-AC19-30E1-5CC60A1EBAE2}"/>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9" name="Slide Number Placeholder 8">
            <a:extLst>
              <a:ext uri="{FF2B5EF4-FFF2-40B4-BE49-F238E27FC236}">
                <a16:creationId xmlns:a16="http://schemas.microsoft.com/office/drawing/2014/main" id="{66FF43A0-3196-9A5E-A1BD-3F9EA3EE650E}"/>
              </a:ext>
            </a:extLst>
          </p:cNvPr>
          <p:cNvSpPr>
            <a:spLocks noGrp="1"/>
          </p:cNvSpPr>
          <p:nvPr>
            <p:ph type="sldNum" sz="quarter" idx="12"/>
          </p:nvPr>
        </p:nvSpPr>
        <p:spPr/>
        <p:txBody>
          <a:bodyPr/>
          <a:lstStyle/>
          <a:p>
            <a:fld id="{A7F24596-F1E8-4527-ADAC-FE6CF9E076CB}" type="slidenum">
              <a:rPr lang="en-US" smtClean="0"/>
              <a:pPr/>
              <a:t>‹#›</a:t>
            </a:fld>
            <a:endParaRPr lang="en-US"/>
          </a:p>
        </p:txBody>
      </p:sp>
    </p:spTree>
    <p:extLst>
      <p:ext uri="{BB962C8B-B14F-4D97-AF65-F5344CB8AC3E}">
        <p14:creationId xmlns:p14="http://schemas.microsoft.com/office/powerpoint/2010/main" val="2632347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descr="A green leafy branch with black background&#10;&#10;Description automatically generated">
            <a:extLst>
              <a:ext uri="{FF2B5EF4-FFF2-40B4-BE49-F238E27FC236}">
                <a16:creationId xmlns:a16="http://schemas.microsoft.com/office/drawing/2014/main" id="{D168FC5B-A788-725B-51FB-06287850F1AB}"/>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b="8854"/>
          <a:stretch/>
        </p:blipFill>
        <p:spPr>
          <a:xfrm>
            <a:off x="7593549" y="634268"/>
            <a:ext cx="4611151" cy="5858605"/>
          </a:xfrm>
          <a:prstGeom prst="rect">
            <a:avLst/>
          </a:prstGeom>
        </p:spPr>
      </p:pic>
      <p:sp>
        <p:nvSpPr>
          <p:cNvPr id="3" name="Content Placeholder 2">
            <a:extLst>
              <a:ext uri="{FF2B5EF4-FFF2-40B4-BE49-F238E27FC236}">
                <a16:creationId xmlns:a16="http://schemas.microsoft.com/office/drawing/2014/main" id="{52195278-9DE4-1843-61D0-6C0CFC09C19B}"/>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69063A1-51C2-C94D-9405-96A9B2B742A9}"/>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B7BA4125-EE27-8DFF-119C-401109BCEA9D}"/>
              </a:ext>
            </a:extLst>
          </p:cNvPr>
          <p:cNvSpPr>
            <a:spLocks noGrp="1"/>
          </p:cNvSpPr>
          <p:nvPr>
            <p:ph type="dt" sz="half" idx="10"/>
          </p:nvPr>
        </p:nvSpPr>
        <p:spPr/>
        <p:txBody>
          <a:bodyPr/>
          <a:lstStyle>
            <a:lvl1pPr>
              <a:defRPr sz="1050">
                <a:latin typeface="Trebuchet MS" panose="020B0603020202020204" pitchFamily="34" charset="0"/>
              </a:defRPr>
            </a:lvl1pPr>
          </a:lstStyle>
          <a:p>
            <a:fld id="{F02547B8-50B5-4396-9C6D-287FFB24A585}" type="datetime1">
              <a:rPr lang="en-US" smtClean="0"/>
              <a:t>3/26/2026</a:t>
            </a:fld>
            <a:endParaRPr lang="en-US" dirty="0"/>
          </a:p>
        </p:txBody>
      </p:sp>
      <p:sp>
        <p:nvSpPr>
          <p:cNvPr id="5" name="Footer Placeholder 4">
            <a:extLst>
              <a:ext uri="{FF2B5EF4-FFF2-40B4-BE49-F238E27FC236}">
                <a16:creationId xmlns:a16="http://schemas.microsoft.com/office/drawing/2014/main" id="{E2AECBF3-632C-B7CD-0931-F24298A5A4B7}"/>
              </a:ext>
            </a:extLst>
          </p:cNvPr>
          <p:cNvSpPr>
            <a:spLocks noGrp="1"/>
          </p:cNvSpPr>
          <p:nvPr>
            <p:ph type="ftr" sz="quarter" idx="11"/>
          </p:nvPr>
        </p:nvSpPr>
        <p:spPr/>
        <p:txBody>
          <a:bodyPr/>
          <a:lstStyle>
            <a:lvl1pPr>
              <a:defRPr sz="1050">
                <a:latin typeface="Trebuchet MS" panose="020B0603020202020204" pitchFamily="34" charset="0"/>
              </a:defRPr>
            </a:lvl1pPr>
          </a:lstStyle>
          <a:p>
            <a:r>
              <a:rPr lang="en-US" dirty="0"/>
              <a:t>www.evergreen504.com | </a:t>
            </a:r>
            <a:r>
              <a:rPr lang="en-US" dirty="0" err="1"/>
              <a:t>www.ebccf.org</a:t>
            </a:r>
            <a:endParaRPr lang="en-US" dirty="0"/>
          </a:p>
        </p:txBody>
      </p:sp>
      <p:sp>
        <p:nvSpPr>
          <p:cNvPr id="6" name="Slide Number Placeholder 5">
            <a:extLst>
              <a:ext uri="{FF2B5EF4-FFF2-40B4-BE49-F238E27FC236}">
                <a16:creationId xmlns:a16="http://schemas.microsoft.com/office/drawing/2014/main" id="{AC83EC7C-D84F-0036-4E61-30FA11FCEF43}"/>
              </a:ext>
            </a:extLst>
          </p:cNvPr>
          <p:cNvSpPr>
            <a:spLocks noGrp="1"/>
          </p:cNvSpPr>
          <p:nvPr>
            <p:ph type="sldNum" sz="quarter" idx="12"/>
          </p:nvPr>
        </p:nvSpPr>
        <p:spPr/>
        <p:txBody>
          <a:bodyPr/>
          <a:lstStyle>
            <a:lvl1pPr>
              <a:defRPr sz="1050">
                <a:latin typeface="Trebuchet MS" panose="020B0603020202020204" pitchFamily="34" charset="0"/>
              </a:defRPr>
            </a:lvl1pPr>
          </a:lstStyle>
          <a:p>
            <a:fld id="{A7F24596-F1E8-4527-ADAC-FE6CF9E076CB}" type="slidenum">
              <a:rPr lang="en-US" smtClean="0"/>
              <a:pPr/>
              <a:t>‹#›</a:t>
            </a:fld>
            <a:endParaRPr lang="en-US" dirty="0"/>
          </a:p>
        </p:txBody>
      </p:sp>
    </p:spTree>
    <p:extLst>
      <p:ext uri="{BB962C8B-B14F-4D97-AF65-F5344CB8AC3E}">
        <p14:creationId xmlns:p14="http://schemas.microsoft.com/office/powerpoint/2010/main" val="3788252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1670-F519-05EB-619B-81E9621CDDB1}"/>
              </a:ext>
            </a:extLst>
          </p:cNvPr>
          <p:cNvSpPr>
            <a:spLocks noGrp="1"/>
          </p:cNvSpPr>
          <p:nvPr>
            <p:ph type="title"/>
          </p:nvPr>
        </p:nvSpPr>
        <p:spPr>
          <a:xfrm>
            <a:off x="831850" y="1709739"/>
            <a:ext cx="10515600" cy="1871662"/>
          </a:xfrm>
        </p:spPr>
        <p:txBody>
          <a:bodyPr anchor="b" anchorCtr="0">
            <a:noAutofit/>
          </a:bodyPr>
          <a:lstStyle>
            <a:lvl1pPr algn="ctr">
              <a:defRPr sz="6000">
                <a:latin typeface="Georgia Pro" panose="02040502050405020303" pitchFamily="18"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0BAB82-4754-E9A7-717C-38A49FCB02CC}"/>
              </a:ext>
            </a:extLst>
          </p:cNvPr>
          <p:cNvSpPr>
            <a:spLocks noGrp="1"/>
          </p:cNvSpPr>
          <p:nvPr>
            <p:ph type="body" idx="1"/>
          </p:nvPr>
        </p:nvSpPr>
        <p:spPr>
          <a:xfrm>
            <a:off x="831850" y="4343401"/>
            <a:ext cx="10515600" cy="1746250"/>
          </a:xfrm>
        </p:spPr>
        <p:txBody>
          <a:bodyPr>
            <a:noAutofit/>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DF26E5-22FE-2151-71BB-5CDA31708A26}"/>
              </a:ext>
            </a:extLst>
          </p:cNvPr>
          <p:cNvSpPr>
            <a:spLocks noGrp="1"/>
          </p:cNvSpPr>
          <p:nvPr>
            <p:ph type="dt" sz="half" idx="10"/>
          </p:nvPr>
        </p:nvSpPr>
        <p:spPr/>
        <p:txBody>
          <a:bodyPr/>
          <a:lstStyle/>
          <a:p>
            <a:fld id="{A625DE64-5DD8-464D-B8B5-8E8F51995489}" type="datetime1">
              <a:rPr lang="en-US" smtClean="0"/>
              <a:t>3/26/2026</a:t>
            </a:fld>
            <a:endParaRPr lang="en-US"/>
          </a:p>
        </p:txBody>
      </p:sp>
      <p:sp>
        <p:nvSpPr>
          <p:cNvPr id="5" name="Footer Placeholder 4">
            <a:extLst>
              <a:ext uri="{FF2B5EF4-FFF2-40B4-BE49-F238E27FC236}">
                <a16:creationId xmlns:a16="http://schemas.microsoft.com/office/drawing/2014/main" id="{06FEDA2D-00F0-F468-B7ED-B240AD113E8E}"/>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6" name="Slide Number Placeholder 5">
            <a:extLst>
              <a:ext uri="{FF2B5EF4-FFF2-40B4-BE49-F238E27FC236}">
                <a16:creationId xmlns:a16="http://schemas.microsoft.com/office/drawing/2014/main" id="{4831FDE5-2589-56E9-D942-752325814358}"/>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4200619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6637-629B-F9A4-5D1D-D05CAA56D879}"/>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6F8697-C724-67D0-5017-A57184F4C390}"/>
              </a:ext>
            </a:extLst>
          </p:cNvPr>
          <p:cNvSpPr>
            <a:spLocks noGrp="1"/>
          </p:cNvSpPr>
          <p:nvPr>
            <p:ph sz="half" idx="1"/>
          </p:nvPr>
        </p:nvSpPr>
        <p:spPr>
          <a:xfrm>
            <a:off x="838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D242E18-0A71-397E-E48F-D3781015E161}"/>
              </a:ext>
            </a:extLst>
          </p:cNvPr>
          <p:cNvSpPr>
            <a:spLocks noGrp="1"/>
          </p:cNvSpPr>
          <p:nvPr>
            <p:ph sz="half" idx="2"/>
          </p:nvPr>
        </p:nvSpPr>
        <p:spPr>
          <a:xfrm>
            <a:off x="6172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8BF7565-8C90-238E-6212-CEC335F5294C}"/>
              </a:ext>
            </a:extLst>
          </p:cNvPr>
          <p:cNvSpPr>
            <a:spLocks noGrp="1"/>
          </p:cNvSpPr>
          <p:nvPr>
            <p:ph type="dt" sz="half" idx="10"/>
          </p:nvPr>
        </p:nvSpPr>
        <p:spPr/>
        <p:txBody>
          <a:bodyPr/>
          <a:lstStyle/>
          <a:p>
            <a:fld id="{591DBF3F-E6E8-42DD-9863-35AB1ECDA5F5}" type="datetime1">
              <a:rPr lang="en-US" smtClean="0"/>
              <a:t>3/26/2026</a:t>
            </a:fld>
            <a:endParaRPr lang="en-US"/>
          </a:p>
        </p:txBody>
      </p:sp>
      <p:sp>
        <p:nvSpPr>
          <p:cNvPr id="6" name="Footer Placeholder 5">
            <a:extLst>
              <a:ext uri="{FF2B5EF4-FFF2-40B4-BE49-F238E27FC236}">
                <a16:creationId xmlns:a16="http://schemas.microsoft.com/office/drawing/2014/main" id="{A18E6059-4A8A-8290-6E1A-61712644455C}"/>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7" name="Slide Number Placeholder 6">
            <a:extLst>
              <a:ext uri="{FF2B5EF4-FFF2-40B4-BE49-F238E27FC236}">
                <a16:creationId xmlns:a16="http://schemas.microsoft.com/office/drawing/2014/main" id="{8F061604-0099-E56D-44CC-231D6343617A}"/>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3374773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3B1D62-425D-23FD-19D4-FE389ABAC949}"/>
              </a:ext>
            </a:extLst>
          </p:cNvPr>
          <p:cNvSpPr>
            <a:spLocks noGrp="1"/>
          </p:cNvSpPr>
          <p:nvPr>
            <p:ph type="body" idx="1"/>
          </p:nvPr>
        </p:nvSpPr>
        <p:spPr>
          <a:xfrm>
            <a:off x="839788" y="2133599"/>
            <a:ext cx="5157787" cy="371475"/>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CCF1F7-F8D3-EB5B-D89B-DB9FD5F9C048}"/>
              </a:ext>
            </a:extLst>
          </p:cNvPr>
          <p:cNvSpPr>
            <a:spLocks noGrp="1"/>
          </p:cNvSpPr>
          <p:nvPr>
            <p:ph sz="half" idx="2"/>
          </p:nvPr>
        </p:nvSpPr>
        <p:spPr>
          <a:xfrm>
            <a:off x="839788" y="2505075"/>
            <a:ext cx="5157787"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CEC2C43-3DFE-2F99-5392-F3B5418FEA61}"/>
              </a:ext>
            </a:extLst>
          </p:cNvPr>
          <p:cNvSpPr>
            <a:spLocks noGrp="1"/>
          </p:cNvSpPr>
          <p:nvPr>
            <p:ph type="body" sz="quarter" idx="3"/>
          </p:nvPr>
        </p:nvSpPr>
        <p:spPr>
          <a:xfrm>
            <a:off x="6172200" y="2133599"/>
            <a:ext cx="5183188" cy="371476"/>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77034E-6FBF-CC94-B0D6-7D5249DF6539}"/>
              </a:ext>
            </a:extLst>
          </p:cNvPr>
          <p:cNvSpPr>
            <a:spLocks noGrp="1"/>
          </p:cNvSpPr>
          <p:nvPr>
            <p:ph sz="quarter" idx="4"/>
          </p:nvPr>
        </p:nvSpPr>
        <p:spPr>
          <a:xfrm>
            <a:off x="6172200" y="2505075"/>
            <a:ext cx="5183188"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F110924-6159-4894-F4ED-FCF1189AE5E9}"/>
              </a:ext>
            </a:extLst>
          </p:cNvPr>
          <p:cNvSpPr>
            <a:spLocks noGrp="1"/>
          </p:cNvSpPr>
          <p:nvPr>
            <p:ph type="dt" sz="half" idx="10"/>
          </p:nvPr>
        </p:nvSpPr>
        <p:spPr/>
        <p:txBody>
          <a:bodyPr/>
          <a:lstStyle/>
          <a:p>
            <a:fld id="{9B553917-D083-4DED-90C4-43B95F14BFC7}" type="datetime1">
              <a:rPr lang="en-US" smtClean="0"/>
              <a:t>3/26/2026</a:t>
            </a:fld>
            <a:endParaRPr lang="en-US"/>
          </a:p>
        </p:txBody>
      </p:sp>
      <p:sp>
        <p:nvSpPr>
          <p:cNvPr id="8" name="Footer Placeholder 7">
            <a:extLst>
              <a:ext uri="{FF2B5EF4-FFF2-40B4-BE49-F238E27FC236}">
                <a16:creationId xmlns:a16="http://schemas.microsoft.com/office/drawing/2014/main" id="{060E6546-4B2B-1B2C-D818-7E61F39A6E65}"/>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9" name="Slide Number Placeholder 8">
            <a:extLst>
              <a:ext uri="{FF2B5EF4-FFF2-40B4-BE49-F238E27FC236}">
                <a16:creationId xmlns:a16="http://schemas.microsoft.com/office/drawing/2014/main" id="{DF5DC075-3139-B296-418A-ED3959757170}"/>
              </a:ext>
            </a:extLst>
          </p:cNvPr>
          <p:cNvSpPr>
            <a:spLocks noGrp="1"/>
          </p:cNvSpPr>
          <p:nvPr>
            <p:ph type="sldNum" sz="quarter" idx="12"/>
          </p:nvPr>
        </p:nvSpPr>
        <p:spPr/>
        <p:txBody>
          <a:bodyPr/>
          <a:lstStyle/>
          <a:p>
            <a:fld id="{A7F24596-F1E8-4527-ADAC-FE6CF9E076CB}" type="slidenum">
              <a:rPr lang="en-US" smtClean="0"/>
              <a:t>‹#›</a:t>
            </a:fld>
            <a:endParaRPr lang="en-US"/>
          </a:p>
        </p:txBody>
      </p:sp>
      <p:sp>
        <p:nvSpPr>
          <p:cNvPr id="10" name="Title Placeholder 1">
            <a:extLst>
              <a:ext uri="{FF2B5EF4-FFF2-40B4-BE49-F238E27FC236}">
                <a16:creationId xmlns:a16="http://schemas.microsoft.com/office/drawing/2014/main" id="{A751B1D7-3F3E-71E5-77CE-7E11427D3593}"/>
              </a:ext>
            </a:extLst>
          </p:cNvPr>
          <p:cNvSpPr>
            <a:spLocks noGrp="1"/>
          </p:cNvSpPr>
          <p:nvPr>
            <p:ph type="title"/>
          </p:nvPr>
        </p:nvSpPr>
        <p:spPr>
          <a:xfrm>
            <a:off x="839771" y="1009649"/>
            <a:ext cx="10515600" cy="819152"/>
          </a:xfrm>
          <a:prstGeom prst="rect">
            <a:avLst/>
          </a:prstGeom>
        </p:spPr>
        <p:txBody>
          <a:bodyPr vert="horz" lIns="91440" tIns="45720" rIns="91440" bIns="45720" rtlCol="0" anchor="t" anchorCtr="0">
            <a:noAutofit/>
          </a:bodyPr>
          <a:lstStyle>
            <a:lvl1pPr>
              <a:defRPr>
                <a:latin typeface="Georgia Pro"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354459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B39D-4FBA-8233-E2B8-95C4D2800B47}"/>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43B1927-C678-4FF8-6A62-2E704D359ECF}"/>
              </a:ext>
            </a:extLst>
          </p:cNvPr>
          <p:cNvSpPr>
            <a:spLocks noGrp="1"/>
          </p:cNvSpPr>
          <p:nvPr>
            <p:ph type="dt" sz="half" idx="10"/>
          </p:nvPr>
        </p:nvSpPr>
        <p:spPr/>
        <p:txBody>
          <a:bodyPr/>
          <a:lstStyle/>
          <a:p>
            <a:fld id="{41A4A015-8816-4C91-8DF3-6DA7884ED231}" type="datetime1">
              <a:rPr lang="en-US" smtClean="0"/>
              <a:t>3/26/2026</a:t>
            </a:fld>
            <a:endParaRPr lang="en-US"/>
          </a:p>
        </p:txBody>
      </p:sp>
      <p:sp>
        <p:nvSpPr>
          <p:cNvPr id="4" name="Footer Placeholder 3">
            <a:extLst>
              <a:ext uri="{FF2B5EF4-FFF2-40B4-BE49-F238E27FC236}">
                <a16:creationId xmlns:a16="http://schemas.microsoft.com/office/drawing/2014/main" id="{D2714F02-745D-7808-9E2C-DD83A5F41819}"/>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5" name="Slide Number Placeholder 4">
            <a:extLst>
              <a:ext uri="{FF2B5EF4-FFF2-40B4-BE49-F238E27FC236}">
                <a16:creationId xmlns:a16="http://schemas.microsoft.com/office/drawing/2014/main" id="{EE35F5DA-E3EF-8934-59CE-372B60C7FF28}"/>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2191204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F9E0-E97A-F69E-E442-7FA1889F5B36}"/>
              </a:ext>
            </a:extLst>
          </p:cNvPr>
          <p:cNvSpPr>
            <a:spLocks noGrp="1"/>
          </p:cNvSpPr>
          <p:nvPr>
            <p:ph type="title"/>
          </p:nvPr>
        </p:nvSpPr>
        <p:spPr>
          <a:xfrm>
            <a:off x="839788" y="987424"/>
            <a:ext cx="3932237" cy="1069975"/>
          </a:xfrm>
        </p:spPr>
        <p:txBody>
          <a:bodyPr anchor="t" anchorCtr="0"/>
          <a:lstStyle>
            <a:lvl1pPr>
              <a:defRPr sz="3200">
                <a:latin typeface="Georgia Pro"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7AED52-6B71-AA8D-236F-788C58F5EFFC}"/>
              </a:ext>
            </a:extLst>
          </p:cNvPr>
          <p:cNvSpPr>
            <a:spLocks noGrp="1"/>
          </p:cNvSpPr>
          <p:nvPr>
            <p:ph idx="1"/>
          </p:nvPr>
        </p:nvSpPr>
        <p:spPr>
          <a:xfrm>
            <a:off x="5183188" y="1371600"/>
            <a:ext cx="6172200" cy="4489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C8A322-0690-90A3-0706-A5F945D36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452B5-751F-3E18-2CB6-4D287270E423}"/>
              </a:ext>
            </a:extLst>
          </p:cNvPr>
          <p:cNvSpPr>
            <a:spLocks noGrp="1"/>
          </p:cNvSpPr>
          <p:nvPr>
            <p:ph type="dt" sz="half" idx="10"/>
          </p:nvPr>
        </p:nvSpPr>
        <p:spPr/>
        <p:txBody>
          <a:bodyPr/>
          <a:lstStyle/>
          <a:p>
            <a:fld id="{0A2BCFED-871A-47DB-BDC0-5C222D890CA0}" type="datetime1">
              <a:rPr lang="en-US" smtClean="0"/>
              <a:t>3/26/2026</a:t>
            </a:fld>
            <a:endParaRPr lang="en-US"/>
          </a:p>
        </p:txBody>
      </p:sp>
      <p:sp>
        <p:nvSpPr>
          <p:cNvPr id="6" name="Footer Placeholder 5">
            <a:extLst>
              <a:ext uri="{FF2B5EF4-FFF2-40B4-BE49-F238E27FC236}">
                <a16:creationId xmlns:a16="http://schemas.microsoft.com/office/drawing/2014/main" id="{68E24746-8E6E-92D8-E74A-73A6D344470D}"/>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7" name="Slide Number Placeholder 6">
            <a:extLst>
              <a:ext uri="{FF2B5EF4-FFF2-40B4-BE49-F238E27FC236}">
                <a16:creationId xmlns:a16="http://schemas.microsoft.com/office/drawing/2014/main" id="{5B275506-A65C-4187-C366-C630ACC53984}"/>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91038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E092-C02B-1292-A6D9-89DF7104EFB4}"/>
              </a:ext>
            </a:extLst>
          </p:cNvPr>
          <p:cNvSpPr>
            <a:spLocks noGrp="1"/>
          </p:cNvSpPr>
          <p:nvPr>
            <p:ph type="ctrTitle" hasCustomPrompt="1"/>
          </p:nvPr>
        </p:nvSpPr>
        <p:spPr>
          <a:xfrm>
            <a:off x="1524000" y="1854201"/>
            <a:ext cx="9144000" cy="1655762"/>
          </a:xfrm>
        </p:spPr>
        <p:txBody>
          <a:bodyPr anchor="b" anchorCtr="0">
            <a:noAutofit/>
          </a:bodyPr>
          <a:lstStyle>
            <a:lvl1pPr algn="ctr">
              <a:defRPr sz="6000">
                <a:latin typeface="Georgia Pro" panose="02040502050405020303" pitchFamily="18" charset="0"/>
              </a:defRPr>
            </a:lvl1pPr>
          </a:lstStyle>
          <a:p>
            <a:r>
              <a:rPr lang="en-US" dirty="0"/>
              <a:t>Click to edit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1">
                <a:solidFill>
                  <a:srgbClr val="1933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7149141-2421-25E5-A62B-AEE5F6B10A95}"/>
              </a:ext>
            </a:extLst>
          </p:cNvPr>
          <p:cNvSpPr>
            <a:spLocks noGrp="1"/>
          </p:cNvSpPr>
          <p:nvPr>
            <p:ph type="dt" sz="half" idx="10"/>
          </p:nvPr>
        </p:nvSpPr>
        <p:spPr/>
        <p:txBody>
          <a:bodyPr/>
          <a:lstStyle/>
          <a:p>
            <a:fld id="{5F971948-529D-4FE1-B250-F458586EA328}" type="datetime1">
              <a:rPr lang="en-US" smtClean="0"/>
              <a:t>3/26/2026</a:t>
            </a:fld>
            <a:endParaRPr lang="en-US" dirty="0"/>
          </a:p>
        </p:txBody>
      </p:sp>
      <p:sp>
        <p:nvSpPr>
          <p:cNvPr id="5" name="Footer Placeholder 4">
            <a:extLst>
              <a:ext uri="{FF2B5EF4-FFF2-40B4-BE49-F238E27FC236}">
                <a16:creationId xmlns:a16="http://schemas.microsoft.com/office/drawing/2014/main" id="{988A8709-0B09-FD27-8876-16BD67FF06D2}"/>
              </a:ext>
            </a:extLst>
          </p:cNvPr>
          <p:cNvSpPr>
            <a:spLocks noGrp="1"/>
          </p:cNvSpPr>
          <p:nvPr>
            <p:ph type="ftr" sz="quarter" idx="11"/>
          </p:nvPr>
        </p:nvSpPr>
        <p:spPr/>
        <p:txBody>
          <a:bodyPr/>
          <a:lstStyle/>
          <a:p>
            <a:r>
              <a:rPr lang="en-US" dirty="0"/>
              <a:t>www.evergreen504.com</a:t>
            </a:r>
          </a:p>
        </p:txBody>
      </p:sp>
      <p:sp>
        <p:nvSpPr>
          <p:cNvPr id="6" name="Slide Number Placeholder 5">
            <a:extLst>
              <a:ext uri="{FF2B5EF4-FFF2-40B4-BE49-F238E27FC236}">
                <a16:creationId xmlns:a16="http://schemas.microsoft.com/office/drawing/2014/main" id="{F42910A0-AC41-A2FC-10ED-FDC6BAAA164C}"/>
              </a:ext>
            </a:extLst>
          </p:cNvPr>
          <p:cNvSpPr>
            <a:spLocks noGrp="1"/>
          </p:cNvSpPr>
          <p:nvPr>
            <p:ph type="sldNum" sz="quarter" idx="12"/>
          </p:nvPr>
        </p:nvSpPr>
        <p:spPr/>
        <p:txBody>
          <a:bodyPr/>
          <a:lstStyle/>
          <a:p>
            <a:fld id="{A7F24596-F1E8-4527-ADAC-FE6CF9E076CB}" type="slidenum">
              <a:rPr lang="en-US" smtClean="0"/>
              <a:pPr/>
              <a:t>‹#›</a:t>
            </a:fld>
            <a:endParaRPr lang="en-US"/>
          </a:p>
        </p:txBody>
      </p:sp>
    </p:spTree>
    <p:extLst>
      <p:ext uri="{BB962C8B-B14F-4D97-AF65-F5344CB8AC3E}">
        <p14:creationId xmlns:p14="http://schemas.microsoft.com/office/powerpoint/2010/main" val="3844505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A7F6-9DDF-C90C-B6A5-AD274C887314}"/>
              </a:ext>
            </a:extLst>
          </p:cNvPr>
          <p:cNvSpPr>
            <a:spLocks noGrp="1"/>
          </p:cNvSpPr>
          <p:nvPr>
            <p:ph type="title"/>
          </p:nvPr>
        </p:nvSpPr>
        <p:spPr>
          <a:xfrm>
            <a:off x="839788" y="987424"/>
            <a:ext cx="3932237" cy="1069975"/>
          </a:xfrm>
        </p:spPr>
        <p:txBody>
          <a:bodyPr anchor="t" anchorCtr="0">
            <a:noAutofit/>
          </a:bodyPr>
          <a:lstStyle>
            <a:lvl1pPr>
              <a:defRPr sz="3200">
                <a:latin typeface="Georgia Pro" panose="02040502050405020303" pitchFamily="18"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593DB66-702F-3B26-C296-B7584D3A0C1B}"/>
              </a:ext>
            </a:extLst>
          </p:cNvPr>
          <p:cNvSpPr>
            <a:spLocks noGrp="1"/>
          </p:cNvSpPr>
          <p:nvPr>
            <p:ph type="pic" idx="1"/>
          </p:nvPr>
        </p:nvSpPr>
        <p:spPr>
          <a:xfrm>
            <a:off x="5183188" y="1371600"/>
            <a:ext cx="6172200" cy="4489450"/>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95B617-FE52-CFCE-950A-63CB69203CF2}"/>
              </a:ext>
            </a:extLst>
          </p:cNvPr>
          <p:cNvSpPr>
            <a:spLocks noGrp="1"/>
          </p:cNvSpPr>
          <p:nvPr>
            <p:ph type="body" sz="half" idx="2"/>
          </p:nvPr>
        </p:nvSpPr>
        <p:spPr>
          <a:xfrm>
            <a:off x="839788" y="2057400"/>
            <a:ext cx="3932237" cy="3811588"/>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ACEF3-ED2D-0F09-4B5A-80D8BCDF4898}"/>
              </a:ext>
            </a:extLst>
          </p:cNvPr>
          <p:cNvSpPr>
            <a:spLocks noGrp="1"/>
          </p:cNvSpPr>
          <p:nvPr>
            <p:ph type="dt" sz="half" idx="10"/>
          </p:nvPr>
        </p:nvSpPr>
        <p:spPr/>
        <p:txBody>
          <a:bodyPr/>
          <a:lstStyle/>
          <a:p>
            <a:fld id="{9E9E43C3-2DAC-4E75-B0A3-251CEEF7C7D0}" type="datetime1">
              <a:rPr lang="en-US" smtClean="0"/>
              <a:t>3/26/2026</a:t>
            </a:fld>
            <a:endParaRPr lang="en-US"/>
          </a:p>
        </p:txBody>
      </p:sp>
      <p:sp>
        <p:nvSpPr>
          <p:cNvPr id="6" name="Footer Placeholder 5">
            <a:extLst>
              <a:ext uri="{FF2B5EF4-FFF2-40B4-BE49-F238E27FC236}">
                <a16:creationId xmlns:a16="http://schemas.microsoft.com/office/drawing/2014/main" id="{C54C4533-EBB2-C76D-1A76-8D46707908A2}"/>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7" name="Slide Number Placeholder 6">
            <a:extLst>
              <a:ext uri="{FF2B5EF4-FFF2-40B4-BE49-F238E27FC236}">
                <a16:creationId xmlns:a16="http://schemas.microsoft.com/office/drawing/2014/main" id="{7DEF6448-C1D5-B95C-B297-15475D62B2A0}"/>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2170361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B1FB-D31E-37D0-890F-6F7E3E018A5B}"/>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B4D9BDF-0511-F42D-C0F8-EF95D52A706A}"/>
              </a:ext>
            </a:extLst>
          </p:cNvPr>
          <p:cNvSpPr>
            <a:spLocks noGrp="1"/>
          </p:cNvSpPr>
          <p:nvPr>
            <p:ph type="body" orient="vert" idx="1"/>
          </p:nvPr>
        </p:nvSpPr>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82CF2-5D55-9C75-4748-CECD6C79859C}"/>
              </a:ext>
            </a:extLst>
          </p:cNvPr>
          <p:cNvSpPr>
            <a:spLocks noGrp="1"/>
          </p:cNvSpPr>
          <p:nvPr>
            <p:ph type="dt" sz="half" idx="10"/>
          </p:nvPr>
        </p:nvSpPr>
        <p:spPr/>
        <p:txBody>
          <a:bodyPr/>
          <a:lstStyle/>
          <a:p>
            <a:fld id="{0ADCEA13-EB81-46E2-B7CF-524ED84FFE2E}" type="datetime1">
              <a:rPr lang="en-US" smtClean="0"/>
              <a:t>3/26/2026</a:t>
            </a:fld>
            <a:endParaRPr lang="en-US"/>
          </a:p>
        </p:txBody>
      </p:sp>
      <p:sp>
        <p:nvSpPr>
          <p:cNvPr id="5" name="Footer Placeholder 4">
            <a:extLst>
              <a:ext uri="{FF2B5EF4-FFF2-40B4-BE49-F238E27FC236}">
                <a16:creationId xmlns:a16="http://schemas.microsoft.com/office/drawing/2014/main" id="{3882C036-0F19-2209-2FD0-089808C5D9E8}"/>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6" name="Slide Number Placeholder 5">
            <a:extLst>
              <a:ext uri="{FF2B5EF4-FFF2-40B4-BE49-F238E27FC236}">
                <a16:creationId xmlns:a16="http://schemas.microsoft.com/office/drawing/2014/main" id="{652A9B85-E7CC-5131-6C25-D9C823E84FCA}"/>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3610127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87DD6-66D5-07EC-578F-1672602D8DDB}"/>
              </a:ext>
            </a:extLst>
          </p:cNvPr>
          <p:cNvSpPr>
            <a:spLocks noGrp="1"/>
          </p:cNvSpPr>
          <p:nvPr>
            <p:ph type="title" orient="vert"/>
          </p:nvPr>
        </p:nvSpPr>
        <p:spPr>
          <a:xfrm>
            <a:off x="8724900" y="365125"/>
            <a:ext cx="2628900" cy="5811838"/>
          </a:xfrm>
        </p:spPr>
        <p:txBody>
          <a:bodyPr vert="eaVert">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1DC227-6EEF-09DF-962F-93B4D04F6447}"/>
              </a:ext>
            </a:extLst>
          </p:cNvPr>
          <p:cNvSpPr>
            <a:spLocks noGrp="1"/>
          </p:cNvSpPr>
          <p:nvPr>
            <p:ph type="body" orient="vert" idx="1"/>
          </p:nvPr>
        </p:nvSpPr>
        <p:spPr>
          <a:xfrm>
            <a:off x="838200" y="365125"/>
            <a:ext cx="7734300" cy="5811838"/>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E8240BD-671C-23DE-3C34-9BF2274E78AE}"/>
              </a:ext>
            </a:extLst>
          </p:cNvPr>
          <p:cNvSpPr>
            <a:spLocks noGrp="1"/>
          </p:cNvSpPr>
          <p:nvPr>
            <p:ph type="dt" sz="half" idx="10"/>
          </p:nvPr>
        </p:nvSpPr>
        <p:spPr/>
        <p:txBody>
          <a:bodyPr/>
          <a:lstStyle/>
          <a:p>
            <a:fld id="{458081E0-BA68-43E0-829F-D75729B33B77}" type="datetime1">
              <a:rPr lang="en-US" smtClean="0"/>
              <a:t>3/26/2026</a:t>
            </a:fld>
            <a:endParaRPr lang="en-US"/>
          </a:p>
        </p:txBody>
      </p:sp>
      <p:sp>
        <p:nvSpPr>
          <p:cNvPr id="5" name="Footer Placeholder 4">
            <a:extLst>
              <a:ext uri="{FF2B5EF4-FFF2-40B4-BE49-F238E27FC236}">
                <a16:creationId xmlns:a16="http://schemas.microsoft.com/office/drawing/2014/main" id="{862BF681-D2DB-1A58-E453-415F12D50632}"/>
              </a:ext>
            </a:extLst>
          </p:cNvPr>
          <p:cNvSpPr>
            <a:spLocks noGrp="1"/>
          </p:cNvSpPr>
          <p:nvPr>
            <p:ph type="ftr" sz="quarter" idx="11"/>
          </p:nvPr>
        </p:nvSpPr>
        <p:spPr/>
        <p:txBody>
          <a:bodyPr/>
          <a:lstStyle/>
          <a:p>
            <a:r>
              <a:rPr lang="en-US" dirty="0"/>
              <a:t>www.evergreen504.com | </a:t>
            </a:r>
            <a:r>
              <a:rPr lang="en-US" dirty="0" err="1"/>
              <a:t>www.ebccf.org</a:t>
            </a:r>
            <a:endParaRPr lang="en-US" dirty="0"/>
          </a:p>
        </p:txBody>
      </p:sp>
      <p:sp>
        <p:nvSpPr>
          <p:cNvPr id="6" name="Slide Number Placeholder 5">
            <a:extLst>
              <a:ext uri="{FF2B5EF4-FFF2-40B4-BE49-F238E27FC236}">
                <a16:creationId xmlns:a16="http://schemas.microsoft.com/office/drawing/2014/main" id="{04CD21DC-3FBD-474F-AF0A-56F6883FE945}"/>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3534500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BCCF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71AD06D-F0B4-6D94-39D8-F3C63DD71D16}"/>
              </a:ext>
            </a:extLst>
          </p:cNvPr>
          <p:cNvSpPr>
            <a:spLocks noGrp="1"/>
          </p:cNvSpPr>
          <p:nvPr>
            <p:ph type="dt" sz="half" idx="10"/>
          </p:nvPr>
        </p:nvSpPr>
        <p:spPr/>
        <p:txBody>
          <a:bodyPr/>
          <a:lstStyle/>
          <a:p>
            <a:fld id="{12F83450-90E7-4BCA-BCBC-CE9A93F3042D}" type="datetime1">
              <a:rPr lang="en-US" smtClean="0"/>
              <a:t>3/26/2026</a:t>
            </a:fld>
            <a:endParaRPr lang="en-US" dirty="0"/>
          </a:p>
        </p:txBody>
      </p:sp>
      <p:sp>
        <p:nvSpPr>
          <p:cNvPr id="4" name="Footer Placeholder 3">
            <a:extLst>
              <a:ext uri="{FF2B5EF4-FFF2-40B4-BE49-F238E27FC236}">
                <a16:creationId xmlns:a16="http://schemas.microsoft.com/office/drawing/2014/main" id="{F64B56DA-E746-B020-4DC8-99625EA67F4F}"/>
              </a:ext>
            </a:extLst>
          </p:cNvPr>
          <p:cNvSpPr>
            <a:spLocks noGrp="1"/>
          </p:cNvSpPr>
          <p:nvPr>
            <p:ph type="ftr" sz="quarter" idx="11"/>
          </p:nvPr>
        </p:nvSpPr>
        <p:spPr/>
        <p:txBody>
          <a:bodyPr/>
          <a:lstStyle/>
          <a:p>
            <a:r>
              <a:rPr lang="en-US"/>
              <a:t>www.ebccf.org</a:t>
            </a:r>
            <a:endParaRPr lang="en-US" dirty="0"/>
          </a:p>
        </p:txBody>
      </p:sp>
      <p:sp>
        <p:nvSpPr>
          <p:cNvPr id="5" name="Slide Number Placeholder 4">
            <a:extLst>
              <a:ext uri="{FF2B5EF4-FFF2-40B4-BE49-F238E27FC236}">
                <a16:creationId xmlns:a16="http://schemas.microsoft.com/office/drawing/2014/main" id="{6EAB55E8-A025-E8F9-75CB-CED745C2C70B}"/>
              </a:ext>
            </a:extLst>
          </p:cNvPr>
          <p:cNvSpPr>
            <a:spLocks noGrp="1"/>
          </p:cNvSpPr>
          <p:nvPr>
            <p:ph type="sldNum" sz="quarter" idx="12"/>
          </p:nvPr>
        </p:nvSpPr>
        <p:spPr/>
        <p:txBody>
          <a:bodyPr/>
          <a:lstStyle/>
          <a:p>
            <a:fld id="{A7F24596-F1E8-4527-ADAC-FE6CF9E076CB}" type="slidenum">
              <a:rPr lang="en-US" smtClean="0"/>
              <a:pPr/>
              <a:t>‹#›</a:t>
            </a:fld>
            <a:endParaRPr lang="en-US"/>
          </a:p>
        </p:txBody>
      </p:sp>
      <p:pic>
        <p:nvPicPr>
          <p:cNvPr id="6" name="Picture 5" descr="A close-up of a pine tree branch&#10;&#10;Description automatically generated">
            <a:extLst>
              <a:ext uri="{FF2B5EF4-FFF2-40B4-BE49-F238E27FC236}">
                <a16:creationId xmlns:a16="http://schemas.microsoft.com/office/drawing/2014/main" id="{684339E8-FE4D-C657-A2C9-ED5B0C519EB7}"/>
              </a:ext>
            </a:extLst>
          </p:cNvPr>
          <p:cNvPicPr>
            <a:picLocks noChangeAspect="1"/>
          </p:cNvPicPr>
          <p:nvPr/>
        </p:nvPicPr>
        <p:blipFill rotWithShape="1">
          <a:blip r:embed="rId2">
            <a:alphaModFix amt="90000"/>
            <a:extLst>
              <a:ext uri="{BEBA8EAE-BF5A-486C-A8C5-ECC9F3942E4B}">
                <a14:imgProps xmlns:a14="http://schemas.microsoft.com/office/drawing/2010/main">
                  <a14:imgLayer r:embed="rId3">
                    <a14:imgEffect>
                      <a14:sharpenSoften amount="-29000"/>
                    </a14:imgEffect>
                    <a14:imgEffect>
                      <a14:saturation sat="145000"/>
                    </a14:imgEffect>
                  </a14:imgLayer>
                </a14:imgProps>
              </a:ext>
              <a:ext uri="{28A0092B-C50C-407E-A947-70E740481C1C}">
                <a14:useLocalDpi xmlns:a14="http://schemas.microsoft.com/office/drawing/2010/main" val="0"/>
              </a:ext>
            </a:extLst>
          </a:blip>
          <a:srcRect t="22109" b="8322"/>
          <a:stretch/>
        </p:blipFill>
        <p:spPr>
          <a:xfrm>
            <a:off x="0" y="965203"/>
            <a:ext cx="12192000" cy="5530848"/>
          </a:xfrm>
          <a:prstGeom prst="rect">
            <a:avLst/>
          </a:prstGeom>
        </p:spPr>
      </p:pic>
      <p:sp>
        <p:nvSpPr>
          <p:cNvPr id="7" name="Rectangle: Diagonal Corners Rounded 6">
            <a:extLst>
              <a:ext uri="{FF2B5EF4-FFF2-40B4-BE49-F238E27FC236}">
                <a16:creationId xmlns:a16="http://schemas.microsoft.com/office/drawing/2014/main" id="{2CD273B9-3552-A5CE-B9CB-90C577773ADD}"/>
              </a:ext>
            </a:extLst>
          </p:cNvPr>
          <p:cNvSpPr/>
          <p:nvPr/>
        </p:nvSpPr>
        <p:spPr>
          <a:xfrm>
            <a:off x="3105150" y="1930398"/>
            <a:ext cx="5981700" cy="3200400"/>
          </a:xfrm>
          <a:prstGeom prst="round2DiagRect">
            <a:avLst/>
          </a:prstGeom>
          <a:solidFill>
            <a:srgbClr val="FFFFFF">
              <a:alpha val="84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64AD4C7C-7F3F-7B9A-47F2-6056C3E54C46}"/>
              </a:ext>
            </a:extLst>
          </p:cNvPr>
          <p:cNvSpPr>
            <a:spLocks noGrp="1"/>
          </p:cNvSpPr>
          <p:nvPr>
            <p:ph type="title" hasCustomPrompt="1"/>
          </p:nvPr>
        </p:nvSpPr>
        <p:spPr>
          <a:xfrm>
            <a:off x="3373746" y="2380846"/>
            <a:ext cx="5444508" cy="2299503"/>
          </a:xfrm>
        </p:spPr>
        <p:txBody>
          <a:bodyPr/>
          <a:lstStyle>
            <a:lvl1pPr algn="ctr">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title style</a:t>
            </a:r>
            <a:br>
              <a:rPr lang="en-US" dirty="0"/>
            </a:br>
            <a:r>
              <a:rPr kumimoji="0" lang="en-US" sz="2400" b="1" i="0" u="none" strike="noStrike" kern="1200" cap="none" spc="0" normalizeH="0" baseline="0" noProof="0" dirty="0">
                <a:ln>
                  <a:noFill/>
                </a:ln>
                <a:solidFill>
                  <a:srgbClr val="19332F"/>
                </a:solidFill>
                <a:effectLst/>
                <a:uLnTx/>
                <a:uFillTx/>
                <a:latin typeface="Trebuchet MS" panose="020B0603020202020204" pitchFamily="34" charset="0"/>
                <a:ea typeface="+mn-ea"/>
                <a:cs typeface="+mn-cs"/>
              </a:rPr>
              <a:t>Subtitle</a:t>
            </a:r>
            <a:endParaRPr lang="en-US" dirty="0"/>
          </a:p>
        </p:txBody>
      </p:sp>
    </p:spTree>
    <p:extLst>
      <p:ext uri="{BB962C8B-B14F-4D97-AF65-F5344CB8AC3E}">
        <p14:creationId xmlns:p14="http://schemas.microsoft.com/office/powerpoint/2010/main" val="1684583627"/>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22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SP Cov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E71D47-99B0-0FA6-F471-D1FCEDE7C169}"/>
              </a:ext>
            </a:extLst>
          </p:cNvPr>
          <p:cNvSpPr/>
          <p:nvPr userDrawn="1"/>
        </p:nvSpPr>
        <p:spPr>
          <a:xfrm>
            <a:off x="0" y="6492873"/>
            <a:ext cx="12192000" cy="365125"/>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descr="A colorful rectangles on a black background&#10;&#10;AI-generated content may be incorrect.">
            <a:extLst>
              <a:ext uri="{FF2B5EF4-FFF2-40B4-BE49-F238E27FC236}">
                <a16:creationId xmlns:a16="http://schemas.microsoft.com/office/drawing/2014/main" id="{876E43E5-616B-1813-BE93-C9CC13781F16}"/>
              </a:ext>
            </a:extLst>
          </p:cNvPr>
          <p:cNvPicPr>
            <a:picLocks noChangeAspect="1"/>
          </p:cNvPicPr>
          <p:nvPr userDrawn="1"/>
        </p:nvPicPr>
        <p:blipFill>
          <a:blip r:embed="rId2">
            <a:extLst>
              <a:ext uri="{28A0092B-C50C-407E-A947-70E740481C1C}">
                <a14:useLocalDpi xmlns:a14="http://schemas.microsoft.com/office/drawing/2010/main" val="0"/>
              </a:ext>
            </a:extLst>
          </a:blip>
          <a:srcRect l="6757" t="13498" r="6757" b="5720"/>
          <a:stretch/>
        </p:blipFill>
        <p:spPr>
          <a:xfrm>
            <a:off x="0" y="952498"/>
            <a:ext cx="12192000" cy="5540373"/>
          </a:xfrm>
          <a:prstGeom prst="rect">
            <a:avLst/>
          </a:prstGeom>
        </p:spPr>
      </p:pic>
      <p:sp>
        <p:nvSpPr>
          <p:cNvPr id="3" name="Date Placeholder 2">
            <a:extLst>
              <a:ext uri="{FF2B5EF4-FFF2-40B4-BE49-F238E27FC236}">
                <a16:creationId xmlns:a16="http://schemas.microsoft.com/office/drawing/2014/main" id="{471AD06D-F0B4-6D94-39D8-F3C63DD71D16}"/>
              </a:ext>
            </a:extLst>
          </p:cNvPr>
          <p:cNvSpPr>
            <a:spLocks noGrp="1"/>
          </p:cNvSpPr>
          <p:nvPr>
            <p:ph type="dt" sz="half" idx="10"/>
          </p:nvPr>
        </p:nvSpPr>
        <p:spPr/>
        <p:txBody>
          <a:bodyPr/>
          <a:lstStyle>
            <a:lvl1pPr>
              <a:defRPr>
                <a:solidFill>
                  <a:schemeClr val="bg2"/>
                </a:solidFill>
              </a:defRPr>
            </a:lvl1pPr>
          </a:lstStyle>
          <a:p>
            <a:fld id="{12F83450-90E7-4BCA-BCBC-CE9A93F3042D}" type="datetime1">
              <a:rPr lang="en-US" smtClean="0"/>
              <a:pPr/>
              <a:t>3/26/2026</a:t>
            </a:fld>
            <a:endParaRPr lang="en-US" dirty="0"/>
          </a:p>
        </p:txBody>
      </p:sp>
      <p:sp>
        <p:nvSpPr>
          <p:cNvPr id="4" name="Footer Placeholder 3">
            <a:extLst>
              <a:ext uri="{FF2B5EF4-FFF2-40B4-BE49-F238E27FC236}">
                <a16:creationId xmlns:a16="http://schemas.microsoft.com/office/drawing/2014/main" id="{F64B56DA-E746-B020-4DC8-99625EA67F4F}"/>
              </a:ext>
            </a:extLst>
          </p:cNvPr>
          <p:cNvSpPr>
            <a:spLocks noGrp="1"/>
          </p:cNvSpPr>
          <p:nvPr>
            <p:ph type="ftr" sz="quarter" idx="11"/>
          </p:nvPr>
        </p:nvSpPr>
        <p:spPr/>
        <p:txBody>
          <a:bodyPr/>
          <a:lstStyle>
            <a:lvl1pPr>
              <a:defRPr>
                <a:solidFill>
                  <a:schemeClr val="bg2"/>
                </a:solidFill>
              </a:defRPr>
            </a:lvl1pPr>
          </a:lstStyle>
          <a:p>
            <a:r>
              <a:rPr lang="en-US"/>
              <a:t>www.ebccf.org</a:t>
            </a:r>
            <a:endParaRPr lang="en-US" dirty="0"/>
          </a:p>
        </p:txBody>
      </p:sp>
      <p:sp>
        <p:nvSpPr>
          <p:cNvPr id="5" name="Slide Number Placeholder 4">
            <a:extLst>
              <a:ext uri="{FF2B5EF4-FFF2-40B4-BE49-F238E27FC236}">
                <a16:creationId xmlns:a16="http://schemas.microsoft.com/office/drawing/2014/main" id="{6EAB55E8-A025-E8F9-75CB-CED745C2C70B}"/>
              </a:ext>
            </a:extLst>
          </p:cNvPr>
          <p:cNvSpPr>
            <a:spLocks noGrp="1"/>
          </p:cNvSpPr>
          <p:nvPr>
            <p:ph type="sldNum" sz="quarter" idx="12"/>
          </p:nvPr>
        </p:nvSpPr>
        <p:spPr/>
        <p:txBody>
          <a:bodyPr/>
          <a:lstStyle>
            <a:lvl1pPr>
              <a:defRPr>
                <a:solidFill>
                  <a:schemeClr val="bg2"/>
                </a:solidFill>
              </a:defRPr>
            </a:lvl1pPr>
          </a:lstStyle>
          <a:p>
            <a:fld id="{A7F24596-F1E8-4527-ADAC-FE6CF9E076CB}" type="slidenum">
              <a:rPr lang="en-US" smtClean="0"/>
              <a:pPr/>
              <a:t>‹#›</a:t>
            </a:fld>
            <a:endParaRPr lang="en-US"/>
          </a:p>
        </p:txBody>
      </p:sp>
      <p:sp>
        <p:nvSpPr>
          <p:cNvPr id="7" name="Rectangle: Diagonal Corners Rounded 6">
            <a:extLst>
              <a:ext uri="{FF2B5EF4-FFF2-40B4-BE49-F238E27FC236}">
                <a16:creationId xmlns:a16="http://schemas.microsoft.com/office/drawing/2014/main" id="{2CD273B9-3552-A5CE-B9CB-90C577773ADD}"/>
              </a:ext>
            </a:extLst>
          </p:cNvPr>
          <p:cNvSpPr/>
          <p:nvPr/>
        </p:nvSpPr>
        <p:spPr>
          <a:xfrm>
            <a:off x="3105150" y="1930398"/>
            <a:ext cx="5981700" cy="3200400"/>
          </a:xfrm>
          <a:prstGeom prst="round2DiagRect">
            <a:avLst/>
          </a:prstGeom>
          <a:solidFill>
            <a:srgbClr val="FFFFFF">
              <a:alpha val="84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64AD4C7C-7F3F-7B9A-47F2-6056C3E54C46}"/>
              </a:ext>
            </a:extLst>
          </p:cNvPr>
          <p:cNvSpPr>
            <a:spLocks noGrp="1"/>
          </p:cNvSpPr>
          <p:nvPr>
            <p:ph type="title" hasCustomPrompt="1"/>
          </p:nvPr>
        </p:nvSpPr>
        <p:spPr>
          <a:xfrm>
            <a:off x="3373746" y="2380846"/>
            <a:ext cx="5444508" cy="2299503"/>
          </a:xfrm>
        </p:spPr>
        <p:txBody>
          <a:bodyPr/>
          <a:lstStyle>
            <a:lvl1pPr algn="ctr">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a:t>
            </a:r>
            <a:r>
              <a:rPr lang="en-US"/>
              <a:t>Master title </a:t>
            </a:r>
            <a:r>
              <a:rPr lang="en-US" dirty="0"/>
              <a:t>style</a:t>
            </a:r>
            <a:br>
              <a:rPr lang="en-US" dirty="0"/>
            </a:br>
            <a:r>
              <a:rPr kumimoji="0" lang="en-US" sz="2400" b="1" i="0" u="none" strike="noStrike" kern="1200" cap="none" spc="0" normalizeH="0" baseline="0" noProof="0" dirty="0">
                <a:ln>
                  <a:noFill/>
                </a:ln>
                <a:solidFill>
                  <a:srgbClr val="19332F"/>
                </a:solidFill>
                <a:effectLst/>
                <a:uLnTx/>
                <a:uFillTx/>
                <a:latin typeface="Trebuchet MS" panose="020B0603020202020204" pitchFamily="34" charset="0"/>
                <a:ea typeface="+mn-ea"/>
                <a:cs typeface="+mn-cs"/>
              </a:rPr>
              <a:t>Subtitle</a:t>
            </a:r>
            <a:endParaRPr lang="en-US" dirty="0"/>
          </a:p>
        </p:txBody>
      </p:sp>
      <p:sp>
        <p:nvSpPr>
          <p:cNvPr id="16" name="Rectangle 15">
            <a:extLst>
              <a:ext uri="{FF2B5EF4-FFF2-40B4-BE49-F238E27FC236}">
                <a16:creationId xmlns:a16="http://schemas.microsoft.com/office/drawing/2014/main" id="{B72500A7-E712-DC2D-380D-61A5323FECBE}"/>
              </a:ext>
            </a:extLst>
          </p:cNvPr>
          <p:cNvSpPr/>
          <p:nvPr userDrawn="1"/>
        </p:nvSpPr>
        <p:spPr>
          <a:xfrm>
            <a:off x="-7620" y="-52704"/>
            <a:ext cx="12207240" cy="100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ack background with text&#10;&#10;Description automatically generated">
            <a:extLst>
              <a:ext uri="{FF2B5EF4-FFF2-40B4-BE49-F238E27FC236}">
                <a16:creationId xmlns:a16="http://schemas.microsoft.com/office/drawing/2014/main" id="{666721C6-C8C2-F7E8-DF46-7C058942F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926"/>
            <a:ext cx="2743200" cy="1175004"/>
          </a:xfrm>
          <a:prstGeom prst="rect">
            <a:avLst/>
          </a:prstGeom>
        </p:spPr>
      </p:pic>
    </p:spTree>
    <p:extLst>
      <p:ext uri="{BB962C8B-B14F-4D97-AF65-F5344CB8AC3E}">
        <p14:creationId xmlns:p14="http://schemas.microsoft.com/office/powerpoint/2010/main" val="2193511807"/>
      </p:ext>
    </p:extLst>
  </p:cSld>
  <p:clrMapOvr>
    <a:masterClrMapping/>
  </p:clrMapOvr>
  <p:extLst>
    <p:ext uri="{DCECCB84-F9BA-43D5-87BE-67443E8EF086}">
      <p15:sldGuideLst xmlns:p15="http://schemas.microsoft.com/office/powerpoint/2012/main">
        <p15:guide id="1" orient="horz" pos="6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E092-C02B-1292-A6D9-89DF7104EFB4}"/>
              </a:ext>
            </a:extLst>
          </p:cNvPr>
          <p:cNvSpPr>
            <a:spLocks noGrp="1"/>
          </p:cNvSpPr>
          <p:nvPr>
            <p:ph type="ctrTitle" hasCustomPrompt="1"/>
          </p:nvPr>
        </p:nvSpPr>
        <p:spPr>
          <a:xfrm>
            <a:off x="1524000" y="1854201"/>
            <a:ext cx="9144000" cy="1655762"/>
          </a:xfrm>
        </p:spPr>
        <p:txBody>
          <a:bodyPr anchor="b" anchorCtr="0">
            <a:noAutofit/>
          </a:bodyPr>
          <a:lstStyle>
            <a:lvl1pPr algn="ctr">
              <a:defRPr sz="6000">
                <a:latin typeface="Georgia Pro" panose="02040502050405020303" pitchFamily="18" charset="0"/>
              </a:defRPr>
            </a:lvl1pPr>
          </a:lstStyle>
          <a:p>
            <a:r>
              <a:rPr lang="en-US" dirty="0"/>
              <a:t>Click to edit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1">
                <a:solidFill>
                  <a:srgbClr val="1933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ED9F23D5-AF13-1221-A241-AEBE5D762AD7}"/>
              </a:ext>
            </a:extLst>
          </p:cNvPr>
          <p:cNvSpPr>
            <a:spLocks noGrp="1"/>
          </p:cNvSpPr>
          <p:nvPr>
            <p:ph type="dt" sz="half" idx="10"/>
          </p:nvPr>
        </p:nvSpPr>
        <p:spPr/>
        <p:txBody>
          <a:bodyPr/>
          <a:lstStyle/>
          <a:p>
            <a:fld id="{AB078E93-050F-4C57-AAB9-A3496FC28E2E}" type="datetime1">
              <a:rPr lang="en-US" smtClean="0"/>
              <a:t>3/26/2026</a:t>
            </a:fld>
            <a:endParaRPr lang="en-US"/>
          </a:p>
        </p:txBody>
      </p:sp>
      <p:sp>
        <p:nvSpPr>
          <p:cNvPr id="8" name="Footer Placeholder 7">
            <a:extLst>
              <a:ext uri="{FF2B5EF4-FFF2-40B4-BE49-F238E27FC236}">
                <a16:creationId xmlns:a16="http://schemas.microsoft.com/office/drawing/2014/main" id="{9BF828C7-38BA-AC19-30E1-5CC60A1EBAE2}"/>
              </a:ext>
            </a:extLst>
          </p:cNvPr>
          <p:cNvSpPr>
            <a:spLocks noGrp="1"/>
          </p:cNvSpPr>
          <p:nvPr>
            <p:ph type="ftr" sz="quarter" idx="11"/>
          </p:nvPr>
        </p:nvSpPr>
        <p:spPr/>
        <p:txBody>
          <a:bodyPr/>
          <a:lstStyle/>
          <a:p>
            <a:r>
              <a:rPr lang="en-US"/>
              <a:t>www.ebccf.org</a:t>
            </a:r>
            <a:endParaRPr lang="en-US" dirty="0"/>
          </a:p>
        </p:txBody>
      </p:sp>
      <p:sp>
        <p:nvSpPr>
          <p:cNvPr id="9" name="Slide Number Placeholder 8">
            <a:extLst>
              <a:ext uri="{FF2B5EF4-FFF2-40B4-BE49-F238E27FC236}">
                <a16:creationId xmlns:a16="http://schemas.microsoft.com/office/drawing/2014/main" id="{66FF43A0-3196-9A5E-A1BD-3F9EA3EE650E}"/>
              </a:ext>
            </a:extLst>
          </p:cNvPr>
          <p:cNvSpPr>
            <a:spLocks noGrp="1"/>
          </p:cNvSpPr>
          <p:nvPr>
            <p:ph type="sldNum" sz="quarter" idx="12"/>
          </p:nvPr>
        </p:nvSpPr>
        <p:spPr/>
        <p:txBody>
          <a:bodyPr/>
          <a:lstStyle/>
          <a:p>
            <a:fld id="{A7F24596-F1E8-4527-ADAC-FE6CF9E076CB}" type="slidenum">
              <a:rPr lang="en-US" smtClean="0"/>
              <a:pPr/>
              <a:t>‹#›</a:t>
            </a:fld>
            <a:endParaRPr lang="en-US"/>
          </a:p>
        </p:txBody>
      </p:sp>
    </p:spTree>
    <p:extLst>
      <p:ext uri="{BB962C8B-B14F-4D97-AF65-F5344CB8AC3E}">
        <p14:creationId xmlns:p14="http://schemas.microsoft.com/office/powerpoint/2010/main" val="1031685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68FC5B-A788-725B-51FB-06287850F1AB}"/>
              </a:ext>
            </a:extLst>
          </p:cNvPr>
          <p:cNvPicPr>
            <a:picLocks noChangeAspect="1"/>
          </p:cNvPicPr>
          <p:nvPr/>
        </p:nvPicPr>
        <p:blipFill>
          <a:blip r:embed="rId2">
            <a:alphaModFix amt="10000"/>
            <a:extLst>
              <a:ext uri="{28A0092B-C50C-407E-A947-70E740481C1C}">
                <a14:useLocalDpi xmlns:a14="http://schemas.microsoft.com/office/drawing/2010/main" val="0"/>
              </a:ext>
            </a:extLst>
          </a:blip>
          <a:srcRect l="434" r="434"/>
          <a:stretch/>
        </p:blipFill>
        <p:spPr>
          <a:xfrm flipH="1">
            <a:off x="7593549" y="634268"/>
            <a:ext cx="4611151" cy="5858605"/>
          </a:xfrm>
          <a:prstGeom prst="rect">
            <a:avLst/>
          </a:prstGeom>
        </p:spPr>
      </p:pic>
      <p:sp>
        <p:nvSpPr>
          <p:cNvPr id="3" name="Content Placeholder 2">
            <a:extLst>
              <a:ext uri="{FF2B5EF4-FFF2-40B4-BE49-F238E27FC236}">
                <a16:creationId xmlns:a16="http://schemas.microsoft.com/office/drawing/2014/main" id="{52195278-9DE4-1843-61D0-6C0CFC09C19B}"/>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69063A1-51C2-C94D-9405-96A9B2B742A9}"/>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B7BA4125-EE27-8DFF-119C-401109BCEA9D}"/>
              </a:ext>
            </a:extLst>
          </p:cNvPr>
          <p:cNvSpPr>
            <a:spLocks noGrp="1"/>
          </p:cNvSpPr>
          <p:nvPr>
            <p:ph type="dt" sz="half" idx="10"/>
          </p:nvPr>
        </p:nvSpPr>
        <p:spPr/>
        <p:txBody>
          <a:bodyPr/>
          <a:lstStyle>
            <a:lvl1pPr>
              <a:defRPr sz="1050">
                <a:latin typeface="Trebuchet MS" panose="020B0603020202020204" pitchFamily="34" charset="0"/>
              </a:defRPr>
            </a:lvl1pPr>
          </a:lstStyle>
          <a:p>
            <a:fld id="{42E78B3A-D701-447E-B362-7DD1695E6D9A}" type="datetime1">
              <a:rPr lang="en-US" smtClean="0"/>
              <a:t>3/26/2026</a:t>
            </a:fld>
            <a:endParaRPr lang="en-US" dirty="0"/>
          </a:p>
        </p:txBody>
      </p:sp>
      <p:sp>
        <p:nvSpPr>
          <p:cNvPr id="5" name="Footer Placeholder 4">
            <a:extLst>
              <a:ext uri="{FF2B5EF4-FFF2-40B4-BE49-F238E27FC236}">
                <a16:creationId xmlns:a16="http://schemas.microsoft.com/office/drawing/2014/main" id="{E2AECBF3-632C-B7CD-0931-F24298A5A4B7}"/>
              </a:ext>
            </a:extLst>
          </p:cNvPr>
          <p:cNvSpPr>
            <a:spLocks noGrp="1"/>
          </p:cNvSpPr>
          <p:nvPr>
            <p:ph type="ftr" sz="quarter" idx="11"/>
          </p:nvPr>
        </p:nvSpPr>
        <p:spPr/>
        <p:txBody>
          <a:bodyPr/>
          <a:lstStyle>
            <a:lvl1pPr>
              <a:defRPr sz="1050">
                <a:latin typeface="Trebuchet MS" panose="020B0603020202020204" pitchFamily="34" charset="0"/>
              </a:defRPr>
            </a:lvl1pPr>
          </a:lstStyle>
          <a:p>
            <a:r>
              <a:rPr lang="en-US"/>
              <a:t>www.ebccf.org</a:t>
            </a:r>
            <a:endParaRPr lang="en-US" dirty="0"/>
          </a:p>
        </p:txBody>
      </p:sp>
      <p:sp>
        <p:nvSpPr>
          <p:cNvPr id="6" name="Slide Number Placeholder 5">
            <a:extLst>
              <a:ext uri="{FF2B5EF4-FFF2-40B4-BE49-F238E27FC236}">
                <a16:creationId xmlns:a16="http://schemas.microsoft.com/office/drawing/2014/main" id="{AC83EC7C-D84F-0036-4E61-30FA11FCEF43}"/>
              </a:ext>
            </a:extLst>
          </p:cNvPr>
          <p:cNvSpPr>
            <a:spLocks noGrp="1"/>
          </p:cNvSpPr>
          <p:nvPr>
            <p:ph type="sldNum" sz="quarter" idx="12"/>
          </p:nvPr>
        </p:nvSpPr>
        <p:spPr/>
        <p:txBody>
          <a:bodyPr/>
          <a:lstStyle>
            <a:lvl1pPr>
              <a:defRPr sz="1050">
                <a:latin typeface="Trebuchet MS" panose="020B0603020202020204" pitchFamily="34" charset="0"/>
              </a:defRPr>
            </a:lvl1pPr>
          </a:lstStyle>
          <a:p>
            <a:fld id="{A7F24596-F1E8-4527-ADAC-FE6CF9E076CB}" type="slidenum">
              <a:rPr lang="en-US" smtClean="0"/>
              <a:pPr/>
              <a:t>‹#›</a:t>
            </a:fld>
            <a:endParaRPr lang="en-US" dirty="0"/>
          </a:p>
        </p:txBody>
      </p:sp>
    </p:spTree>
    <p:extLst>
      <p:ext uri="{BB962C8B-B14F-4D97-AF65-F5344CB8AC3E}">
        <p14:creationId xmlns:p14="http://schemas.microsoft.com/office/powerpoint/2010/main" val="1556817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1670-F519-05EB-619B-81E9621CDDB1}"/>
              </a:ext>
            </a:extLst>
          </p:cNvPr>
          <p:cNvSpPr>
            <a:spLocks noGrp="1"/>
          </p:cNvSpPr>
          <p:nvPr>
            <p:ph type="title"/>
          </p:nvPr>
        </p:nvSpPr>
        <p:spPr>
          <a:xfrm>
            <a:off x="831850" y="1709739"/>
            <a:ext cx="10515600" cy="1871662"/>
          </a:xfrm>
        </p:spPr>
        <p:txBody>
          <a:bodyPr anchor="b" anchorCtr="0">
            <a:noAutofit/>
          </a:bodyPr>
          <a:lstStyle>
            <a:lvl1pPr algn="ctr">
              <a:defRPr sz="6000">
                <a:latin typeface="Georgia Pro" panose="02040502050405020303" pitchFamily="18"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0BAB82-4754-E9A7-717C-38A49FCB02CC}"/>
              </a:ext>
            </a:extLst>
          </p:cNvPr>
          <p:cNvSpPr>
            <a:spLocks noGrp="1"/>
          </p:cNvSpPr>
          <p:nvPr>
            <p:ph type="body" idx="1"/>
          </p:nvPr>
        </p:nvSpPr>
        <p:spPr>
          <a:xfrm>
            <a:off x="831850" y="4343401"/>
            <a:ext cx="10515600" cy="1746250"/>
          </a:xfrm>
        </p:spPr>
        <p:txBody>
          <a:bodyPr>
            <a:noAutofit/>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DF26E5-22FE-2151-71BB-5CDA31708A26}"/>
              </a:ext>
            </a:extLst>
          </p:cNvPr>
          <p:cNvSpPr>
            <a:spLocks noGrp="1"/>
          </p:cNvSpPr>
          <p:nvPr>
            <p:ph type="dt" sz="half" idx="10"/>
          </p:nvPr>
        </p:nvSpPr>
        <p:spPr/>
        <p:txBody>
          <a:bodyPr/>
          <a:lstStyle/>
          <a:p>
            <a:fld id="{F9D7D627-BDE9-41D5-850C-029A3F23264A}" type="datetime1">
              <a:rPr lang="en-US" smtClean="0"/>
              <a:t>3/26/2026</a:t>
            </a:fld>
            <a:endParaRPr lang="en-US"/>
          </a:p>
        </p:txBody>
      </p:sp>
      <p:sp>
        <p:nvSpPr>
          <p:cNvPr id="5" name="Footer Placeholder 4">
            <a:extLst>
              <a:ext uri="{FF2B5EF4-FFF2-40B4-BE49-F238E27FC236}">
                <a16:creationId xmlns:a16="http://schemas.microsoft.com/office/drawing/2014/main" id="{06FEDA2D-00F0-F468-B7ED-B240AD113E8E}"/>
              </a:ext>
            </a:extLst>
          </p:cNvPr>
          <p:cNvSpPr>
            <a:spLocks noGrp="1"/>
          </p:cNvSpPr>
          <p:nvPr>
            <p:ph type="ftr" sz="quarter" idx="11"/>
          </p:nvPr>
        </p:nvSpPr>
        <p:spPr/>
        <p:txBody>
          <a:bodyPr/>
          <a:lstStyle/>
          <a:p>
            <a:r>
              <a:rPr lang="en-US"/>
              <a:t>www.ebccf.org</a:t>
            </a:r>
          </a:p>
        </p:txBody>
      </p:sp>
      <p:sp>
        <p:nvSpPr>
          <p:cNvPr id="6" name="Slide Number Placeholder 5">
            <a:extLst>
              <a:ext uri="{FF2B5EF4-FFF2-40B4-BE49-F238E27FC236}">
                <a16:creationId xmlns:a16="http://schemas.microsoft.com/office/drawing/2014/main" id="{4831FDE5-2589-56E9-D942-752325814358}"/>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869161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6637-629B-F9A4-5D1D-D05CAA56D879}"/>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6F8697-C724-67D0-5017-A57184F4C390}"/>
              </a:ext>
            </a:extLst>
          </p:cNvPr>
          <p:cNvSpPr>
            <a:spLocks noGrp="1"/>
          </p:cNvSpPr>
          <p:nvPr>
            <p:ph sz="half" idx="1"/>
          </p:nvPr>
        </p:nvSpPr>
        <p:spPr>
          <a:xfrm>
            <a:off x="838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D242E18-0A71-397E-E48F-D3781015E161}"/>
              </a:ext>
            </a:extLst>
          </p:cNvPr>
          <p:cNvSpPr>
            <a:spLocks noGrp="1"/>
          </p:cNvSpPr>
          <p:nvPr>
            <p:ph sz="half" idx="2"/>
          </p:nvPr>
        </p:nvSpPr>
        <p:spPr>
          <a:xfrm>
            <a:off x="6172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8BF7565-8C90-238E-6212-CEC335F5294C}"/>
              </a:ext>
            </a:extLst>
          </p:cNvPr>
          <p:cNvSpPr>
            <a:spLocks noGrp="1"/>
          </p:cNvSpPr>
          <p:nvPr>
            <p:ph type="dt" sz="half" idx="10"/>
          </p:nvPr>
        </p:nvSpPr>
        <p:spPr/>
        <p:txBody>
          <a:bodyPr/>
          <a:lstStyle/>
          <a:p>
            <a:fld id="{8145C9B5-6746-4594-BED5-9EB159C03F03}" type="datetime1">
              <a:rPr lang="en-US" smtClean="0"/>
              <a:t>3/26/2026</a:t>
            </a:fld>
            <a:endParaRPr lang="en-US"/>
          </a:p>
        </p:txBody>
      </p:sp>
      <p:sp>
        <p:nvSpPr>
          <p:cNvPr id="6" name="Footer Placeholder 5">
            <a:extLst>
              <a:ext uri="{FF2B5EF4-FFF2-40B4-BE49-F238E27FC236}">
                <a16:creationId xmlns:a16="http://schemas.microsoft.com/office/drawing/2014/main" id="{A18E6059-4A8A-8290-6E1A-61712644455C}"/>
              </a:ext>
            </a:extLst>
          </p:cNvPr>
          <p:cNvSpPr>
            <a:spLocks noGrp="1"/>
          </p:cNvSpPr>
          <p:nvPr>
            <p:ph type="ftr" sz="quarter" idx="11"/>
          </p:nvPr>
        </p:nvSpPr>
        <p:spPr/>
        <p:txBody>
          <a:bodyPr/>
          <a:lstStyle/>
          <a:p>
            <a:r>
              <a:rPr lang="en-US"/>
              <a:t>www.ebccf.org</a:t>
            </a:r>
          </a:p>
        </p:txBody>
      </p:sp>
      <p:sp>
        <p:nvSpPr>
          <p:cNvPr id="7" name="Slide Number Placeholder 6">
            <a:extLst>
              <a:ext uri="{FF2B5EF4-FFF2-40B4-BE49-F238E27FC236}">
                <a16:creationId xmlns:a16="http://schemas.microsoft.com/office/drawing/2014/main" id="{8F061604-0099-E56D-44CC-231D6343617A}"/>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374605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3B1D62-425D-23FD-19D4-FE389ABAC949}"/>
              </a:ext>
            </a:extLst>
          </p:cNvPr>
          <p:cNvSpPr>
            <a:spLocks noGrp="1"/>
          </p:cNvSpPr>
          <p:nvPr>
            <p:ph type="body" idx="1"/>
          </p:nvPr>
        </p:nvSpPr>
        <p:spPr>
          <a:xfrm>
            <a:off x="839788" y="2133599"/>
            <a:ext cx="5157787" cy="371475"/>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CCF1F7-F8D3-EB5B-D89B-DB9FD5F9C048}"/>
              </a:ext>
            </a:extLst>
          </p:cNvPr>
          <p:cNvSpPr>
            <a:spLocks noGrp="1"/>
          </p:cNvSpPr>
          <p:nvPr>
            <p:ph sz="half" idx="2"/>
          </p:nvPr>
        </p:nvSpPr>
        <p:spPr>
          <a:xfrm>
            <a:off x="839788" y="2505075"/>
            <a:ext cx="5157787"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CEC2C43-3DFE-2F99-5392-F3B5418FEA61}"/>
              </a:ext>
            </a:extLst>
          </p:cNvPr>
          <p:cNvSpPr>
            <a:spLocks noGrp="1"/>
          </p:cNvSpPr>
          <p:nvPr>
            <p:ph type="body" sz="quarter" idx="3"/>
          </p:nvPr>
        </p:nvSpPr>
        <p:spPr>
          <a:xfrm>
            <a:off x="6172200" y="2133599"/>
            <a:ext cx="5183188" cy="371476"/>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77034E-6FBF-CC94-B0D6-7D5249DF6539}"/>
              </a:ext>
            </a:extLst>
          </p:cNvPr>
          <p:cNvSpPr>
            <a:spLocks noGrp="1"/>
          </p:cNvSpPr>
          <p:nvPr>
            <p:ph sz="quarter" idx="4"/>
          </p:nvPr>
        </p:nvSpPr>
        <p:spPr>
          <a:xfrm>
            <a:off x="6172200" y="2505075"/>
            <a:ext cx="5183188"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F110924-6159-4894-F4ED-FCF1189AE5E9}"/>
              </a:ext>
            </a:extLst>
          </p:cNvPr>
          <p:cNvSpPr>
            <a:spLocks noGrp="1"/>
          </p:cNvSpPr>
          <p:nvPr>
            <p:ph type="dt" sz="half" idx="10"/>
          </p:nvPr>
        </p:nvSpPr>
        <p:spPr/>
        <p:txBody>
          <a:bodyPr/>
          <a:lstStyle/>
          <a:p>
            <a:fld id="{5D85C694-6165-420D-8EF2-AD33617047DD}" type="datetime1">
              <a:rPr lang="en-US" smtClean="0"/>
              <a:t>3/26/2026</a:t>
            </a:fld>
            <a:endParaRPr lang="en-US"/>
          </a:p>
        </p:txBody>
      </p:sp>
      <p:sp>
        <p:nvSpPr>
          <p:cNvPr id="8" name="Footer Placeholder 7">
            <a:extLst>
              <a:ext uri="{FF2B5EF4-FFF2-40B4-BE49-F238E27FC236}">
                <a16:creationId xmlns:a16="http://schemas.microsoft.com/office/drawing/2014/main" id="{060E6546-4B2B-1B2C-D818-7E61F39A6E65}"/>
              </a:ext>
            </a:extLst>
          </p:cNvPr>
          <p:cNvSpPr>
            <a:spLocks noGrp="1"/>
          </p:cNvSpPr>
          <p:nvPr>
            <p:ph type="ftr" sz="quarter" idx="11"/>
          </p:nvPr>
        </p:nvSpPr>
        <p:spPr/>
        <p:txBody>
          <a:bodyPr/>
          <a:lstStyle/>
          <a:p>
            <a:r>
              <a:rPr lang="en-US"/>
              <a:t>www.ebccf.org</a:t>
            </a:r>
          </a:p>
        </p:txBody>
      </p:sp>
      <p:sp>
        <p:nvSpPr>
          <p:cNvPr id="9" name="Slide Number Placeholder 8">
            <a:extLst>
              <a:ext uri="{FF2B5EF4-FFF2-40B4-BE49-F238E27FC236}">
                <a16:creationId xmlns:a16="http://schemas.microsoft.com/office/drawing/2014/main" id="{DF5DC075-3139-B296-418A-ED3959757170}"/>
              </a:ext>
            </a:extLst>
          </p:cNvPr>
          <p:cNvSpPr>
            <a:spLocks noGrp="1"/>
          </p:cNvSpPr>
          <p:nvPr>
            <p:ph type="sldNum" sz="quarter" idx="12"/>
          </p:nvPr>
        </p:nvSpPr>
        <p:spPr/>
        <p:txBody>
          <a:bodyPr/>
          <a:lstStyle/>
          <a:p>
            <a:fld id="{A7F24596-F1E8-4527-ADAC-FE6CF9E076CB}" type="slidenum">
              <a:rPr lang="en-US" smtClean="0"/>
              <a:t>‹#›</a:t>
            </a:fld>
            <a:endParaRPr lang="en-US"/>
          </a:p>
        </p:txBody>
      </p:sp>
      <p:sp>
        <p:nvSpPr>
          <p:cNvPr id="10" name="Title Placeholder 1">
            <a:extLst>
              <a:ext uri="{FF2B5EF4-FFF2-40B4-BE49-F238E27FC236}">
                <a16:creationId xmlns:a16="http://schemas.microsoft.com/office/drawing/2014/main" id="{A751B1D7-3F3E-71E5-77CE-7E11427D3593}"/>
              </a:ext>
            </a:extLst>
          </p:cNvPr>
          <p:cNvSpPr>
            <a:spLocks noGrp="1"/>
          </p:cNvSpPr>
          <p:nvPr>
            <p:ph type="title"/>
          </p:nvPr>
        </p:nvSpPr>
        <p:spPr>
          <a:xfrm>
            <a:off x="839771" y="1009649"/>
            <a:ext cx="10515600" cy="819152"/>
          </a:xfrm>
          <a:prstGeom prst="rect">
            <a:avLst/>
          </a:prstGeom>
        </p:spPr>
        <p:txBody>
          <a:bodyPr vert="horz" lIns="91440" tIns="45720" rIns="91440" bIns="45720" rtlCol="0" anchor="t" anchorCtr="0">
            <a:noAutofit/>
          </a:bodyPr>
          <a:lstStyle>
            <a:lvl1pPr>
              <a:defRPr>
                <a:latin typeface="Georgia Pro"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533000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descr="A green leafy branch with black background&#10;&#10;Description automatically generated">
            <a:extLst>
              <a:ext uri="{FF2B5EF4-FFF2-40B4-BE49-F238E27FC236}">
                <a16:creationId xmlns:a16="http://schemas.microsoft.com/office/drawing/2014/main" id="{D168FC5B-A788-725B-51FB-06287850F1AB}"/>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b="8854"/>
          <a:stretch/>
        </p:blipFill>
        <p:spPr>
          <a:xfrm>
            <a:off x="7593549" y="634268"/>
            <a:ext cx="4611151" cy="5858605"/>
          </a:xfrm>
          <a:prstGeom prst="rect">
            <a:avLst/>
          </a:prstGeom>
        </p:spPr>
      </p:pic>
      <p:sp>
        <p:nvSpPr>
          <p:cNvPr id="3" name="Content Placeholder 2">
            <a:extLst>
              <a:ext uri="{FF2B5EF4-FFF2-40B4-BE49-F238E27FC236}">
                <a16:creationId xmlns:a16="http://schemas.microsoft.com/office/drawing/2014/main" id="{52195278-9DE4-1843-61D0-6C0CFC09C19B}"/>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69063A1-51C2-C94D-9405-96A9B2B742A9}"/>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B7BA4125-EE27-8DFF-119C-401109BCEA9D}"/>
              </a:ext>
            </a:extLst>
          </p:cNvPr>
          <p:cNvSpPr>
            <a:spLocks noGrp="1"/>
          </p:cNvSpPr>
          <p:nvPr>
            <p:ph type="dt" sz="half" idx="10"/>
          </p:nvPr>
        </p:nvSpPr>
        <p:spPr/>
        <p:txBody>
          <a:bodyPr/>
          <a:lstStyle>
            <a:lvl1pPr>
              <a:defRPr sz="1050">
                <a:latin typeface="Trebuchet MS" panose="020B0603020202020204" pitchFamily="34" charset="0"/>
              </a:defRPr>
            </a:lvl1pPr>
          </a:lstStyle>
          <a:p>
            <a:fld id="{6BB86AE8-0D7E-4E7F-B915-BD3EE8470C7C}" type="datetime1">
              <a:rPr lang="en-US" smtClean="0"/>
              <a:t>3/26/2026</a:t>
            </a:fld>
            <a:endParaRPr lang="en-US" dirty="0"/>
          </a:p>
        </p:txBody>
      </p:sp>
      <p:sp>
        <p:nvSpPr>
          <p:cNvPr id="5" name="Footer Placeholder 4">
            <a:extLst>
              <a:ext uri="{FF2B5EF4-FFF2-40B4-BE49-F238E27FC236}">
                <a16:creationId xmlns:a16="http://schemas.microsoft.com/office/drawing/2014/main" id="{E2AECBF3-632C-B7CD-0931-F24298A5A4B7}"/>
              </a:ext>
            </a:extLst>
          </p:cNvPr>
          <p:cNvSpPr>
            <a:spLocks noGrp="1"/>
          </p:cNvSpPr>
          <p:nvPr>
            <p:ph type="ftr" sz="quarter" idx="11"/>
          </p:nvPr>
        </p:nvSpPr>
        <p:spPr/>
        <p:txBody>
          <a:bodyPr/>
          <a:lstStyle>
            <a:lvl1pPr>
              <a:defRPr sz="1050">
                <a:latin typeface="Trebuchet MS" panose="020B0603020202020204" pitchFamily="34" charset="0"/>
              </a:defRPr>
            </a:lvl1pPr>
          </a:lstStyle>
          <a:p>
            <a:r>
              <a:rPr lang="en-US" dirty="0"/>
              <a:t>www.evergreen504.com</a:t>
            </a:r>
          </a:p>
        </p:txBody>
      </p:sp>
      <p:sp>
        <p:nvSpPr>
          <p:cNvPr id="6" name="Slide Number Placeholder 5">
            <a:extLst>
              <a:ext uri="{FF2B5EF4-FFF2-40B4-BE49-F238E27FC236}">
                <a16:creationId xmlns:a16="http://schemas.microsoft.com/office/drawing/2014/main" id="{AC83EC7C-D84F-0036-4E61-30FA11FCEF43}"/>
              </a:ext>
            </a:extLst>
          </p:cNvPr>
          <p:cNvSpPr>
            <a:spLocks noGrp="1"/>
          </p:cNvSpPr>
          <p:nvPr>
            <p:ph type="sldNum" sz="quarter" idx="12"/>
          </p:nvPr>
        </p:nvSpPr>
        <p:spPr/>
        <p:txBody>
          <a:bodyPr/>
          <a:lstStyle>
            <a:lvl1pPr>
              <a:defRPr sz="1050">
                <a:latin typeface="Trebuchet MS" panose="020B0603020202020204" pitchFamily="34" charset="0"/>
              </a:defRPr>
            </a:lvl1pPr>
          </a:lstStyle>
          <a:p>
            <a:fld id="{A7F24596-F1E8-4527-ADAC-FE6CF9E076CB}" type="slidenum">
              <a:rPr lang="en-US" smtClean="0"/>
              <a:pPr/>
              <a:t>‹#›</a:t>
            </a:fld>
            <a:endParaRPr lang="en-US" dirty="0"/>
          </a:p>
        </p:txBody>
      </p:sp>
    </p:spTree>
    <p:extLst>
      <p:ext uri="{BB962C8B-B14F-4D97-AF65-F5344CB8AC3E}">
        <p14:creationId xmlns:p14="http://schemas.microsoft.com/office/powerpoint/2010/main" val="2360136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B39D-4FBA-8233-E2B8-95C4D2800B47}"/>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43B1927-C678-4FF8-6A62-2E704D359ECF}"/>
              </a:ext>
            </a:extLst>
          </p:cNvPr>
          <p:cNvSpPr>
            <a:spLocks noGrp="1"/>
          </p:cNvSpPr>
          <p:nvPr>
            <p:ph type="dt" sz="half" idx="10"/>
          </p:nvPr>
        </p:nvSpPr>
        <p:spPr/>
        <p:txBody>
          <a:bodyPr/>
          <a:lstStyle/>
          <a:p>
            <a:fld id="{50CB1BFA-806E-4C11-B56C-936D9ED31B3F}" type="datetime1">
              <a:rPr lang="en-US" smtClean="0"/>
              <a:t>3/26/2026</a:t>
            </a:fld>
            <a:endParaRPr lang="en-US"/>
          </a:p>
        </p:txBody>
      </p:sp>
      <p:sp>
        <p:nvSpPr>
          <p:cNvPr id="4" name="Footer Placeholder 3">
            <a:extLst>
              <a:ext uri="{FF2B5EF4-FFF2-40B4-BE49-F238E27FC236}">
                <a16:creationId xmlns:a16="http://schemas.microsoft.com/office/drawing/2014/main" id="{D2714F02-745D-7808-9E2C-DD83A5F41819}"/>
              </a:ext>
            </a:extLst>
          </p:cNvPr>
          <p:cNvSpPr>
            <a:spLocks noGrp="1"/>
          </p:cNvSpPr>
          <p:nvPr>
            <p:ph type="ftr" sz="quarter" idx="11"/>
          </p:nvPr>
        </p:nvSpPr>
        <p:spPr/>
        <p:txBody>
          <a:bodyPr/>
          <a:lstStyle/>
          <a:p>
            <a:r>
              <a:rPr lang="en-US"/>
              <a:t>www.ebccf.org</a:t>
            </a:r>
          </a:p>
        </p:txBody>
      </p:sp>
      <p:sp>
        <p:nvSpPr>
          <p:cNvPr id="5" name="Slide Number Placeholder 4">
            <a:extLst>
              <a:ext uri="{FF2B5EF4-FFF2-40B4-BE49-F238E27FC236}">
                <a16:creationId xmlns:a16="http://schemas.microsoft.com/office/drawing/2014/main" id="{EE35F5DA-E3EF-8934-59CE-372B60C7FF28}"/>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2503144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F9E0-E97A-F69E-E442-7FA1889F5B36}"/>
              </a:ext>
            </a:extLst>
          </p:cNvPr>
          <p:cNvSpPr>
            <a:spLocks noGrp="1"/>
          </p:cNvSpPr>
          <p:nvPr>
            <p:ph type="title"/>
          </p:nvPr>
        </p:nvSpPr>
        <p:spPr>
          <a:xfrm>
            <a:off x="839788" y="987424"/>
            <a:ext cx="3932237" cy="1069975"/>
          </a:xfrm>
        </p:spPr>
        <p:txBody>
          <a:bodyPr anchor="t" anchorCtr="0"/>
          <a:lstStyle>
            <a:lvl1pPr>
              <a:defRPr sz="3200">
                <a:latin typeface="Georgia Pro"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7AED52-6B71-AA8D-236F-788C58F5EFFC}"/>
              </a:ext>
            </a:extLst>
          </p:cNvPr>
          <p:cNvSpPr>
            <a:spLocks noGrp="1"/>
          </p:cNvSpPr>
          <p:nvPr>
            <p:ph idx="1"/>
          </p:nvPr>
        </p:nvSpPr>
        <p:spPr>
          <a:xfrm>
            <a:off x="5183188" y="1371600"/>
            <a:ext cx="6172200" cy="4489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C8A322-0690-90A3-0706-A5F945D36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452B5-751F-3E18-2CB6-4D287270E423}"/>
              </a:ext>
            </a:extLst>
          </p:cNvPr>
          <p:cNvSpPr>
            <a:spLocks noGrp="1"/>
          </p:cNvSpPr>
          <p:nvPr>
            <p:ph type="dt" sz="half" idx="10"/>
          </p:nvPr>
        </p:nvSpPr>
        <p:spPr/>
        <p:txBody>
          <a:bodyPr/>
          <a:lstStyle/>
          <a:p>
            <a:fld id="{08CC6FDB-DC67-47A9-A026-DAE5713EED32}" type="datetime1">
              <a:rPr lang="en-US" smtClean="0"/>
              <a:t>3/26/2026</a:t>
            </a:fld>
            <a:endParaRPr lang="en-US"/>
          </a:p>
        </p:txBody>
      </p:sp>
      <p:sp>
        <p:nvSpPr>
          <p:cNvPr id="6" name="Footer Placeholder 5">
            <a:extLst>
              <a:ext uri="{FF2B5EF4-FFF2-40B4-BE49-F238E27FC236}">
                <a16:creationId xmlns:a16="http://schemas.microsoft.com/office/drawing/2014/main" id="{68E24746-8E6E-92D8-E74A-73A6D344470D}"/>
              </a:ext>
            </a:extLst>
          </p:cNvPr>
          <p:cNvSpPr>
            <a:spLocks noGrp="1"/>
          </p:cNvSpPr>
          <p:nvPr>
            <p:ph type="ftr" sz="quarter" idx="11"/>
          </p:nvPr>
        </p:nvSpPr>
        <p:spPr/>
        <p:txBody>
          <a:bodyPr/>
          <a:lstStyle/>
          <a:p>
            <a:r>
              <a:rPr lang="en-US"/>
              <a:t>www.ebccf.org</a:t>
            </a:r>
          </a:p>
        </p:txBody>
      </p:sp>
      <p:sp>
        <p:nvSpPr>
          <p:cNvPr id="7" name="Slide Number Placeholder 6">
            <a:extLst>
              <a:ext uri="{FF2B5EF4-FFF2-40B4-BE49-F238E27FC236}">
                <a16:creationId xmlns:a16="http://schemas.microsoft.com/office/drawing/2014/main" id="{5B275506-A65C-4187-C366-C630ACC53984}"/>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2851462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A7F6-9DDF-C90C-B6A5-AD274C887314}"/>
              </a:ext>
            </a:extLst>
          </p:cNvPr>
          <p:cNvSpPr>
            <a:spLocks noGrp="1"/>
          </p:cNvSpPr>
          <p:nvPr>
            <p:ph type="title"/>
          </p:nvPr>
        </p:nvSpPr>
        <p:spPr>
          <a:xfrm>
            <a:off x="839788" y="987424"/>
            <a:ext cx="3932237" cy="1069975"/>
          </a:xfrm>
        </p:spPr>
        <p:txBody>
          <a:bodyPr anchor="t" anchorCtr="0">
            <a:noAutofit/>
          </a:bodyPr>
          <a:lstStyle>
            <a:lvl1pPr>
              <a:defRPr sz="3200">
                <a:latin typeface="Georgia Pro" panose="02040502050405020303" pitchFamily="18"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593DB66-702F-3B26-C296-B7584D3A0C1B}"/>
              </a:ext>
            </a:extLst>
          </p:cNvPr>
          <p:cNvSpPr>
            <a:spLocks noGrp="1"/>
          </p:cNvSpPr>
          <p:nvPr>
            <p:ph type="pic" idx="1"/>
          </p:nvPr>
        </p:nvSpPr>
        <p:spPr>
          <a:xfrm>
            <a:off x="5183188" y="1371600"/>
            <a:ext cx="6172200" cy="4489450"/>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95B617-FE52-CFCE-950A-63CB69203CF2}"/>
              </a:ext>
            </a:extLst>
          </p:cNvPr>
          <p:cNvSpPr>
            <a:spLocks noGrp="1"/>
          </p:cNvSpPr>
          <p:nvPr>
            <p:ph type="body" sz="half" idx="2"/>
          </p:nvPr>
        </p:nvSpPr>
        <p:spPr>
          <a:xfrm>
            <a:off x="839788" y="2057400"/>
            <a:ext cx="3932237" cy="3811588"/>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ACEF3-ED2D-0F09-4B5A-80D8BCDF4898}"/>
              </a:ext>
            </a:extLst>
          </p:cNvPr>
          <p:cNvSpPr>
            <a:spLocks noGrp="1"/>
          </p:cNvSpPr>
          <p:nvPr>
            <p:ph type="dt" sz="half" idx="10"/>
          </p:nvPr>
        </p:nvSpPr>
        <p:spPr/>
        <p:txBody>
          <a:bodyPr/>
          <a:lstStyle/>
          <a:p>
            <a:fld id="{5AD09B3E-58B6-412E-9AD1-88CB563F18F2}" type="datetime1">
              <a:rPr lang="en-US" smtClean="0"/>
              <a:t>3/26/2026</a:t>
            </a:fld>
            <a:endParaRPr lang="en-US"/>
          </a:p>
        </p:txBody>
      </p:sp>
      <p:sp>
        <p:nvSpPr>
          <p:cNvPr id="6" name="Footer Placeholder 5">
            <a:extLst>
              <a:ext uri="{FF2B5EF4-FFF2-40B4-BE49-F238E27FC236}">
                <a16:creationId xmlns:a16="http://schemas.microsoft.com/office/drawing/2014/main" id="{C54C4533-EBB2-C76D-1A76-8D46707908A2}"/>
              </a:ext>
            </a:extLst>
          </p:cNvPr>
          <p:cNvSpPr>
            <a:spLocks noGrp="1"/>
          </p:cNvSpPr>
          <p:nvPr>
            <p:ph type="ftr" sz="quarter" idx="11"/>
          </p:nvPr>
        </p:nvSpPr>
        <p:spPr/>
        <p:txBody>
          <a:bodyPr/>
          <a:lstStyle/>
          <a:p>
            <a:r>
              <a:rPr lang="en-US"/>
              <a:t>www.ebccf.org</a:t>
            </a:r>
          </a:p>
        </p:txBody>
      </p:sp>
      <p:sp>
        <p:nvSpPr>
          <p:cNvPr id="7" name="Slide Number Placeholder 6">
            <a:extLst>
              <a:ext uri="{FF2B5EF4-FFF2-40B4-BE49-F238E27FC236}">
                <a16:creationId xmlns:a16="http://schemas.microsoft.com/office/drawing/2014/main" id="{7DEF6448-C1D5-B95C-B297-15475D62B2A0}"/>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4248348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B1FB-D31E-37D0-890F-6F7E3E018A5B}"/>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B4D9BDF-0511-F42D-C0F8-EF95D52A706A}"/>
              </a:ext>
            </a:extLst>
          </p:cNvPr>
          <p:cNvSpPr>
            <a:spLocks noGrp="1"/>
          </p:cNvSpPr>
          <p:nvPr>
            <p:ph type="body" orient="vert" idx="1"/>
          </p:nvPr>
        </p:nvSpPr>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82CF2-5D55-9C75-4748-CECD6C79859C}"/>
              </a:ext>
            </a:extLst>
          </p:cNvPr>
          <p:cNvSpPr>
            <a:spLocks noGrp="1"/>
          </p:cNvSpPr>
          <p:nvPr>
            <p:ph type="dt" sz="half" idx="10"/>
          </p:nvPr>
        </p:nvSpPr>
        <p:spPr/>
        <p:txBody>
          <a:bodyPr/>
          <a:lstStyle/>
          <a:p>
            <a:fld id="{04761EF5-BDFF-4BEA-8010-5A52DE9F1180}" type="datetime1">
              <a:rPr lang="en-US" smtClean="0"/>
              <a:t>3/26/2026</a:t>
            </a:fld>
            <a:endParaRPr lang="en-US"/>
          </a:p>
        </p:txBody>
      </p:sp>
      <p:sp>
        <p:nvSpPr>
          <p:cNvPr id="5" name="Footer Placeholder 4">
            <a:extLst>
              <a:ext uri="{FF2B5EF4-FFF2-40B4-BE49-F238E27FC236}">
                <a16:creationId xmlns:a16="http://schemas.microsoft.com/office/drawing/2014/main" id="{3882C036-0F19-2209-2FD0-089808C5D9E8}"/>
              </a:ext>
            </a:extLst>
          </p:cNvPr>
          <p:cNvSpPr>
            <a:spLocks noGrp="1"/>
          </p:cNvSpPr>
          <p:nvPr>
            <p:ph type="ftr" sz="quarter" idx="11"/>
          </p:nvPr>
        </p:nvSpPr>
        <p:spPr/>
        <p:txBody>
          <a:bodyPr/>
          <a:lstStyle/>
          <a:p>
            <a:r>
              <a:rPr lang="en-US"/>
              <a:t>www.ebccf.org</a:t>
            </a:r>
          </a:p>
        </p:txBody>
      </p:sp>
      <p:sp>
        <p:nvSpPr>
          <p:cNvPr id="6" name="Slide Number Placeholder 5">
            <a:extLst>
              <a:ext uri="{FF2B5EF4-FFF2-40B4-BE49-F238E27FC236}">
                <a16:creationId xmlns:a16="http://schemas.microsoft.com/office/drawing/2014/main" id="{652A9B85-E7CC-5131-6C25-D9C823E84FCA}"/>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3106398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87DD6-66D5-07EC-578F-1672602D8DDB}"/>
              </a:ext>
            </a:extLst>
          </p:cNvPr>
          <p:cNvSpPr>
            <a:spLocks noGrp="1"/>
          </p:cNvSpPr>
          <p:nvPr>
            <p:ph type="title" orient="vert"/>
          </p:nvPr>
        </p:nvSpPr>
        <p:spPr>
          <a:xfrm>
            <a:off x="8724900" y="365125"/>
            <a:ext cx="2628900" cy="5811838"/>
          </a:xfrm>
        </p:spPr>
        <p:txBody>
          <a:bodyPr vert="eaVert">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1DC227-6EEF-09DF-962F-93B4D04F6447}"/>
              </a:ext>
            </a:extLst>
          </p:cNvPr>
          <p:cNvSpPr>
            <a:spLocks noGrp="1"/>
          </p:cNvSpPr>
          <p:nvPr>
            <p:ph type="body" orient="vert" idx="1"/>
          </p:nvPr>
        </p:nvSpPr>
        <p:spPr>
          <a:xfrm>
            <a:off x="838200" y="365125"/>
            <a:ext cx="7734300" cy="5811838"/>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E8240BD-671C-23DE-3C34-9BF2274E78AE}"/>
              </a:ext>
            </a:extLst>
          </p:cNvPr>
          <p:cNvSpPr>
            <a:spLocks noGrp="1"/>
          </p:cNvSpPr>
          <p:nvPr>
            <p:ph type="dt" sz="half" idx="10"/>
          </p:nvPr>
        </p:nvSpPr>
        <p:spPr/>
        <p:txBody>
          <a:bodyPr/>
          <a:lstStyle/>
          <a:p>
            <a:fld id="{19FFE296-5DED-4A06-A87E-4026A5CD82E7}" type="datetime1">
              <a:rPr lang="en-US" smtClean="0"/>
              <a:t>3/26/2026</a:t>
            </a:fld>
            <a:endParaRPr lang="en-US"/>
          </a:p>
        </p:txBody>
      </p:sp>
      <p:sp>
        <p:nvSpPr>
          <p:cNvPr id="5" name="Footer Placeholder 4">
            <a:extLst>
              <a:ext uri="{FF2B5EF4-FFF2-40B4-BE49-F238E27FC236}">
                <a16:creationId xmlns:a16="http://schemas.microsoft.com/office/drawing/2014/main" id="{862BF681-D2DB-1A58-E453-415F12D50632}"/>
              </a:ext>
            </a:extLst>
          </p:cNvPr>
          <p:cNvSpPr>
            <a:spLocks noGrp="1"/>
          </p:cNvSpPr>
          <p:nvPr>
            <p:ph type="ftr" sz="quarter" idx="11"/>
          </p:nvPr>
        </p:nvSpPr>
        <p:spPr/>
        <p:txBody>
          <a:bodyPr/>
          <a:lstStyle/>
          <a:p>
            <a:r>
              <a:rPr lang="en-US"/>
              <a:t>www.ebccf.org</a:t>
            </a:r>
          </a:p>
        </p:txBody>
      </p:sp>
      <p:sp>
        <p:nvSpPr>
          <p:cNvPr id="6" name="Slide Number Placeholder 5">
            <a:extLst>
              <a:ext uri="{FF2B5EF4-FFF2-40B4-BE49-F238E27FC236}">
                <a16:creationId xmlns:a16="http://schemas.microsoft.com/office/drawing/2014/main" id="{04CD21DC-3FBD-474F-AF0A-56F6883FE945}"/>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541324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descr="A white leaf on a black background&#10;&#10;Description automatically generated">
            <a:extLst>
              <a:ext uri="{FF2B5EF4-FFF2-40B4-BE49-F238E27FC236}">
                <a16:creationId xmlns:a16="http://schemas.microsoft.com/office/drawing/2014/main" id="{4D1F694A-9B23-C53E-EE2A-472175FF61A6}"/>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7580849" y="634268"/>
            <a:ext cx="4611151" cy="6427664"/>
          </a:xfrm>
          <a:prstGeom prst="rect">
            <a:avLst/>
          </a:prstGeom>
        </p:spPr>
      </p:pic>
      <p:sp>
        <p:nvSpPr>
          <p:cNvPr id="2" name="Title 1">
            <a:extLst>
              <a:ext uri="{FF2B5EF4-FFF2-40B4-BE49-F238E27FC236}">
                <a16:creationId xmlns:a16="http://schemas.microsoft.com/office/drawing/2014/main" id="{9619E092-C02B-1292-A6D9-89DF7104EFB4}"/>
              </a:ext>
            </a:extLst>
          </p:cNvPr>
          <p:cNvSpPr>
            <a:spLocks noGrp="1"/>
          </p:cNvSpPr>
          <p:nvPr>
            <p:ph type="ctrTitle"/>
          </p:nvPr>
        </p:nvSpPr>
        <p:spPr>
          <a:xfrm>
            <a:off x="1524000" y="1122363"/>
            <a:ext cx="9144000" cy="2387600"/>
          </a:xfrm>
        </p:spPr>
        <p:txBody>
          <a:bodyPr anchor="b">
            <a:noAutofit/>
          </a:bodyPr>
          <a:lstStyle>
            <a:lvl1pPr algn="ctr">
              <a:defRPr sz="6600">
                <a:solidFill>
                  <a:schemeClr val="bg1"/>
                </a:solidFill>
                <a:latin typeface="Georgia Pro" panose="020405020504050203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98465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pic>
        <p:nvPicPr>
          <p:cNvPr id="5" name="Picture 4" descr="A white leaf on a black background&#10;&#10;Description automatically generated">
            <a:extLst>
              <a:ext uri="{FF2B5EF4-FFF2-40B4-BE49-F238E27FC236}">
                <a16:creationId xmlns:a16="http://schemas.microsoft.com/office/drawing/2014/main" id="{4D1F694A-9B23-C53E-EE2A-472175FF61A6}"/>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7580849" y="634268"/>
            <a:ext cx="4611151" cy="6427664"/>
          </a:xfrm>
          <a:prstGeom prst="rect">
            <a:avLst/>
          </a:prstGeom>
        </p:spPr>
      </p:pic>
      <p:sp>
        <p:nvSpPr>
          <p:cNvPr id="2" name="Title 1">
            <a:extLst>
              <a:ext uri="{FF2B5EF4-FFF2-40B4-BE49-F238E27FC236}">
                <a16:creationId xmlns:a16="http://schemas.microsoft.com/office/drawing/2014/main" id="{9619E092-C02B-1292-A6D9-89DF7104EFB4}"/>
              </a:ext>
            </a:extLst>
          </p:cNvPr>
          <p:cNvSpPr>
            <a:spLocks noGrp="1"/>
          </p:cNvSpPr>
          <p:nvPr>
            <p:ph type="ctrTitle"/>
          </p:nvPr>
        </p:nvSpPr>
        <p:spPr>
          <a:xfrm>
            <a:off x="1524000" y="1122363"/>
            <a:ext cx="9144000" cy="2387600"/>
          </a:xfrm>
        </p:spPr>
        <p:txBody>
          <a:bodyPr anchor="b">
            <a:noAutofit/>
          </a:bodyPr>
          <a:lstStyle>
            <a:lvl1pPr algn="ctr">
              <a:defRPr sz="6600">
                <a:solidFill>
                  <a:schemeClr val="bg1"/>
                </a:solidFill>
                <a:latin typeface="Georgia Pro" panose="020405020504050203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18340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5"/>
        </a:solidFill>
        <a:effectLst/>
      </p:bgPr>
    </p:bg>
    <p:spTree>
      <p:nvGrpSpPr>
        <p:cNvPr id="1" name=""/>
        <p:cNvGrpSpPr/>
        <p:nvPr/>
      </p:nvGrpSpPr>
      <p:grpSpPr>
        <a:xfrm>
          <a:off x="0" y="0"/>
          <a:ext cx="0" cy="0"/>
          <a:chOff x="0" y="0"/>
          <a:chExt cx="0" cy="0"/>
        </a:xfrm>
      </p:grpSpPr>
      <p:pic>
        <p:nvPicPr>
          <p:cNvPr id="5" name="Picture 4" descr="A white leaf on a black background&#10;&#10;Description automatically generated">
            <a:extLst>
              <a:ext uri="{FF2B5EF4-FFF2-40B4-BE49-F238E27FC236}">
                <a16:creationId xmlns:a16="http://schemas.microsoft.com/office/drawing/2014/main" id="{4D1F694A-9B23-C53E-EE2A-472175FF61A6}"/>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7580849" y="634268"/>
            <a:ext cx="4611151" cy="6427664"/>
          </a:xfrm>
          <a:prstGeom prst="rect">
            <a:avLst/>
          </a:prstGeom>
        </p:spPr>
      </p:pic>
      <p:sp>
        <p:nvSpPr>
          <p:cNvPr id="2" name="Title 1">
            <a:extLst>
              <a:ext uri="{FF2B5EF4-FFF2-40B4-BE49-F238E27FC236}">
                <a16:creationId xmlns:a16="http://schemas.microsoft.com/office/drawing/2014/main" id="{9619E092-C02B-1292-A6D9-89DF7104EFB4}"/>
              </a:ext>
            </a:extLst>
          </p:cNvPr>
          <p:cNvSpPr>
            <a:spLocks noGrp="1"/>
          </p:cNvSpPr>
          <p:nvPr>
            <p:ph type="ctrTitle"/>
          </p:nvPr>
        </p:nvSpPr>
        <p:spPr>
          <a:xfrm>
            <a:off x="1524000" y="1122363"/>
            <a:ext cx="9144000" cy="2387600"/>
          </a:xfrm>
        </p:spPr>
        <p:txBody>
          <a:bodyPr anchor="b">
            <a:noAutofit/>
          </a:bodyPr>
          <a:lstStyle>
            <a:lvl1pPr algn="ctr">
              <a:defRPr sz="6600">
                <a:solidFill>
                  <a:schemeClr val="bg1"/>
                </a:solidFill>
                <a:latin typeface="Georgia Pro" panose="020405020504050203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5238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descr="A white leaf on a black background&#10;&#10;Description automatically generated">
            <a:extLst>
              <a:ext uri="{FF2B5EF4-FFF2-40B4-BE49-F238E27FC236}">
                <a16:creationId xmlns:a16="http://schemas.microsoft.com/office/drawing/2014/main" id="{4D1F694A-9B23-C53E-EE2A-472175FF61A6}"/>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7580849" y="634268"/>
            <a:ext cx="4611151" cy="6427664"/>
          </a:xfrm>
          <a:prstGeom prst="rect">
            <a:avLst/>
          </a:prstGeom>
        </p:spPr>
      </p:pic>
      <p:sp>
        <p:nvSpPr>
          <p:cNvPr id="2" name="Title 1">
            <a:extLst>
              <a:ext uri="{FF2B5EF4-FFF2-40B4-BE49-F238E27FC236}">
                <a16:creationId xmlns:a16="http://schemas.microsoft.com/office/drawing/2014/main" id="{9619E092-C02B-1292-A6D9-89DF7104EFB4}"/>
              </a:ext>
            </a:extLst>
          </p:cNvPr>
          <p:cNvSpPr>
            <a:spLocks noGrp="1"/>
          </p:cNvSpPr>
          <p:nvPr>
            <p:ph type="ctrTitle"/>
          </p:nvPr>
        </p:nvSpPr>
        <p:spPr>
          <a:xfrm>
            <a:off x="1524000" y="1122363"/>
            <a:ext cx="9144000" cy="2387600"/>
          </a:xfrm>
        </p:spPr>
        <p:txBody>
          <a:bodyPr anchor="b">
            <a:noAutofit/>
          </a:bodyPr>
          <a:lstStyle>
            <a:lvl1pPr algn="ctr">
              <a:defRPr sz="6600">
                <a:solidFill>
                  <a:schemeClr val="bg1"/>
                </a:solidFill>
                <a:latin typeface="Georgia Pro" panose="020405020504050203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40081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362A-7E1A-4D7E-436C-7A2696B96C77}"/>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A041F9CB-85FB-2028-6318-B57BCC690005}"/>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green leafy branch with black background&#10;&#10;Description automatically generated">
            <a:extLst>
              <a:ext uri="{FF2B5EF4-FFF2-40B4-BE49-F238E27FC236}">
                <a16:creationId xmlns:a16="http://schemas.microsoft.com/office/drawing/2014/main" id="{D4F9B1A8-DBFE-A029-94D8-D0955AA1E245}"/>
              </a:ext>
            </a:extLst>
          </p:cNvPr>
          <p:cNvPicPr>
            <a:picLocks noChangeAspect="1"/>
          </p:cNvPicPr>
          <p:nvPr userDrawn="1"/>
        </p:nvPicPr>
        <p:blipFill rotWithShape="1">
          <a:blip r:embed="rId2">
            <a:alphaModFix amt="7000"/>
            <a:extLst>
              <a:ext uri="{28A0092B-C50C-407E-A947-70E740481C1C}">
                <a14:useLocalDpi xmlns:a14="http://schemas.microsoft.com/office/drawing/2010/main" val="0"/>
              </a:ext>
            </a:extLst>
          </a:blip>
          <a:srcRect b="8854"/>
          <a:stretch/>
        </p:blipFill>
        <p:spPr>
          <a:xfrm>
            <a:off x="7593549" y="634268"/>
            <a:ext cx="4611151" cy="5858605"/>
          </a:xfrm>
          <a:prstGeom prst="rect">
            <a:avLst/>
          </a:prstGeom>
        </p:spPr>
      </p:pic>
    </p:spTree>
    <p:extLst>
      <p:ext uri="{BB962C8B-B14F-4D97-AF65-F5344CB8AC3E}">
        <p14:creationId xmlns:p14="http://schemas.microsoft.com/office/powerpoint/2010/main" val="4132081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1670-F519-05EB-619B-81E9621CDDB1}"/>
              </a:ext>
            </a:extLst>
          </p:cNvPr>
          <p:cNvSpPr>
            <a:spLocks noGrp="1"/>
          </p:cNvSpPr>
          <p:nvPr>
            <p:ph type="title"/>
          </p:nvPr>
        </p:nvSpPr>
        <p:spPr>
          <a:xfrm>
            <a:off x="831850" y="1709739"/>
            <a:ext cx="10515600" cy="1871662"/>
          </a:xfrm>
        </p:spPr>
        <p:txBody>
          <a:bodyPr anchor="b" anchorCtr="0">
            <a:noAutofit/>
          </a:bodyPr>
          <a:lstStyle>
            <a:lvl1pPr algn="ctr">
              <a:defRPr sz="6000">
                <a:latin typeface="Georgia Pro" panose="02040502050405020303" pitchFamily="18"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0BAB82-4754-E9A7-717C-38A49FCB02CC}"/>
              </a:ext>
            </a:extLst>
          </p:cNvPr>
          <p:cNvSpPr>
            <a:spLocks noGrp="1"/>
          </p:cNvSpPr>
          <p:nvPr>
            <p:ph type="body" idx="1"/>
          </p:nvPr>
        </p:nvSpPr>
        <p:spPr>
          <a:xfrm>
            <a:off x="831850" y="4343401"/>
            <a:ext cx="10515600" cy="1746250"/>
          </a:xfrm>
        </p:spPr>
        <p:txBody>
          <a:bodyPr>
            <a:noAutofit/>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DF26E5-22FE-2151-71BB-5CDA31708A26}"/>
              </a:ext>
            </a:extLst>
          </p:cNvPr>
          <p:cNvSpPr>
            <a:spLocks noGrp="1"/>
          </p:cNvSpPr>
          <p:nvPr>
            <p:ph type="dt" sz="half" idx="10"/>
          </p:nvPr>
        </p:nvSpPr>
        <p:spPr/>
        <p:txBody>
          <a:bodyPr/>
          <a:lstStyle/>
          <a:p>
            <a:fld id="{F93A38BA-9880-4F59-BF15-E52492966151}" type="datetime1">
              <a:rPr lang="en-US" smtClean="0"/>
              <a:t>3/26/2026</a:t>
            </a:fld>
            <a:endParaRPr lang="en-US"/>
          </a:p>
        </p:txBody>
      </p:sp>
      <p:sp>
        <p:nvSpPr>
          <p:cNvPr id="5" name="Footer Placeholder 4">
            <a:extLst>
              <a:ext uri="{FF2B5EF4-FFF2-40B4-BE49-F238E27FC236}">
                <a16:creationId xmlns:a16="http://schemas.microsoft.com/office/drawing/2014/main" id="{06FEDA2D-00F0-F468-B7ED-B240AD113E8E}"/>
              </a:ext>
            </a:extLst>
          </p:cNvPr>
          <p:cNvSpPr>
            <a:spLocks noGrp="1"/>
          </p:cNvSpPr>
          <p:nvPr>
            <p:ph type="ftr" sz="quarter" idx="11"/>
          </p:nvPr>
        </p:nvSpPr>
        <p:spPr/>
        <p:txBody>
          <a:bodyPr/>
          <a:lstStyle/>
          <a:p>
            <a:r>
              <a:rPr lang="en-US" dirty="0"/>
              <a:t>www.evergreen504.com</a:t>
            </a:r>
          </a:p>
        </p:txBody>
      </p:sp>
      <p:sp>
        <p:nvSpPr>
          <p:cNvPr id="6" name="Slide Number Placeholder 5">
            <a:extLst>
              <a:ext uri="{FF2B5EF4-FFF2-40B4-BE49-F238E27FC236}">
                <a16:creationId xmlns:a16="http://schemas.microsoft.com/office/drawing/2014/main" id="{4831FDE5-2589-56E9-D942-752325814358}"/>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509271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B6D5-F477-62CE-E3B7-FC177FF42D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45565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lumMod val="50000"/>
          </a:schemeClr>
        </a:solidFill>
        <a:effectLst/>
      </p:bgPr>
    </p:bg>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D1F6F552-5680-A9C8-0878-9B77EEF1F43C}"/>
              </a:ext>
            </a:extLst>
          </p:cNvPr>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dirty="0"/>
              <a:t>Presentation title goes here</a:t>
            </a:r>
          </a:p>
        </p:txBody>
      </p:sp>
      <p:sp>
        <p:nvSpPr>
          <p:cNvPr id="17" name="Subtitle">
            <a:extLst>
              <a:ext uri="{FF2B5EF4-FFF2-40B4-BE49-F238E27FC236}">
                <a16:creationId xmlns:a16="http://schemas.microsoft.com/office/drawing/2014/main" id="{52A2C9FF-CF39-4594-3984-78CAB69D6408}"/>
              </a:ext>
            </a:extLst>
          </p:cNvPr>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dirty="0"/>
              <a:t>Click to add subtitle (28)</a:t>
            </a:r>
          </a:p>
        </p:txBody>
      </p:sp>
      <p:cxnSp>
        <p:nvCxnSpPr>
          <p:cNvPr id="18" name="Divider line">
            <a:extLst>
              <a:ext uri="{FF2B5EF4-FFF2-40B4-BE49-F238E27FC236}">
                <a16:creationId xmlns:a16="http://schemas.microsoft.com/office/drawing/2014/main" id="{8205BA29-9418-9458-0172-E8B026C85535}"/>
              </a:ext>
            </a:extLst>
          </p:cNvPr>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resenters name">
            <a:extLst>
              <a:ext uri="{FF2B5EF4-FFF2-40B4-BE49-F238E27FC236}">
                <a16:creationId xmlns:a16="http://schemas.microsoft.com/office/drawing/2014/main" id="{CBE05EDB-2C20-7EA9-87BA-F096E53DC8D3}"/>
              </a:ext>
            </a:extLst>
          </p:cNvPr>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20" name="Presenters title">
            <a:extLst>
              <a:ext uri="{FF2B5EF4-FFF2-40B4-BE49-F238E27FC236}">
                <a16:creationId xmlns:a16="http://schemas.microsoft.com/office/drawing/2014/main" id="{0C46A5E4-5120-5B3B-A32E-AD37E077AD9C}"/>
              </a:ext>
            </a:extLst>
          </p:cNvPr>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21" name="Date">
            <a:extLst>
              <a:ext uri="{FF2B5EF4-FFF2-40B4-BE49-F238E27FC236}">
                <a16:creationId xmlns:a16="http://schemas.microsoft.com/office/drawing/2014/main" id="{094181F3-DE3A-D74B-F69C-65D2A5E6D37A}"/>
              </a:ext>
            </a:extLst>
          </p:cNvPr>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XX/XX/2022 (date goes here)</a:t>
            </a:r>
          </a:p>
        </p:txBody>
      </p:sp>
      <p:sp>
        <p:nvSpPr>
          <p:cNvPr id="22" name="Color fade">
            <a:extLst>
              <a:ext uri="{FF2B5EF4-FFF2-40B4-BE49-F238E27FC236}">
                <a16:creationId xmlns:a16="http://schemas.microsoft.com/office/drawing/2014/main" id="{0E7B9664-2C60-DD56-EBEE-93CB08456D56}"/>
              </a:ext>
            </a:extLst>
          </p:cNvPr>
          <p:cNvSpPr/>
          <p:nvPr userDrawn="1"/>
        </p:nvSpPr>
        <p:spPr>
          <a:xfrm flipV="1">
            <a:off x="8197850" y="0"/>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Logo" descr="Washington State Department of Commerce Logo" title="Commerce Logo">
            <a:extLst>
              <a:ext uri="{FF2B5EF4-FFF2-40B4-BE49-F238E27FC236}">
                <a16:creationId xmlns:a16="http://schemas.microsoft.com/office/drawing/2014/main" id="{22B88943-89A1-073A-8E91-8B6F2B0A6A88}"/>
              </a:ext>
            </a:extLst>
          </p:cNvPr>
          <p:cNvPicPr>
            <a:picLocks noChangeAspect="1"/>
          </p:cNvPicPr>
          <p:nvPr userDrawn="1"/>
        </p:nvPicPr>
        <p:blipFill>
          <a:blip r:embed="rId2"/>
          <a:stretch>
            <a:fillRect/>
          </a:stretch>
        </p:blipFill>
        <p:spPr>
          <a:xfrm>
            <a:off x="8909050" y="805225"/>
            <a:ext cx="2146300" cy="2523273"/>
          </a:xfrm>
          <a:prstGeom prst="rect">
            <a:avLst/>
          </a:prstGeom>
        </p:spPr>
      </p:pic>
      <p:sp>
        <p:nvSpPr>
          <p:cNvPr id="24" name="Template version number">
            <a:extLst>
              <a:ext uri="{FF2B5EF4-FFF2-40B4-BE49-F238E27FC236}">
                <a16:creationId xmlns:a16="http://schemas.microsoft.com/office/drawing/2014/main" id="{7CCB8090-1266-1042-BBDD-A9FF804B8572}"/>
              </a:ext>
            </a:extLst>
          </p:cNvPr>
          <p:cNvSpPr txBox="1"/>
          <p:nvPr userDrawn="1"/>
        </p:nvSpPr>
        <p:spPr>
          <a:xfrm>
            <a:off x="10985770" y="6472136"/>
            <a:ext cx="596630" cy="230832"/>
          </a:xfrm>
          <a:prstGeom prst="rect">
            <a:avLst/>
          </a:prstGeom>
          <a:noFill/>
        </p:spPr>
        <p:txBody>
          <a:bodyPr wrap="square" rtlCol="0">
            <a:spAutoFit/>
          </a:bodyPr>
          <a:lstStyle/>
          <a:p>
            <a:pPr algn="r"/>
            <a:r>
              <a:rPr lang="en-US" sz="900" dirty="0">
                <a:solidFill>
                  <a:schemeClr val="bg2">
                    <a:lumMod val="50000"/>
                  </a:schemeClr>
                </a:solidFill>
              </a:rPr>
              <a:t>v1.5</a:t>
            </a:r>
          </a:p>
        </p:txBody>
      </p:sp>
    </p:spTree>
    <p:extLst>
      <p:ext uri="{BB962C8B-B14F-4D97-AF65-F5344CB8AC3E}">
        <p14:creationId xmlns:p14="http://schemas.microsoft.com/office/powerpoint/2010/main" val="397968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B769669-BCAE-FA4B-7B53-387B2CFCC8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kumimoji="0" lang="en-US" sz="4000" b="1" i="0" u="none" strike="noStrike" kern="1200" cap="none" spc="0" normalizeH="0" baseline="0" noProof="0" dirty="0">
                <a:ln>
                  <a:noFill/>
                </a:ln>
                <a:solidFill>
                  <a:srgbClr val="6E767D"/>
                </a:solidFill>
                <a:effectLst/>
                <a:uLnTx/>
                <a:uFillTx/>
                <a:latin typeface="Roboto Light"/>
                <a:ea typeface="+mj-ea"/>
                <a:cs typeface="+mj-cs"/>
              </a:rPr>
              <a:t>Click to edit Master title style</a:t>
            </a:r>
            <a:endParaRPr lang="en-US" dirty="0"/>
          </a:p>
        </p:txBody>
      </p:sp>
      <p:sp>
        <p:nvSpPr>
          <p:cNvPr id="5" name="Text Placeholder 2">
            <a:extLst>
              <a:ext uri="{FF2B5EF4-FFF2-40B4-BE49-F238E27FC236}">
                <a16:creationId xmlns:a16="http://schemas.microsoft.com/office/drawing/2014/main" id="{25D9D35D-6AEA-9C2D-731E-820564CB958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223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22E8C8D9-0DE5-806B-0E40-01D4AA50D143}"/>
              </a:ext>
            </a:extLst>
          </p:cNvPr>
          <p:cNvSpPr txBox="1"/>
          <p:nvPr userDrawn="1"/>
        </p:nvSpPr>
        <p:spPr>
          <a:xfrm>
            <a:off x="838200" y="750877"/>
            <a:ext cx="7156126" cy="769441"/>
          </a:xfrm>
          <a:prstGeom prst="rect">
            <a:avLst/>
          </a:prstGeom>
          <a:noFill/>
        </p:spPr>
        <p:txBody>
          <a:bodyPr wrap="none" rtlCol="0">
            <a:spAutoFit/>
          </a:bodyPr>
          <a:lstStyle/>
          <a:p>
            <a:r>
              <a:rPr lang="en-US" sz="4400" dirty="0">
                <a:solidFill>
                  <a:schemeClr val="bg2">
                    <a:lumMod val="50000"/>
                  </a:schemeClr>
                </a:solidFill>
                <a:latin typeface="Roboto Light" panose="02000000000000000000" pitchFamily="2" charset="0"/>
                <a:ea typeface="Roboto Light" panose="02000000000000000000" pitchFamily="2" charset="0"/>
              </a:rPr>
              <a:t>We strengthen</a:t>
            </a:r>
            <a:r>
              <a:rPr lang="en-US" sz="4400" baseline="0" dirty="0">
                <a:solidFill>
                  <a:schemeClr val="bg2">
                    <a:lumMod val="50000"/>
                  </a:schemeClr>
                </a:solidFill>
                <a:latin typeface="Roboto Light" panose="02000000000000000000" pitchFamily="2" charset="0"/>
                <a:ea typeface="Roboto Light" panose="02000000000000000000" pitchFamily="2" charset="0"/>
              </a:rPr>
              <a:t> communities</a:t>
            </a:r>
            <a:endParaRPr lang="en-US" sz="4400" dirty="0">
              <a:solidFill>
                <a:schemeClr val="bg2">
                  <a:lumMod val="50000"/>
                </a:schemeClr>
              </a:solidFill>
              <a:latin typeface="Roboto Light" panose="02000000000000000000" pitchFamily="2" charset="0"/>
              <a:ea typeface="Roboto Light" panose="02000000000000000000" pitchFamily="2" charset="0"/>
            </a:endParaRPr>
          </a:p>
        </p:txBody>
      </p:sp>
      <p:pic>
        <p:nvPicPr>
          <p:cNvPr id="18" name="Images" descr="Eight photos that represent each of Commerces' divisions. &#10;&#10;Housing and Homelessness: A picture of a couple in front of a house, &#10;&#10;Infrascructure and Broadband: A picture of a bridge.&#10;&#10;Small business assistance: A pcture of two people by a computer.&#10;&#10;Energy: A picture of a wind farm.&#10;&#10;Planning and tech assistance: A picture of city streets and a highway interchange.&#10;&#10;Community services and facilities: A picture of children in a daycare facility.&#10;&#10;Crime victims and public safety: A picture of two people hugging in a meeting.&#10;&#10;Economic development: A picture of a shipyard and the mountains." title="Photo collage">
            <a:extLst>
              <a:ext uri="{FF2B5EF4-FFF2-40B4-BE49-F238E27FC236}">
                <a16:creationId xmlns:a16="http://schemas.microsoft.com/office/drawing/2014/main" id="{2D278939-9DA1-1E6F-126A-92B1B959E1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19" name="Housing and Homelessness">
            <a:extLst>
              <a:ext uri="{FF2B5EF4-FFF2-40B4-BE49-F238E27FC236}">
                <a16:creationId xmlns:a16="http://schemas.microsoft.com/office/drawing/2014/main" id="{F92F7649-D275-829D-A9FB-FCFD3FB2C854}"/>
              </a:ext>
            </a:extLst>
          </p:cNvPr>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homelessness</a:t>
            </a:r>
          </a:p>
        </p:txBody>
      </p:sp>
      <p:sp>
        <p:nvSpPr>
          <p:cNvPr id="20" name="Infrastructure and Broadband">
            <a:extLst>
              <a:ext uri="{FF2B5EF4-FFF2-40B4-BE49-F238E27FC236}">
                <a16:creationId xmlns:a16="http://schemas.microsoft.com/office/drawing/2014/main" id="{03FB81F1-75ED-59BC-BC89-5A1B0070F7CA}"/>
              </a:ext>
            </a:extLst>
          </p:cNvPr>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Infrastructure and broadband</a:t>
            </a:r>
          </a:p>
        </p:txBody>
      </p:sp>
      <p:sp>
        <p:nvSpPr>
          <p:cNvPr id="21" name="Small Business Assistance">
            <a:extLst>
              <a:ext uri="{FF2B5EF4-FFF2-40B4-BE49-F238E27FC236}">
                <a16:creationId xmlns:a16="http://schemas.microsoft.com/office/drawing/2014/main" id="{2ADD1D9D-AFB1-6796-E9AB-523E8AEEF199}"/>
              </a:ext>
            </a:extLst>
          </p:cNvPr>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Small Business Assistance</a:t>
            </a:r>
          </a:p>
        </p:txBody>
      </p:sp>
      <p:sp>
        <p:nvSpPr>
          <p:cNvPr id="22" name="Energy">
            <a:extLst>
              <a:ext uri="{FF2B5EF4-FFF2-40B4-BE49-F238E27FC236}">
                <a16:creationId xmlns:a16="http://schemas.microsoft.com/office/drawing/2014/main" id="{7D9377FA-896E-595D-6D93-6E8EE7C81980}"/>
              </a:ext>
            </a:extLst>
          </p:cNvPr>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dirty="0">
              <a:solidFill>
                <a:schemeClr val="bg1"/>
              </a:solidFill>
              <a:latin typeface="+mn-lt"/>
              <a:ea typeface="Roboto Light" panose="02000000000000000000" pitchFamily="2" charset="0"/>
            </a:endParaRPr>
          </a:p>
          <a:p>
            <a:pPr algn="l"/>
            <a:r>
              <a:rPr lang="en-US" sz="1400" b="0" cap="all" baseline="0" dirty="0">
                <a:solidFill>
                  <a:schemeClr val="bg1"/>
                </a:solidFill>
                <a:latin typeface="+mn-lt"/>
                <a:ea typeface="Roboto Light" panose="02000000000000000000" pitchFamily="2" charset="0"/>
              </a:rPr>
              <a:t>ENERGY</a:t>
            </a:r>
          </a:p>
        </p:txBody>
      </p:sp>
      <p:sp>
        <p:nvSpPr>
          <p:cNvPr id="23" name="Planning and Tech Assistance">
            <a:extLst>
              <a:ext uri="{FF2B5EF4-FFF2-40B4-BE49-F238E27FC236}">
                <a16:creationId xmlns:a16="http://schemas.microsoft.com/office/drawing/2014/main" id="{61259AE7-C883-5A69-68DA-51AEACFBB9FF}"/>
              </a:ext>
            </a:extLst>
          </p:cNvPr>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Planning and Tech assistance</a:t>
            </a:r>
          </a:p>
        </p:txBody>
      </p:sp>
      <p:sp>
        <p:nvSpPr>
          <p:cNvPr id="24" name="Community Services and Facilities">
            <a:extLst>
              <a:ext uri="{FF2B5EF4-FFF2-40B4-BE49-F238E27FC236}">
                <a16:creationId xmlns:a16="http://schemas.microsoft.com/office/drawing/2014/main" id="{65EAF62A-3F6E-B1C8-02DB-34D4A9193E84}"/>
              </a:ext>
            </a:extLst>
          </p:cNvPr>
          <p:cNvSpPr txBox="1"/>
          <p:nvPr userDrawn="1"/>
        </p:nvSpPr>
        <p:spPr>
          <a:xfrm>
            <a:off x="3046362" y="5611634"/>
            <a:ext cx="2378082" cy="523220"/>
          </a:xfrm>
          <a:prstGeom prst="rect">
            <a:avLst/>
          </a:prstGeom>
          <a:solidFill>
            <a:srgbClr val="000000">
              <a:alpha val="65098"/>
            </a:srgbClr>
          </a:solidFill>
        </p:spPr>
        <p:txBody>
          <a:bodyPr wrap="square" rtlCol="0">
            <a:spAutoFit/>
          </a:bodyPr>
          <a:lstStyle/>
          <a:p>
            <a:pPr marL="0" algn="l" defTabSz="914400" rtl="0" eaLnBrk="1" latinLnBrk="0" hangingPunct="1"/>
            <a:endParaRPr lang="en-US" sz="1400" b="0" kern="1200" cap="all" baseline="0" dirty="0">
              <a:solidFill>
                <a:schemeClr val="bg1"/>
              </a:solidFill>
              <a:latin typeface="+mn-lt"/>
              <a:ea typeface="Roboto Light" panose="02000000000000000000" pitchFamily="2" charset="0"/>
              <a:cs typeface="+mn-cs"/>
            </a:endParaRP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Community Services</a:t>
            </a:r>
          </a:p>
        </p:txBody>
      </p:sp>
      <p:sp>
        <p:nvSpPr>
          <p:cNvPr id="25" name="Crime Victims and Public Safety">
            <a:extLst>
              <a:ext uri="{FF2B5EF4-FFF2-40B4-BE49-F238E27FC236}">
                <a16:creationId xmlns:a16="http://schemas.microsoft.com/office/drawing/2014/main" id="{CD23842C-41B3-854F-754A-5261D0B4BA35}"/>
              </a:ext>
            </a:extLst>
          </p:cNvPr>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Crime Victims and Public Safety </a:t>
            </a:r>
          </a:p>
        </p:txBody>
      </p:sp>
      <p:sp>
        <p:nvSpPr>
          <p:cNvPr id="26" name="Economic Development">
            <a:extLst>
              <a:ext uri="{FF2B5EF4-FFF2-40B4-BE49-F238E27FC236}">
                <a16:creationId xmlns:a16="http://schemas.microsoft.com/office/drawing/2014/main" id="{FD70CF8D-EA42-BFB2-886C-8A30B7DBAC89}"/>
              </a:ext>
            </a:extLst>
          </p:cNvPr>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Economic development</a:t>
            </a:r>
          </a:p>
        </p:txBody>
      </p:sp>
    </p:spTree>
    <p:extLst>
      <p:ext uri="{BB962C8B-B14F-4D97-AF65-F5344CB8AC3E}">
        <p14:creationId xmlns:p14="http://schemas.microsoft.com/office/powerpoint/2010/main" val="145498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C195-861E-A93F-0757-EEEAF856B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F353D-0489-9F59-393F-273C72BBA2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C48A61-C10F-406A-A923-88E82135E03F}"/>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5" name="Footer Placeholder 4">
            <a:extLst>
              <a:ext uri="{FF2B5EF4-FFF2-40B4-BE49-F238E27FC236}">
                <a16:creationId xmlns:a16="http://schemas.microsoft.com/office/drawing/2014/main" id="{FFF953CE-38C3-4B42-4E67-F68E7B614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06709-8DDD-6F41-71C3-498094B7DE47}"/>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3406297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9BAC-9C91-6B95-6097-6D80A10B3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5AFD4-CD83-2CCF-FC2F-A0ED4FD58B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CDB2BC-D330-53A7-4FE1-178F6BD485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41F6D4-0594-D21D-5200-9663410A62B9}"/>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6" name="Footer Placeholder 5">
            <a:extLst>
              <a:ext uri="{FF2B5EF4-FFF2-40B4-BE49-F238E27FC236}">
                <a16:creationId xmlns:a16="http://schemas.microsoft.com/office/drawing/2014/main" id="{0E43945A-2044-E8C2-BDC2-1E153202B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10B27-EA10-6DE0-32F7-8940ED1B101B}"/>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4269020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183F-BC25-4D40-71B5-17DBB80EB6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5A8950-213E-67D9-111C-0D16C2003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93D309-71C4-9E88-CD7A-DF5954416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D2D5AE-9C2B-438E-E7B0-E2CEDA58B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FBB25-2516-2EA8-68F2-FA88489685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08A1B1-4FBA-6260-8EEE-6D7C84086ADA}"/>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8" name="Footer Placeholder 7">
            <a:extLst>
              <a:ext uri="{FF2B5EF4-FFF2-40B4-BE49-F238E27FC236}">
                <a16:creationId xmlns:a16="http://schemas.microsoft.com/office/drawing/2014/main" id="{8386A6A4-0A2D-2CE5-84ED-C7C50CFE43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07493-9D84-5474-A70A-99D3E555F885}"/>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3069106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EB3D-0CC0-25E9-B5A5-FCD0A665C9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E825B-DBA2-7AA8-F127-E5C0B26D566B}"/>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4" name="Footer Placeholder 3">
            <a:extLst>
              <a:ext uri="{FF2B5EF4-FFF2-40B4-BE49-F238E27FC236}">
                <a16:creationId xmlns:a16="http://schemas.microsoft.com/office/drawing/2014/main" id="{CCA1873F-0869-2711-ED68-35B1A188BD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53CED7-8E35-39C8-074B-6345EEF8607F}"/>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2985305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7EA71-A00C-61DA-475F-335133CDDA35}"/>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3" name="Footer Placeholder 2">
            <a:extLst>
              <a:ext uri="{FF2B5EF4-FFF2-40B4-BE49-F238E27FC236}">
                <a16:creationId xmlns:a16="http://schemas.microsoft.com/office/drawing/2014/main" id="{8276E00B-F3DE-AAB4-B112-8B0DD275CE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A7B5B4-1434-B4C5-3577-B9C8D602D048}"/>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2911470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9D0B-8597-1BD3-474D-757A4777C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061722-902B-7BA7-CDBC-9E83E46EB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662029-85A6-02AC-BE19-FAF10BF3E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A84E0-A212-E826-9911-38C718A227BE}"/>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6" name="Footer Placeholder 5">
            <a:extLst>
              <a:ext uri="{FF2B5EF4-FFF2-40B4-BE49-F238E27FC236}">
                <a16:creationId xmlns:a16="http://schemas.microsoft.com/office/drawing/2014/main" id="{886F832C-04EE-E8B7-0DA7-0FD12DCD3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EC0F7-F312-2376-BE7A-53121ECBF199}"/>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3011668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6637-629B-F9A4-5D1D-D05CAA56D879}"/>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6F8697-C724-67D0-5017-A57184F4C390}"/>
              </a:ext>
            </a:extLst>
          </p:cNvPr>
          <p:cNvSpPr>
            <a:spLocks noGrp="1"/>
          </p:cNvSpPr>
          <p:nvPr>
            <p:ph sz="half" idx="1"/>
          </p:nvPr>
        </p:nvSpPr>
        <p:spPr>
          <a:xfrm>
            <a:off x="838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D242E18-0A71-397E-E48F-D3781015E161}"/>
              </a:ext>
            </a:extLst>
          </p:cNvPr>
          <p:cNvSpPr>
            <a:spLocks noGrp="1"/>
          </p:cNvSpPr>
          <p:nvPr>
            <p:ph sz="half" idx="2"/>
          </p:nvPr>
        </p:nvSpPr>
        <p:spPr>
          <a:xfrm>
            <a:off x="6172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8BF7565-8C90-238E-6212-CEC335F5294C}"/>
              </a:ext>
            </a:extLst>
          </p:cNvPr>
          <p:cNvSpPr>
            <a:spLocks noGrp="1"/>
          </p:cNvSpPr>
          <p:nvPr>
            <p:ph type="dt" sz="half" idx="10"/>
          </p:nvPr>
        </p:nvSpPr>
        <p:spPr/>
        <p:txBody>
          <a:bodyPr/>
          <a:lstStyle/>
          <a:p>
            <a:fld id="{C3E402AB-9596-4A7F-9D6C-E4A9E9CA752B}" type="datetime1">
              <a:rPr lang="en-US" smtClean="0"/>
              <a:t>3/26/2026</a:t>
            </a:fld>
            <a:endParaRPr lang="en-US"/>
          </a:p>
        </p:txBody>
      </p:sp>
      <p:sp>
        <p:nvSpPr>
          <p:cNvPr id="6" name="Footer Placeholder 5">
            <a:extLst>
              <a:ext uri="{FF2B5EF4-FFF2-40B4-BE49-F238E27FC236}">
                <a16:creationId xmlns:a16="http://schemas.microsoft.com/office/drawing/2014/main" id="{A18E6059-4A8A-8290-6E1A-61712644455C}"/>
              </a:ext>
            </a:extLst>
          </p:cNvPr>
          <p:cNvSpPr>
            <a:spLocks noGrp="1"/>
          </p:cNvSpPr>
          <p:nvPr>
            <p:ph type="ftr" sz="quarter" idx="11"/>
          </p:nvPr>
        </p:nvSpPr>
        <p:spPr/>
        <p:txBody>
          <a:bodyPr/>
          <a:lstStyle/>
          <a:p>
            <a:r>
              <a:rPr lang="en-US" dirty="0"/>
              <a:t>www.evergreen504.com</a:t>
            </a:r>
          </a:p>
        </p:txBody>
      </p:sp>
      <p:sp>
        <p:nvSpPr>
          <p:cNvPr id="7" name="Slide Number Placeholder 6">
            <a:extLst>
              <a:ext uri="{FF2B5EF4-FFF2-40B4-BE49-F238E27FC236}">
                <a16:creationId xmlns:a16="http://schemas.microsoft.com/office/drawing/2014/main" id="{8F061604-0099-E56D-44CC-231D6343617A}"/>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4122309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DF79-7720-0F32-8E28-BF9C208BA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502006-E58E-4A8A-A472-F6C380DA35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55C777-9549-545D-BCCF-E3E8DA527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4CF7D-C522-522F-73F7-0CB74921A3B8}"/>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6" name="Footer Placeholder 5">
            <a:extLst>
              <a:ext uri="{FF2B5EF4-FFF2-40B4-BE49-F238E27FC236}">
                <a16:creationId xmlns:a16="http://schemas.microsoft.com/office/drawing/2014/main" id="{99CEC914-1152-F9D8-D70E-AD6A54316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68CAC-F6FB-BA8E-4F26-0F7943B419E7}"/>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2413524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C5DD6-E055-AC3D-149A-884911F3A1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64B6EE-09AB-0F81-A589-747D5DFA5E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643EA-51B4-16B5-9158-0FC70B49EF51}"/>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5" name="Footer Placeholder 4">
            <a:extLst>
              <a:ext uri="{FF2B5EF4-FFF2-40B4-BE49-F238E27FC236}">
                <a16:creationId xmlns:a16="http://schemas.microsoft.com/office/drawing/2014/main" id="{46B737D2-E09A-D851-2EA2-A617AF4C1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DE38A-1A35-31D9-A615-4E72CD4C413A}"/>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247892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A3087B-7D6F-A999-85B5-5C8E607892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B40E2A-9EEA-E091-3650-399DC27A94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F7A7-B487-A46A-8C99-6B9BF8020515}"/>
              </a:ext>
            </a:extLst>
          </p:cNvPr>
          <p:cNvSpPr>
            <a:spLocks noGrp="1"/>
          </p:cNvSpPr>
          <p:nvPr>
            <p:ph type="dt" sz="half" idx="10"/>
          </p:nvPr>
        </p:nvSpPr>
        <p:spPr/>
        <p:txBody>
          <a:bodyPr/>
          <a:lstStyle/>
          <a:p>
            <a:fld id="{1534D42F-6BAA-B540-BABB-542028AA5F4E}" type="datetimeFigureOut">
              <a:rPr lang="en-US" smtClean="0"/>
              <a:t>3/26/2026</a:t>
            </a:fld>
            <a:endParaRPr lang="en-US"/>
          </a:p>
        </p:txBody>
      </p:sp>
      <p:sp>
        <p:nvSpPr>
          <p:cNvPr id="5" name="Footer Placeholder 4">
            <a:extLst>
              <a:ext uri="{FF2B5EF4-FFF2-40B4-BE49-F238E27FC236}">
                <a16:creationId xmlns:a16="http://schemas.microsoft.com/office/drawing/2014/main" id="{5AE350E1-22AF-16B8-58D2-98289D32E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66CA0-9E9E-F82D-EC63-D9A6E09AF4B6}"/>
              </a:ext>
            </a:extLst>
          </p:cNvPr>
          <p:cNvSpPr>
            <a:spLocks noGrp="1"/>
          </p:cNvSpPr>
          <p:nvPr>
            <p:ph type="sldNum" sz="quarter" idx="12"/>
          </p:nvPr>
        </p:nvSpPr>
        <p:spPr/>
        <p:txBody>
          <a:bodyPr/>
          <a:lstStyle/>
          <a:p>
            <a:fld id="{B5A41370-F38F-8B4A-BBDA-4FB859C5CBE3}" type="slidenum">
              <a:rPr lang="en-US" smtClean="0"/>
              <a:t>‹#›</a:t>
            </a:fld>
            <a:endParaRPr lang="en-US"/>
          </a:p>
        </p:txBody>
      </p:sp>
    </p:spTree>
    <p:extLst>
      <p:ext uri="{BB962C8B-B14F-4D97-AF65-F5344CB8AC3E}">
        <p14:creationId xmlns:p14="http://schemas.microsoft.com/office/powerpoint/2010/main" val="57480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3B1D62-425D-23FD-19D4-FE389ABAC949}"/>
              </a:ext>
            </a:extLst>
          </p:cNvPr>
          <p:cNvSpPr>
            <a:spLocks noGrp="1"/>
          </p:cNvSpPr>
          <p:nvPr>
            <p:ph type="body" idx="1"/>
          </p:nvPr>
        </p:nvSpPr>
        <p:spPr>
          <a:xfrm>
            <a:off x="839788" y="2133599"/>
            <a:ext cx="5157787" cy="371475"/>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CCF1F7-F8D3-EB5B-D89B-DB9FD5F9C048}"/>
              </a:ext>
            </a:extLst>
          </p:cNvPr>
          <p:cNvSpPr>
            <a:spLocks noGrp="1"/>
          </p:cNvSpPr>
          <p:nvPr>
            <p:ph sz="half" idx="2"/>
          </p:nvPr>
        </p:nvSpPr>
        <p:spPr>
          <a:xfrm>
            <a:off x="839788" y="2505075"/>
            <a:ext cx="5157787"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CEC2C43-3DFE-2F99-5392-F3B5418FEA61}"/>
              </a:ext>
            </a:extLst>
          </p:cNvPr>
          <p:cNvSpPr>
            <a:spLocks noGrp="1"/>
          </p:cNvSpPr>
          <p:nvPr>
            <p:ph type="body" sz="quarter" idx="3"/>
          </p:nvPr>
        </p:nvSpPr>
        <p:spPr>
          <a:xfrm>
            <a:off x="6172200" y="2133599"/>
            <a:ext cx="5183188" cy="371476"/>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77034E-6FBF-CC94-B0D6-7D5249DF6539}"/>
              </a:ext>
            </a:extLst>
          </p:cNvPr>
          <p:cNvSpPr>
            <a:spLocks noGrp="1"/>
          </p:cNvSpPr>
          <p:nvPr>
            <p:ph sz="quarter" idx="4"/>
          </p:nvPr>
        </p:nvSpPr>
        <p:spPr>
          <a:xfrm>
            <a:off x="6172200" y="2505075"/>
            <a:ext cx="5183188"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F110924-6159-4894-F4ED-FCF1189AE5E9}"/>
              </a:ext>
            </a:extLst>
          </p:cNvPr>
          <p:cNvSpPr>
            <a:spLocks noGrp="1"/>
          </p:cNvSpPr>
          <p:nvPr>
            <p:ph type="dt" sz="half" idx="10"/>
          </p:nvPr>
        </p:nvSpPr>
        <p:spPr/>
        <p:txBody>
          <a:bodyPr/>
          <a:lstStyle/>
          <a:p>
            <a:fld id="{8C8728B7-ED28-441F-A65D-179B5DA3E276}" type="datetime1">
              <a:rPr lang="en-US" smtClean="0"/>
              <a:t>3/26/2026</a:t>
            </a:fld>
            <a:endParaRPr lang="en-US"/>
          </a:p>
        </p:txBody>
      </p:sp>
      <p:sp>
        <p:nvSpPr>
          <p:cNvPr id="8" name="Footer Placeholder 7">
            <a:extLst>
              <a:ext uri="{FF2B5EF4-FFF2-40B4-BE49-F238E27FC236}">
                <a16:creationId xmlns:a16="http://schemas.microsoft.com/office/drawing/2014/main" id="{060E6546-4B2B-1B2C-D818-7E61F39A6E65}"/>
              </a:ext>
            </a:extLst>
          </p:cNvPr>
          <p:cNvSpPr>
            <a:spLocks noGrp="1"/>
          </p:cNvSpPr>
          <p:nvPr>
            <p:ph type="ftr" sz="quarter" idx="11"/>
          </p:nvPr>
        </p:nvSpPr>
        <p:spPr/>
        <p:txBody>
          <a:bodyPr/>
          <a:lstStyle/>
          <a:p>
            <a:r>
              <a:rPr lang="en-US" dirty="0"/>
              <a:t>www.evergreen504.com</a:t>
            </a:r>
          </a:p>
        </p:txBody>
      </p:sp>
      <p:sp>
        <p:nvSpPr>
          <p:cNvPr id="9" name="Slide Number Placeholder 8">
            <a:extLst>
              <a:ext uri="{FF2B5EF4-FFF2-40B4-BE49-F238E27FC236}">
                <a16:creationId xmlns:a16="http://schemas.microsoft.com/office/drawing/2014/main" id="{DF5DC075-3139-B296-418A-ED3959757170}"/>
              </a:ext>
            </a:extLst>
          </p:cNvPr>
          <p:cNvSpPr>
            <a:spLocks noGrp="1"/>
          </p:cNvSpPr>
          <p:nvPr>
            <p:ph type="sldNum" sz="quarter" idx="12"/>
          </p:nvPr>
        </p:nvSpPr>
        <p:spPr/>
        <p:txBody>
          <a:bodyPr/>
          <a:lstStyle/>
          <a:p>
            <a:fld id="{A7F24596-F1E8-4527-ADAC-FE6CF9E076CB}" type="slidenum">
              <a:rPr lang="en-US" smtClean="0"/>
              <a:t>‹#›</a:t>
            </a:fld>
            <a:endParaRPr lang="en-US"/>
          </a:p>
        </p:txBody>
      </p:sp>
      <p:sp>
        <p:nvSpPr>
          <p:cNvPr id="10" name="Title Placeholder 1">
            <a:extLst>
              <a:ext uri="{FF2B5EF4-FFF2-40B4-BE49-F238E27FC236}">
                <a16:creationId xmlns:a16="http://schemas.microsoft.com/office/drawing/2014/main" id="{A751B1D7-3F3E-71E5-77CE-7E11427D3593}"/>
              </a:ext>
            </a:extLst>
          </p:cNvPr>
          <p:cNvSpPr>
            <a:spLocks noGrp="1"/>
          </p:cNvSpPr>
          <p:nvPr>
            <p:ph type="title"/>
          </p:nvPr>
        </p:nvSpPr>
        <p:spPr>
          <a:xfrm>
            <a:off x="839771" y="1009649"/>
            <a:ext cx="10515600" cy="819152"/>
          </a:xfrm>
          <a:prstGeom prst="rect">
            <a:avLst/>
          </a:prstGeom>
        </p:spPr>
        <p:txBody>
          <a:bodyPr vert="horz" lIns="91440" tIns="45720" rIns="91440" bIns="45720" rtlCol="0" anchor="t" anchorCtr="0">
            <a:noAutofit/>
          </a:bodyPr>
          <a:lstStyle>
            <a:lvl1pPr>
              <a:defRPr>
                <a:latin typeface="Georgia Pro"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381461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B39D-4FBA-8233-E2B8-95C4D2800B47}"/>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43B1927-C678-4FF8-6A62-2E704D359ECF}"/>
              </a:ext>
            </a:extLst>
          </p:cNvPr>
          <p:cNvSpPr>
            <a:spLocks noGrp="1"/>
          </p:cNvSpPr>
          <p:nvPr>
            <p:ph type="dt" sz="half" idx="10"/>
          </p:nvPr>
        </p:nvSpPr>
        <p:spPr/>
        <p:txBody>
          <a:bodyPr/>
          <a:lstStyle/>
          <a:p>
            <a:fld id="{71578B7D-A694-43A5-86D2-A5A38EED5B1F}" type="datetime1">
              <a:rPr lang="en-US" smtClean="0"/>
              <a:t>3/26/2026</a:t>
            </a:fld>
            <a:endParaRPr lang="en-US"/>
          </a:p>
        </p:txBody>
      </p:sp>
      <p:sp>
        <p:nvSpPr>
          <p:cNvPr id="4" name="Footer Placeholder 3">
            <a:extLst>
              <a:ext uri="{FF2B5EF4-FFF2-40B4-BE49-F238E27FC236}">
                <a16:creationId xmlns:a16="http://schemas.microsoft.com/office/drawing/2014/main" id="{D2714F02-745D-7808-9E2C-DD83A5F41819}"/>
              </a:ext>
            </a:extLst>
          </p:cNvPr>
          <p:cNvSpPr>
            <a:spLocks noGrp="1"/>
          </p:cNvSpPr>
          <p:nvPr>
            <p:ph type="ftr" sz="quarter" idx="11"/>
          </p:nvPr>
        </p:nvSpPr>
        <p:spPr/>
        <p:txBody>
          <a:bodyPr/>
          <a:lstStyle/>
          <a:p>
            <a:r>
              <a:rPr lang="en-US" dirty="0"/>
              <a:t>www.evergreen504.com</a:t>
            </a:r>
          </a:p>
        </p:txBody>
      </p:sp>
      <p:sp>
        <p:nvSpPr>
          <p:cNvPr id="5" name="Slide Number Placeholder 4">
            <a:extLst>
              <a:ext uri="{FF2B5EF4-FFF2-40B4-BE49-F238E27FC236}">
                <a16:creationId xmlns:a16="http://schemas.microsoft.com/office/drawing/2014/main" id="{EE35F5DA-E3EF-8934-59CE-372B60C7FF28}"/>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2292584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F9E0-E97A-F69E-E442-7FA1889F5B36}"/>
              </a:ext>
            </a:extLst>
          </p:cNvPr>
          <p:cNvSpPr>
            <a:spLocks noGrp="1"/>
          </p:cNvSpPr>
          <p:nvPr>
            <p:ph type="title"/>
          </p:nvPr>
        </p:nvSpPr>
        <p:spPr>
          <a:xfrm>
            <a:off x="839788" y="987424"/>
            <a:ext cx="3932237" cy="1069975"/>
          </a:xfrm>
        </p:spPr>
        <p:txBody>
          <a:bodyPr anchor="t" anchorCtr="0"/>
          <a:lstStyle>
            <a:lvl1pPr>
              <a:defRPr sz="3200">
                <a:latin typeface="Georgia Pro"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7AED52-6B71-AA8D-236F-788C58F5EFFC}"/>
              </a:ext>
            </a:extLst>
          </p:cNvPr>
          <p:cNvSpPr>
            <a:spLocks noGrp="1"/>
          </p:cNvSpPr>
          <p:nvPr>
            <p:ph idx="1"/>
          </p:nvPr>
        </p:nvSpPr>
        <p:spPr>
          <a:xfrm>
            <a:off x="5183188" y="1371600"/>
            <a:ext cx="6172200" cy="4489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C8A322-0690-90A3-0706-A5F945D36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452B5-751F-3E18-2CB6-4D287270E423}"/>
              </a:ext>
            </a:extLst>
          </p:cNvPr>
          <p:cNvSpPr>
            <a:spLocks noGrp="1"/>
          </p:cNvSpPr>
          <p:nvPr>
            <p:ph type="dt" sz="half" idx="10"/>
          </p:nvPr>
        </p:nvSpPr>
        <p:spPr/>
        <p:txBody>
          <a:bodyPr/>
          <a:lstStyle/>
          <a:p>
            <a:fld id="{86B1FEE7-04E9-4D63-88E1-983D027CD96D}" type="datetime1">
              <a:rPr lang="en-US" smtClean="0"/>
              <a:t>3/26/2026</a:t>
            </a:fld>
            <a:endParaRPr lang="en-US"/>
          </a:p>
        </p:txBody>
      </p:sp>
      <p:sp>
        <p:nvSpPr>
          <p:cNvPr id="6" name="Footer Placeholder 5">
            <a:extLst>
              <a:ext uri="{FF2B5EF4-FFF2-40B4-BE49-F238E27FC236}">
                <a16:creationId xmlns:a16="http://schemas.microsoft.com/office/drawing/2014/main" id="{68E24746-8E6E-92D8-E74A-73A6D344470D}"/>
              </a:ext>
            </a:extLst>
          </p:cNvPr>
          <p:cNvSpPr>
            <a:spLocks noGrp="1"/>
          </p:cNvSpPr>
          <p:nvPr>
            <p:ph type="ftr" sz="quarter" idx="11"/>
          </p:nvPr>
        </p:nvSpPr>
        <p:spPr/>
        <p:txBody>
          <a:bodyPr/>
          <a:lstStyle/>
          <a:p>
            <a:r>
              <a:rPr lang="en-US" dirty="0"/>
              <a:t>www.evergreen504.com</a:t>
            </a:r>
          </a:p>
        </p:txBody>
      </p:sp>
      <p:sp>
        <p:nvSpPr>
          <p:cNvPr id="7" name="Slide Number Placeholder 6">
            <a:extLst>
              <a:ext uri="{FF2B5EF4-FFF2-40B4-BE49-F238E27FC236}">
                <a16:creationId xmlns:a16="http://schemas.microsoft.com/office/drawing/2014/main" id="{5B275506-A65C-4187-C366-C630ACC53984}"/>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3125451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A7F6-9DDF-C90C-B6A5-AD274C887314}"/>
              </a:ext>
            </a:extLst>
          </p:cNvPr>
          <p:cNvSpPr>
            <a:spLocks noGrp="1"/>
          </p:cNvSpPr>
          <p:nvPr>
            <p:ph type="title"/>
          </p:nvPr>
        </p:nvSpPr>
        <p:spPr>
          <a:xfrm>
            <a:off x="839788" y="987424"/>
            <a:ext cx="3932237" cy="1069975"/>
          </a:xfrm>
        </p:spPr>
        <p:txBody>
          <a:bodyPr anchor="t" anchorCtr="0">
            <a:noAutofit/>
          </a:bodyPr>
          <a:lstStyle>
            <a:lvl1pPr>
              <a:defRPr sz="3200">
                <a:latin typeface="Georgia Pro" panose="02040502050405020303" pitchFamily="18"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593DB66-702F-3B26-C296-B7584D3A0C1B}"/>
              </a:ext>
            </a:extLst>
          </p:cNvPr>
          <p:cNvSpPr>
            <a:spLocks noGrp="1"/>
          </p:cNvSpPr>
          <p:nvPr>
            <p:ph type="pic" idx="1"/>
          </p:nvPr>
        </p:nvSpPr>
        <p:spPr>
          <a:xfrm>
            <a:off x="5183188" y="1371600"/>
            <a:ext cx="6172200" cy="4489450"/>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95B617-FE52-CFCE-950A-63CB69203CF2}"/>
              </a:ext>
            </a:extLst>
          </p:cNvPr>
          <p:cNvSpPr>
            <a:spLocks noGrp="1"/>
          </p:cNvSpPr>
          <p:nvPr>
            <p:ph type="body" sz="half" idx="2"/>
          </p:nvPr>
        </p:nvSpPr>
        <p:spPr>
          <a:xfrm>
            <a:off x="839788" y="2057400"/>
            <a:ext cx="3932237" cy="3811588"/>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ACEF3-ED2D-0F09-4B5A-80D8BCDF4898}"/>
              </a:ext>
            </a:extLst>
          </p:cNvPr>
          <p:cNvSpPr>
            <a:spLocks noGrp="1"/>
          </p:cNvSpPr>
          <p:nvPr>
            <p:ph type="dt" sz="half" idx="10"/>
          </p:nvPr>
        </p:nvSpPr>
        <p:spPr/>
        <p:txBody>
          <a:bodyPr/>
          <a:lstStyle/>
          <a:p>
            <a:fld id="{CD3FC91C-A503-41A7-BC2A-03497A075887}" type="datetime1">
              <a:rPr lang="en-US" smtClean="0"/>
              <a:t>3/26/2026</a:t>
            </a:fld>
            <a:endParaRPr lang="en-US"/>
          </a:p>
        </p:txBody>
      </p:sp>
      <p:sp>
        <p:nvSpPr>
          <p:cNvPr id="6" name="Footer Placeholder 5">
            <a:extLst>
              <a:ext uri="{FF2B5EF4-FFF2-40B4-BE49-F238E27FC236}">
                <a16:creationId xmlns:a16="http://schemas.microsoft.com/office/drawing/2014/main" id="{C54C4533-EBB2-C76D-1A76-8D46707908A2}"/>
              </a:ext>
            </a:extLst>
          </p:cNvPr>
          <p:cNvSpPr>
            <a:spLocks noGrp="1"/>
          </p:cNvSpPr>
          <p:nvPr>
            <p:ph type="ftr" sz="quarter" idx="11"/>
          </p:nvPr>
        </p:nvSpPr>
        <p:spPr/>
        <p:txBody>
          <a:bodyPr/>
          <a:lstStyle/>
          <a:p>
            <a:r>
              <a:rPr lang="en-US" dirty="0"/>
              <a:t>www.evergreen504.com</a:t>
            </a:r>
          </a:p>
        </p:txBody>
      </p:sp>
      <p:sp>
        <p:nvSpPr>
          <p:cNvPr id="7" name="Slide Number Placeholder 6">
            <a:extLst>
              <a:ext uri="{FF2B5EF4-FFF2-40B4-BE49-F238E27FC236}">
                <a16:creationId xmlns:a16="http://schemas.microsoft.com/office/drawing/2014/main" id="{7DEF6448-C1D5-B95C-B297-15475D62B2A0}"/>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1854301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1.sv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3600D3-AE61-6571-BBDF-2BEB45954AF8}"/>
              </a:ext>
            </a:extLst>
          </p:cNvPr>
          <p:cNvSpPr/>
          <p:nvPr/>
        </p:nvSpPr>
        <p:spPr>
          <a:xfrm>
            <a:off x="0" y="6492873"/>
            <a:ext cx="12192000" cy="365125"/>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43EF74F-952E-E3E9-BC4A-3CAFAACB9A59}"/>
              </a:ext>
            </a:extLst>
          </p:cNvPr>
          <p:cNvSpPr>
            <a:spLocks noGrp="1"/>
          </p:cNvSpPr>
          <p:nvPr>
            <p:ph type="title"/>
          </p:nvPr>
        </p:nvSpPr>
        <p:spPr>
          <a:xfrm>
            <a:off x="839771" y="1009649"/>
            <a:ext cx="10515600" cy="8191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34E584-08A4-3374-59F8-553DA4AF3C1A}"/>
              </a:ext>
            </a:extLst>
          </p:cNvPr>
          <p:cNvSpPr>
            <a:spLocks noGrp="1"/>
          </p:cNvSpPr>
          <p:nvPr>
            <p:ph type="body" idx="1"/>
          </p:nvPr>
        </p:nvSpPr>
        <p:spPr>
          <a:xfrm>
            <a:off x="838200" y="2133601"/>
            <a:ext cx="10515600" cy="3886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3A3314-504A-7FCE-22E7-E008968936E2}"/>
              </a:ext>
            </a:extLst>
          </p:cNvPr>
          <p:cNvSpPr>
            <a:spLocks noGrp="1"/>
          </p:cNvSpPr>
          <p:nvPr>
            <p:ph type="dt" sz="half" idx="2"/>
          </p:nvPr>
        </p:nvSpPr>
        <p:spPr>
          <a:xfrm>
            <a:off x="838200" y="6492875"/>
            <a:ext cx="2743200" cy="365125"/>
          </a:xfrm>
          <a:prstGeom prst="rect">
            <a:avLst/>
          </a:prstGeom>
        </p:spPr>
        <p:txBody>
          <a:bodyPr vert="horz" lIns="91440" tIns="45720" rIns="91440" bIns="45720" rtlCol="0" anchor="ctr"/>
          <a:lstStyle>
            <a:lvl1pPr algn="l">
              <a:defRPr sz="1050">
                <a:solidFill>
                  <a:srgbClr val="87AEB3"/>
                </a:solidFill>
              </a:defRPr>
            </a:lvl1pPr>
          </a:lstStyle>
          <a:p>
            <a:fld id="{5F971948-529D-4FE1-B250-F458586EA328}" type="datetime1">
              <a:rPr lang="en-US" smtClean="0"/>
              <a:t>3/26/2026</a:t>
            </a:fld>
            <a:endParaRPr lang="en-US" dirty="0"/>
          </a:p>
        </p:txBody>
      </p:sp>
      <p:sp>
        <p:nvSpPr>
          <p:cNvPr id="5" name="Footer Placeholder 4">
            <a:extLst>
              <a:ext uri="{FF2B5EF4-FFF2-40B4-BE49-F238E27FC236}">
                <a16:creationId xmlns:a16="http://schemas.microsoft.com/office/drawing/2014/main" id="{5B9C747F-B60C-BBDB-EB18-E109D6AD1C51}"/>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ctr"/>
          <a:lstStyle>
            <a:lvl1pPr algn="ctr">
              <a:defRPr sz="1050">
                <a:solidFill>
                  <a:srgbClr val="87AEB3"/>
                </a:solidFill>
              </a:defRPr>
            </a:lvl1pPr>
          </a:lstStyle>
          <a:p>
            <a:r>
              <a:rPr lang="en-US" dirty="0"/>
              <a:t>www.evergreen504.com</a:t>
            </a:r>
          </a:p>
        </p:txBody>
      </p:sp>
      <p:sp>
        <p:nvSpPr>
          <p:cNvPr id="6" name="Slide Number Placeholder 5">
            <a:extLst>
              <a:ext uri="{FF2B5EF4-FFF2-40B4-BE49-F238E27FC236}">
                <a16:creationId xmlns:a16="http://schemas.microsoft.com/office/drawing/2014/main" id="{A2D85152-35E5-892C-FD11-CDF0232643F3}"/>
              </a:ext>
            </a:extLst>
          </p:cNvPr>
          <p:cNvSpPr>
            <a:spLocks noGrp="1"/>
          </p:cNvSpPr>
          <p:nvPr>
            <p:ph type="sldNum" sz="quarter" idx="4"/>
          </p:nvPr>
        </p:nvSpPr>
        <p:spPr>
          <a:xfrm>
            <a:off x="8610600" y="6492873"/>
            <a:ext cx="2743200" cy="365125"/>
          </a:xfrm>
          <a:prstGeom prst="rect">
            <a:avLst/>
          </a:prstGeom>
        </p:spPr>
        <p:txBody>
          <a:bodyPr vert="horz" lIns="91440" tIns="45720" rIns="91440" bIns="45720" rtlCol="0" anchor="ctr"/>
          <a:lstStyle>
            <a:lvl1pPr algn="r">
              <a:defRPr sz="1050">
                <a:solidFill>
                  <a:srgbClr val="87AEB3"/>
                </a:solidFill>
              </a:defRPr>
            </a:lvl1pPr>
          </a:lstStyle>
          <a:p>
            <a:fld id="{A7F24596-F1E8-4527-ADAC-FE6CF9E076CB}" type="slidenum">
              <a:rPr lang="en-US" smtClean="0"/>
              <a:pPr/>
              <a:t>‹#›</a:t>
            </a:fld>
            <a:endParaRPr lang="en-US"/>
          </a:p>
        </p:txBody>
      </p:sp>
      <p:pic>
        <p:nvPicPr>
          <p:cNvPr id="8" name="Picture 7" descr="A black background with text&#10;&#10;Description automatically generated">
            <a:extLst>
              <a:ext uri="{FF2B5EF4-FFF2-40B4-BE49-F238E27FC236}">
                <a16:creationId xmlns:a16="http://schemas.microsoft.com/office/drawing/2014/main" id="{4DC2B09C-90C3-9601-1A9C-8635AC360C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93092"/>
            <a:ext cx="2743200" cy="886968"/>
          </a:xfrm>
          <a:prstGeom prst="rect">
            <a:avLst/>
          </a:prstGeom>
        </p:spPr>
      </p:pic>
    </p:spTree>
    <p:extLst>
      <p:ext uri="{BB962C8B-B14F-4D97-AF65-F5344CB8AC3E}">
        <p14:creationId xmlns:p14="http://schemas.microsoft.com/office/powerpoint/2010/main" val="1151152418"/>
      </p:ext>
    </p:extLst>
  </p:cSld>
  <p:clrMap bg1="lt1" tx1="dk1" bg2="lt2" tx2="dk2" accent1="accent1" accent2="accent2" accent3="accent3" accent4="accent4" accent5="accent5" accent6="accent6" hlink="hlink" folHlink="folHlink"/>
  <p:sldLayoutIdLst>
    <p:sldLayoutId id="2147483687"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rgbClr val="768838"/>
          </a:solidFill>
          <a:latin typeface="Georgia Pro" panose="02040502050405020303" pitchFamily="18" charset="0"/>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9332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400" kern="1200">
          <a:solidFill>
            <a:srgbClr val="19332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SzPct val="100000"/>
        <a:buFont typeface="Wingdings" panose="05000000000000000000" pitchFamily="2" charset="2"/>
        <a:buChar char="§"/>
        <a:defRPr sz="2000" kern="1200">
          <a:solidFill>
            <a:srgbClr val="19332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19332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rgbClr val="19332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3600D3-AE61-6571-BBDF-2BEB45954AF8}"/>
              </a:ext>
            </a:extLst>
          </p:cNvPr>
          <p:cNvSpPr/>
          <p:nvPr/>
        </p:nvSpPr>
        <p:spPr>
          <a:xfrm>
            <a:off x="0" y="6492873"/>
            <a:ext cx="12192000" cy="365125"/>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43EF74F-952E-E3E9-BC4A-3CAFAACB9A59}"/>
              </a:ext>
            </a:extLst>
          </p:cNvPr>
          <p:cNvSpPr>
            <a:spLocks noGrp="1"/>
          </p:cNvSpPr>
          <p:nvPr>
            <p:ph type="title"/>
          </p:nvPr>
        </p:nvSpPr>
        <p:spPr>
          <a:xfrm>
            <a:off x="839771" y="1009649"/>
            <a:ext cx="10515600" cy="8191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34E584-08A4-3374-59F8-553DA4AF3C1A}"/>
              </a:ext>
            </a:extLst>
          </p:cNvPr>
          <p:cNvSpPr>
            <a:spLocks noGrp="1"/>
          </p:cNvSpPr>
          <p:nvPr>
            <p:ph type="body" idx="1"/>
          </p:nvPr>
        </p:nvSpPr>
        <p:spPr>
          <a:xfrm>
            <a:off x="838200" y="2133601"/>
            <a:ext cx="10515600" cy="3886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3A3314-504A-7FCE-22E7-E008968936E2}"/>
              </a:ext>
            </a:extLst>
          </p:cNvPr>
          <p:cNvSpPr>
            <a:spLocks noGrp="1"/>
          </p:cNvSpPr>
          <p:nvPr>
            <p:ph type="dt" sz="half" idx="2"/>
          </p:nvPr>
        </p:nvSpPr>
        <p:spPr>
          <a:xfrm>
            <a:off x="838200" y="6492875"/>
            <a:ext cx="2743200" cy="365125"/>
          </a:xfrm>
          <a:prstGeom prst="rect">
            <a:avLst/>
          </a:prstGeom>
        </p:spPr>
        <p:txBody>
          <a:bodyPr vert="horz" lIns="91440" tIns="45720" rIns="91440" bIns="45720" rtlCol="0" anchor="ctr"/>
          <a:lstStyle>
            <a:lvl1pPr algn="l">
              <a:defRPr sz="1050">
                <a:solidFill>
                  <a:srgbClr val="87AEB3"/>
                </a:solidFill>
              </a:defRPr>
            </a:lvl1pPr>
          </a:lstStyle>
          <a:p>
            <a:fld id="{FF0E9D1D-B802-4147-A01A-B634D4B2F929}" type="datetime1">
              <a:rPr lang="en-US" smtClean="0"/>
              <a:t>3/26/2026</a:t>
            </a:fld>
            <a:endParaRPr lang="en-US" dirty="0"/>
          </a:p>
        </p:txBody>
      </p:sp>
      <p:sp>
        <p:nvSpPr>
          <p:cNvPr id="5" name="Footer Placeholder 4">
            <a:extLst>
              <a:ext uri="{FF2B5EF4-FFF2-40B4-BE49-F238E27FC236}">
                <a16:creationId xmlns:a16="http://schemas.microsoft.com/office/drawing/2014/main" id="{5B9C747F-B60C-BBDB-EB18-E109D6AD1C51}"/>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ctr"/>
          <a:lstStyle>
            <a:lvl1pPr algn="ctr">
              <a:defRPr sz="1050">
                <a:solidFill>
                  <a:srgbClr val="87AEB3"/>
                </a:solidFill>
              </a:defRPr>
            </a:lvl1pPr>
          </a:lstStyle>
          <a:p>
            <a:r>
              <a:rPr lang="en-US" dirty="0"/>
              <a:t>www.evergreen504.com | </a:t>
            </a:r>
            <a:r>
              <a:rPr lang="en-US" dirty="0" err="1"/>
              <a:t>www.ebccf.org</a:t>
            </a:r>
            <a:endParaRPr lang="en-US" dirty="0"/>
          </a:p>
        </p:txBody>
      </p:sp>
      <p:sp>
        <p:nvSpPr>
          <p:cNvPr id="6" name="Slide Number Placeholder 5">
            <a:extLst>
              <a:ext uri="{FF2B5EF4-FFF2-40B4-BE49-F238E27FC236}">
                <a16:creationId xmlns:a16="http://schemas.microsoft.com/office/drawing/2014/main" id="{A2D85152-35E5-892C-FD11-CDF0232643F3}"/>
              </a:ext>
            </a:extLst>
          </p:cNvPr>
          <p:cNvSpPr>
            <a:spLocks noGrp="1"/>
          </p:cNvSpPr>
          <p:nvPr>
            <p:ph type="sldNum" sz="quarter" idx="4"/>
          </p:nvPr>
        </p:nvSpPr>
        <p:spPr>
          <a:xfrm>
            <a:off x="8610600" y="6492873"/>
            <a:ext cx="2743200" cy="365125"/>
          </a:xfrm>
          <a:prstGeom prst="rect">
            <a:avLst/>
          </a:prstGeom>
        </p:spPr>
        <p:txBody>
          <a:bodyPr vert="horz" lIns="91440" tIns="45720" rIns="91440" bIns="45720" rtlCol="0" anchor="ctr"/>
          <a:lstStyle>
            <a:lvl1pPr algn="r">
              <a:defRPr sz="1050">
                <a:solidFill>
                  <a:srgbClr val="87AEB3"/>
                </a:solidFill>
              </a:defRPr>
            </a:lvl1pPr>
          </a:lstStyle>
          <a:p>
            <a:fld id="{A7F24596-F1E8-4527-ADAC-FE6CF9E076CB}" type="slidenum">
              <a:rPr lang="en-US" smtClean="0"/>
              <a:pPr/>
              <a:t>‹#›</a:t>
            </a:fld>
            <a:endParaRPr lang="en-US"/>
          </a:p>
        </p:txBody>
      </p:sp>
      <p:pic>
        <p:nvPicPr>
          <p:cNvPr id="10" name="Picture 9" descr="A logo with green leaves&#10;&#10;Description automatically generated">
            <a:extLst>
              <a:ext uri="{FF2B5EF4-FFF2-40B4-BE49-F238E27FC236}">
                <a16:creationId xmlns:a16="http://schemas.microsoft.com/office/drawing/2014/main" id="{9E0A98B9-3B69-D6AB-94EB-D80120F4BA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4924"/>
            <a:ext cx="2011144" cy="1143000"/>
          </a:xfrm>
          <a:prstGeom prst="rect">
            <a:avLst/>
          </a:prstGeom>
        </p:spPr>
      </p:pic>
    </p:spTree>
    <p:extLst>
      <p:ext uri="{BB962C8B-B14F-4D97-AF65-F5344CB8AC3E}">
        <p14:creationId xmlns:p14="http://schemas.microsoft.com/office/powerpoint/2010/main" val="1147566284"/>
      </p:ext>
    </p:extLst>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p:txStyles>
    <p:titleStyle>
      <a:lvl1pPr algn="l" defTabSz="914400" rtl="0" eaLnBrk="1" latinLnBrk="0" hangingPunct="1">
        <a:lnSpc>
          <a:spcPct val="90000"/>
        </a:lnSpc>
        <a:spcBef>
          <a:spcPct val="0"/>
        </a:spcBef>
        <a:buNone/>
        <a:defRPr sz="4400" kern="1200">
          <a:solidFill>
            <a:srgbClr val="768838"/>
          </a:solidFill>
          <a:latin typeface="Georgia Pro" panose="02040502050405020303" pitchFamily="18" charset="0"/>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9332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400" kern="1200">
          <a:solidFill>
            <a:srgbClr val="19332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SzPct val="100000"/>
        <a:buFont typeface="Wingdings" panose="05000000000000000000" pitchFamily="2" charset="2"/>
        <a:buChar char="§"/>
        <a:defRPr sz="2000" kern="1200">
          <a:solidFill>
            <a:srgbClr val="19332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19332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rgbClr val="19332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3600D3-AE61-6571-BBDF-2BEB45954AF8}"/>
              </a:ext>
            </a:extLst>
          </p:cNvPr>
          <p:cNvSpPr/>
          <p:nvPr/>
        </p:nvSpPr>
        <p:spPr>
          <a:xfrm>
            <a:off x="0" y="6492873"/>
            <a:ext cx="12192000" cy="365125"/>
          </a:xfrm>
          <a:prstGeom prst="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43EF74F-952E-E3E9-BC4A-3CAFAACB9A59}"/>
              </a:ext>
            </a:extLst>
          </p:cNvPr>
          <p:cNvSpPr>
            <a:spLocks noGrp="1"/>
          </p:cNvSpPr>
          <p:nvPr>
            <p:ph type="title"/>
          </p:nvPr>
        </p:nvSpPr>
        <p:spPr>
          <a:xfrm>
            <a:off x="839771" y="1009649"/>
            <a:ext cx="10515600" cy="8191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34E584-08A4-3374-59F8-553DA4AF3C1A}"/>
              </a:ext>
            </a:extLst>
          </p:cNvPr>
          <p:cNvSpPr>
            <a:spLocks noGrp="1"/>
          </p:cNvSpPr>
          <p:nvPr>
            <p:ph type="body" idx="1"/>
          </p:nvPr>
        </p:nvSpPr>
        <p:spPr>
          <a:xfrm>
            <a:off x="838200" y="2133601"/>
            <a:ext cx="10515600" cy="3886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3A3314-504A-7FCE-22E7-E008968936E2}"/>
              </a:ext>
            </a:extLst>
          </p:cNvPr>
          <p:cNvSpPr>
            <a:spLocks noGrp="1"/>
          </p:cNvSpPr>
          <p:nvPr>
            <p:ph type="dt" sz="half" idx="2"/>
          </p:nvPr>
        </p:nvSpPr>
        <p:spPr>
          <a:xfrm>
            <a:off x="838200" y="6492875"/>
            <a:ext cx="2743200" cy="365125"/>
          </a:xfrm>
          <a:prstGeom prst="rect">
            <a:avLst/>
          </a:prstGeom>
        </p:spPr>
        <p:txBody>
          <a:bodyPr vert="horz" lIns="91440" tIns="45720" rIns="91440" bIns="45720" rtlCol="0" anchor="ctr"/>
          <a:lstStyle>
            <a:lvl1pPr algn="l">
              <a:defRPr sz="1050">
                <a:solidFill>
                  <a:schemeClr val="tx1"/>
                </a:solidFill>
              </a:defRPr>
            </a:lvl1pPr>
          </a:lstStyle>
          <a:p>
            <a:fld id="{12F83450-90E7-4BCA-BCBC-CE9A93F3042D}" type="datetime1">
              <a:rPr lang="en-US" smtClean="0"/>
              <a:pPr/>
              <a:t>3/26/2026</a:t>
            </a:fld>
            <a:endParaRPr lang="en-US" dirty="0"/>
          </a:p>
        </p:txBody>
      </p:sp>
      <p:sp>
        <p:nvSpPr>
          <p:cNvPr id="5" name="Footer Placeholder 4">
            <a:extLst>
              <a:ext uri="{FF2B5EF4-FFF2-40B4-BE49-F238E27FC236}">
                <a16:creationId xmlns:a16="http://schemas.microsoft.com/office/drawing/2014/main" id="{5B9C747F-B60C-BBDB-EB18-E109D6AD1C51}"/>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ctr"/>
          <a:lstStyle>
            <a:lvl1pPr algn="ctr">
              <a:defRPr sz="1050">
                <a:solidFill>
                  <a:schemeClr val="tx1"/>
                </a:solidFill>
              </a:defRPr>
            </a:lvl1pPr>
          </a:lstStyle>
          <a:p>
            <a:r>
              <a:rPr lang="en-US"/>
              <a:t>www.ebccf.org</a:t>
            </a:r>
            <a:endParaRPr lang="en-US" dirty="0"/>
          </a:p>
        </p:txBody>
      </p:sp>
      <p:sp>
        <p:nvSpPr>
          <p:cNvPr id="6" name="Slide Number Placeholder 5">
            <a:extLst>
              <a:ext uri="{FF2B5EF4-FFF2-40B4-BE49-F238E27FC236}">
                <a16:creationId xmlns:a16="http://schemas.microsoft.com/office/drawing/2014/main" id="{A2D85152-35E5-892C-FD11-CDF0232643F3}"/>
              </a:ext>
            </a:extLst>
          </p:cNvPr>
          <p:cNvSpPr>
            <a:spLocks noGrp="1"/>
          </p:cNvSpPr>
          <p:nvPr>
            <p:ph type="sldNum" sz="quarter" idx="4"/>
          </p:nvPr>
        </p:nvSpPr>
        <p:spPr>
          <a:xfrm>
            <a:off x="8610600" y="6492873"/>
            <a:ext cx="2743200" cy="365125"/>
          </a:xfrm>
          <a:prstGeom prst="rect">
            <a:avLst/>
          </a:prstGeom>
        </p:spPr>
        <p:txBody>
          <a:bodyPr vert="horz" lIns="91440" tIns="45720" rIns="91440" bIns="45720" rtlCol="0" anchor="ctr"/>
          <a:lstStyle>
            <a:lvl1pPr algn="r">
              <a:defRPr sz="1050">
                <a:solidFill>
                  <a:schemeClr val="tx1"/>
                </a:solidFill>
              </a:defRPr>
            </a:lvl1pPr>
          </a:lstStyle>
          <a:p>
            <a:fld id="{A7F24596-F1E8-4527-ADAC-FE6CF9E076CB}" type="slidenum">
              <a:rPr lang="en-US" smtClean="0"/>
              <a:pPr/>
              <a:t>‹#›</a:t>
            </a:fld>
            <a:endParaRPr lang="en-US"/>
          </a:p>
        </p:txBody>
      </p:sp>
      <p:pic>
        <p:nvPicPr>
          <p:cNvPr id="10" name="Picture 9" descr="A black background with text&#10;&#10;Description automatically generated">
            <a:extLst>
              <a:ext uri="{FF2B5EF4-FFF2-40B4-BE49-F238E27FC236}">
                <a16:creationId xmlns:a16="http://schemas.microsoft.com/office/drawing/2014/main" id="{4F67B8BA-9272-DFCD-B54F-62227F7B0A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0926"/>
            <a:ext cx="2743200" cy="1175004"/>
          </a:xfrm>
          <a:prstGeom prst="rect">
            <a:avLst/>
          </a:prstGeom>
        </p:spPr>
      </p:pic>
    </p:spTree>
    <p:extLst>
      <p:ext uri="{BB962C8B-B14F-4D97-AF65-F5344CB8AC3E}">
        <p14:creationId xmlns:p14="http://schemas.microsoft.com/office/powerpoint/2010/main" val="1827274171"/>
      </p:ext>
    </p:extLst>
  </p:cSld>
  <p:clrMap bg1="lt1" tx1="dk1" bg2="lt2" tx2="dk2" accent1="accent1" accent2="accent2" accent3="accent3" accent4="accent4" accent5="accent5" accent6="accent6" hlink="hlink" folHlink="folHlink"/>
  <p:sldLayoutIdLst>
    <p:sldLayoutId id="2147483689" r:id="rId1"/>
    <p:sldLayoutId id="2147483708"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p:txStyles>
    <p:titleStyle>
      <a:lvl1pPr algn="l" defTabSz="914400" rtl="0" eaLnBrk="1" latinLnBrk="0" hangingPunct="1">
        <a:lnSpc>
          <a:spcPct val="90000"/>
        </a:lnSpc>
        <a:spcBef>
          <a:spcPct val="0"/>
        </a:spcBef>
        <a:buNone/>
        <a:defRPr sz="4400" kern="1200">
          <a:solidFill>
            <a:srgbClr val="38777E"/>
          </a:solidFill>
          <a:latin typeface="Georgia Pro" panose="02040502050405020303" pitchFamily="18" charset="0"/>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9332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400" kern="1200">
          <a:solidFill>
            <a:srgbClr val="19332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SzPct val="100000"/>
        <a:buFont typeface="Wingdings" panose="05000000000000000000" pitchFamily="2" charset="2"/>
        <a:buChar char="§"/>
        <a:defRPr sz="2000" kern="1200">
          <a:solidFill>
            <a:srgbClr val="19332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19332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rgbClr val="19332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EF74F-952E-E3E9-BC4A-3CAFAACB9A59}"/>
              </a:ext>
            </a:extLst>
          </p:cNvPr>
          <p:cNvSpPr>
            <a:spLocks noGrp="1"/>
          </p:cNvSpPr>
          <p:nvPr>
            <p:ph type="title"/>
          </p:nvPr>
        </p:nvSpPr>
        <p:spPr>
          <a:xfrm>
            <a:off x="839771" y="1009649"/>
            <a:ext cx="10515600" cy="81915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1A34E584-08A4-3374-59F8-553DA4AF3C1A}"/>
              </a:ext>
            </a:extLst>
          </p:cNvPr>
          <p:cNvSpPr>
            <a:spLocks noGrp="1"/>
          </p:cNvSpPr>
          <p:nvPr>
            <p:ph type="body" idx="1"/>
          </p:nvPr>
        </p:nvSpPr>
        <p:spPr>
          <a:xfrm>
            <a:off x="838200" y="2133601"/>
            <a:ext cx="10515600" cy="3886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022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p:txStyles>
    <p:titleStyle>
      <a:lvl1pPr algn="l" defTabSz="914400" rtl="0" eaLnBrk="1" latinLnBrk="0" hangingPunct="1">
        <a:lnSpc>
          <a:spcPct val="90000"/>
        </a:lnSpc>
        <a:spcBef>
          <a:spcPct val="0"/>
        </a:spcBef>
        <a:buNone/>
        <a:defRPr sz="4400" kern="1200">
          <a:solidFill>
            <a:srgbClr val="768838"/>
          </a:solidFill>
          <a:latin typeface="Georgia" panose="02040502050405020303" pitchFamily="18" charset="0"/>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9332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400" kern="1200">
          <a:solidFill>
            <a:srgbClr val="19332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SzPct val="100000"/>
        <a:buFont typeface="Wingdings" panose="05000000000000000000" pitchFamily="2" charset="2"/>
        <a:buChar char="§"/>
        <a:defRPr sz="2000" kern="1200">
          <a:solidFill>
            <a:srgbClr val="19332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19332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rgbClr val="19332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29CFA-D559-58DB-BDE6-67A0B7593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4699AF-A0F6-80F4-9939-53C7DF25D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3D1F0133-5670-C5DC-B9DC-77804C7A6F2F}"/>
              </a:ext>
            </a:extLst>
          </p:cNvPr>
          <p:cNvSpPr/>
          <p:nvPr/>
        </p:nvSpPr>
        <p:spPr>
          <a:xfrm>
            <a:off x="0" y="6492873"/>
            <a:ext cx="12192000" cy="365125"/>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9E1C3728-5E61-B8EE-0D04-81E4C15FBF1C}"/>
              </a:ext>
            </a:extLst>
          </p:cNvPr>
          <p:cNvSpPr txBox="1">
            <a:spLocks/>
          </p:cNvSpPr>
          <p:nvPr/>
        </p:nvSpPr>
        <p:spPr>
          <a:xfrm>
            <a:off x="83820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rgbClr val="87AEB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971948-529D-4FE1-B250-F458586EA328}" type="datetime1">
              <a:rPr lang="en-US" smtClean="0"/>
              <a:pPr/>
              <a:t>3/26/2026</a:t>
            </a:fld>
            <a:endParaRPr lang="en-US" dirty="0"/>
          </a:p>
        </p:txBody>
      </p:sp>
      <p:sp>
        <p:nvSpPr>
          <p:cNvPr id="14" name="Slide Number Placeholder 5">
            <a:extLst>
              <a:ext uri="{FF2B5EF4-FFF2-40B4-BE49-F238E27FC236}">
                <a16:creationId xmlns:a16="http://schemas.microsoft.com/office/drawing/2014/main" id="{2A297EDB-3745-AD4B-38FD-E6958EC3B663}"/>
              </a:ext>
            </a:extLst>
          </p:cNvPr>
          <p:cNvSpPr txBox="1">
            <a:spLocks/>
          </p:cNvSpPr>
          <p:nvPr/>
        </p:nvSpPr>
        <p:spPr>
          <a:xfrm>
            <a:off x="8610600" y="64928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87AEB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F24596-F1E8-4527-ADAC-FE6CF9E076CB}" type="slidenum">
              <a:rPr lang="en-US" smtClean="0"/>
              <a:pPr/>
              <a:t>‹#›</a:t>
            </a:fld>
            <a:endParaRPr lang="en-US"/>
          </a:p>
        </p:txBody>
      </p:sp>
      <p:pic>
        <p:nvPicPr>
          <p:cNvPr id="5" name="Picture 4">
            <a:extLst>
              <a:ext uri="{FF2B5EF4-FFF2-40B4-BE49-F238E27FC236}">
                <a16:creationId xmlns:a16="http://schemas.microsoft.com/office/drawing/2014/main" id="{022FAD7D-1B69-CDF8-6BEC-6B003632964C}"/>
              </a:ext>
            </a:extLst>
          </p:cNvPr>
          <p:cNvPicPr>
            <a:picLocks noChangeAspect="1"/>
          </p:cNvPicPr>
          <p:nvPr userDrawn="1"/>
        </p:nvPicPr>
        <p:blipFill>
          <a:blip r:embed="rId4">
            <a:alphaModFix amt="67000"/>
          </a:blip>
          <a:stretch>
            <a:fillRect/>
          </a:stretch>
        </p:blipFill>
        <p:spPr>
          <a:xfrm>
            <a:off x="269256" y="190499"/>
            <a:ext cx="340344" cy="533401"/>
          </a:xfrm>
          <a:prstGeom prst="rect">
            <a:avLst/>
          </a:prstGeom>
        </p:spPr>
      </p:pic>
    </p:spTree>
    <p:extLst>
      <p:ext uri="{BB962C8B-B14F-4D97-AF65-F5344CB8AC3E}">
        <p14:creationId xmlns:p14="http://schemas.microsoft.com/office/powerpoint/2010/main" val="2608901748"/>
      </p:ext>
    </p:extLst>
  </p:cSld>
  <p:clrMap bg1="lt1" tx1="dk1" bg2="lt2" tx2="dk2" accent1="accent1" accent2="accent2" accent3="accent3" accent4="accent4" accent5="accent5" accent6="accent6" hlink="hlink" folHlink="folHlink"/>
  <p:sldLayoutIdLst>
    <p:sldLayoutId id="2147483694" r:id="rId1"/>
    <p:sldLayoutId id="2147483692" r:id="rId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1728B-20EF-04F8-090A-44F8AA0557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34B092D-8FC0-E5D1-CA4C-3A52AAB3E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1E834-F545-8D44-BDBA-D372CD9C1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34D42F-6BAA-B540-BABB-542028AA5F4E}" type="datetimeFigureOut">
              <a:rPr lang="en-US" smtClean="0"/>
              <a:t>3/26/2026</a:t>
            </a:fld>
            <a:endParaRPr lang="en-US"/>
          </a:p>
        </p:txBody>
      </p:sp>
      <p:sp>
        <p:nvSpPr>
          <p:cNvPr id="5" name="Footer Placeholder 4">
            <a:extLst>
              <a:ext uri="{FF2B5EF4-FFF2-40B4-BE49-F238E27FC236}">
                <a16:creationId xmlns:a16="http://schemas.microsoft.com/office/drawing/2014/main" id="{71F53C41-AAD8-BD99-9F34-1846B0F2C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1E57B5-5BFC-73A4-8F17-4B34CA99FB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A41370-F38F-8B4A-BBDA-4FB859C5CBE3}" type="slidenum">
              <a:rPr lang="en-US" smtClean="0"/>
              <a:t>‹#›</a:t>
            </a:fld>
            <a:endParaRPr lang="en-US"/>
          </a:p>
        </p:txBody>
      </p:sp>
      <p:pic>
        <p:nvPicPr>
          <p:cNvPr id="41" name="Graphic 40">
            <a:extLst>
              <a:ext uri="{FF2B5EF4-FFF2-40B4-BE49-F238E27FC236}">
                <a16:creationId xmlns:a16="http://schemas.microsoft.com/office/drawing/2014/main" id="{63B4C6C3-C194-539C-8EDB-19ADA779846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620" y="6329679"/>
            <a:ext cx="12207240" cy="542544"/>
          </a:xfrm>
          <a:prstGeom prst="rect">
            <a:avLst/>
          </a:prstGeom>
        </p:spPr>
      </p:pic>
      <p:sp>
        <p:nvSpPr>
          <p:cNvPr id="42" name="Commerce name">
            <a:extLst>
              <a:ext uri="{FF2B5EF4-FFF2-40B4-BE49-F238E27FC236}">
                <a16:creationId xmlns:a16="http://schemas.microsoft.com/office/drawing/2014/main" id="{0D493D70-DC7B-CEC0-86D1-88E777DA5011}"/>
              </a:ext>
            </a:extLst>
          </p:cNvPr>
          <p:cNvSpPr txBox="1"/>
          <p:nvPr userDrawn="1"/>
        </p:nvSpPr>
        <p:spPr>
          <a:xfrm>
            <a:off x="752475" y="6493524"/>
            <a:ext cx="3868367" cy="276999"/>
          </a:xfrm>
          <a:prstGeom prst="rect">
            <a:avLst/>
          </a:prstGeom>
          <a:noFill/>
        </p:spPr>
        <p:txBody>
          <a:bodyPr wrap="none" rtlCol="0">
            <a:spAutoFit/>
          </a:bodyPr>
          <a:lstStyle/>
          <a:p>
            <a:r>
              <a:rPr lang="en-US" sz="1200" b="1" cap="all" dirty="0">
                <a:solidFill>
                  <a:schemeClr val="bg1"/>
                </a:solidFill>
                <a:latin typeface="+mn-lt"/>
                <a:ea typeface="Roboto Condensed" panose="02000000000000000000" pitchFamily="2" charset="0"/>
              </a:rPr>
              <a:t>Washington</a:t>
            </a:r>
            <a:r>
              <a:rPr lang="en-US" sz="1200" b="1" cap="all" baseline="0" dirty="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sp>
        <p:nvSpPr>
          <p:cNvPr id="43" name="Page number">
            <a:extLst>
              <a:ext uri="{FF2B5EF4-FFF2-40B4-BE49-F238E27FC236}">
                <a16:creationId xmlns:a16="http://schemas.microsoft.com/office/drawing/2014/main" id="{C6D1888E-BF31-68CE-6437-E1F9D098C983}"/>
              </a:ext>
            </a:extLst>
          </p:cNvPr>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a:solidFill>
                <a:schemeClr val="bg1"/>
              </a:solidFill>
              <a:latin typeface="+mn-lt"/>
              <a:ea typeface="Roboto Black" panose="02000000000000000000" pitchFamily="2" charset="0"/>
            </a:endParaRPr>
          </a:p>
        </p:txBody>
      </p:sp>
    </p:spTree>
    <p:extLst>
      <p:ext uri="{BB962C8B-B14F-4D97-AF65-F5344CB8AC3E}">
        <p14:creationId xmlns:p14="http://schemas.microsoft.com/office/powerpoint/2010/main" val="312977078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hyperlink" Target="https://forms.gle/5ps1UkSar7XLwoKg7"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EB3E0-C700-7E76-B09A-B846D2138EFA}"/>
              </a:ext>
            </a:extLst>
          </p:cNvPr>
          <p:cNvSpPr>
            <a:spLocks noGrp="1"/>
          </p:cNvSpPr>
          <p:nvPr>
            <p:ph type="dt" sz="half" idx="10"/>
          </p:nvPr>
        </p:nvSpPr>
        <p:spPr>
          <a:xfrm>
            <a:off x="838200" y="6492875"/>
            <a:ext cx="2743200" cy="365125"/>
          </a:xfrm>
        </p:spPr>
        <p:txBody>
          <a:bodyPr anchor="ctr">
            <a:normAutofit/>
          </a:bodyPr>
          <a:lstStyle/>
          <a:p>
            <a:r>
              <a:rPr lang="en-US" dirty="0"/>
              <a:t>3/26</a:t>
            </a:r>
            <a:r>
              <a:rPr dirty="0"/>
              <a:t>/2026</a:t>
            </a:r>
          </a:p>
        </p:txBody>
      </p:sp>
      <p:sp>
        <p:nvSpPr>
          <p:cNvPr id="3" name="Footer Placeholder 2">
            <a:extLst>
              <a:ext uri="{FF2B5EF4-FFF2-40B4-BE49-F238E27FC236}">
                <a16:creationId xmlns:a16="http://schemas.microsoft.com/office/drawing/2014/main" id="{2D5E444C-CD1A-B0EF-19CC-D6D720E14111}"/>
              </a:ext>
            </a:extLst>
          </p:cNvPr>
          <p:cNvSpPr>
            <a:spLocks noGrp="1"/>
          </p:cNvSpPr>
          <p:nvPr>
            <p:ph type="ftr" sz="quarter" idx="11"/>
          </p:nvPr>
        </p:nvSpPr>
        <p:spPr>
          <a:xfrm>
            <a:off x="4038600" y="6492874"/>
            <a:ext cx="4114800" cy="365125"/>
          </a:xfrm>
        </p:spPr>
        <p:txBody>
          <a:bodyPr anchor="ctr">
            <a:normAutofit/>
          </a:bodyPr>
          <a:lstStyle/>
          <a:p>
            <a:r>
              <a:t>www.ebccf.org</a:t>
            </a:r>
          </a:p>
        </p:txBody>
      </p:sp>
      <p:sp>
        <p:nvSpPr>
          <p:cNvPr id="4" name="Slide Number Placeholder 3">
            <a:extLst>
              <a:ext uri="{FF2B5EF4-FFF2-40B4-BE49-F238E27FC236}">
                <a16:creationId xmlns:a16="http://schemas.microsoft.com/office/drawing/2014/main" id="{64A51A92-582F-5D8D-9A2A-48CC5CA877BB}"/>
              </a:ext>
            </a:extLst>
          </p:cNvPr>
          <p:cNvSpPr>
            <a:spLocks noGrp="1"/>
          </p:cNvSpPr>
          <p:nvPr>
            <p:ph type="sldNum" sz="quarter" idx="12"/>
          </p:nvPr>
        </p:nvSpPr>
        <p:spPr>
          <a:xfrm>
            <a:off x="8610600" y="6492873"/>
            <a:ext cx="2743200" cy="365125"/>
          </a:xfrm>
        </p:spPr>
        <p:txBody>
          <a:bodyPr anchor="ctr">
            <a:normAutofit/>
          </a:bodyPr>
          <a:lstStyle/>
          <a:p>
            <a:r>
              <a:t>1</a:t>
            </a:r>
          </a:p>
        </p:txBody>
      </p:sp>
      <p:sp>
        <p:nvSpPr>
          <p:cNvPr id="10" name="Title 4">
            <a:extLst>
              <a:ext uri="{FF2B5EF4-FFF2-40B4-BE49-F238E27FC236}">
                <a16:creationId xmlns:a16="http://schemas.microsoft.com/office/drawing/2014/main" id="{B008D72F-D488-4FD3-AF42-F9AF8293DB7E}"/>
              </a:ext>
            </a:extLst>
          </p:cNvPr>
          <p:cNvSpPr>
            <a:spLocks noGrp="1"/>
          </p:cNvSpPr>
          <p:nvPr>
            <p:ph type="title"/>
          </p:nvPr>
        </p:nvSpPr>
        <p:spPr>
          <a:xfrm>
            <a:off x="3373746" y="2209800"/>
            <a:ext cx="5617854" cy="2781300"/>
          </a:xfrm>
        </p:spPr>
        <p:txBody>
          <a:bodyPr>
            <a:noAutofit/>
          </a:bodyPr>
          <a:lstStyle/>
          <a:p>
            <a:r>
              <a:rPr dirty="0" err="1"/>
              <a:t>Crece</a:t>
            </a:r>
            <a:r>
              <a:rPr dirty="0"/>
              <a:t> con Evergreen:</a:t>
            </a:r>
            <a:br>
              <a:rPr dirty="0"/>
            </a:br>
            <a:r>
              <a:rPr dirty="0"/>
              <a:t>Anexo C paso a paso</a:t>
            </a:r>
            <a:br>
              <a:rPr dirty="0"/>
            </a:br>
            <a:r>
              <a:rPr lang="en-US" dirty="0"/>
              <a:t>25 de </a:t>
            </a:r>
            <a:r>
              <a:rPr lang="en-US" dirty="0" err="1"/>
              <a:t>marzo</a:t>
            </a:r>
            <a:r>
              <a:rPr lang="en-US" dirty="0"/>
              <a:t>, </a:t>
            </a:r>
            <a:r>
              <a:rPr dirty="0"/>
              <a:t>2026</a:t>
            </a:r>
          </a:p>
        </p:txBody>
      </p:sp>
      <p:grpSp>
        <p:nvGrpSpPr>
          <p:cNvPr id="5" name="Group 4">
            <a:extLst>
              <a:ext uri="{FF2B5EF4-FFF2-40B4-BE49-F238E27FC236}">
                <a16:creationId xmlns:a16="http://schemas.microsoft.com/office/drawing/2014/main" id="{708E63AA-EAC1-2EC7-2D2E-D8F7184F3742}"/>
              </a:ext>
            </a:extLst>
          </p:cNvPr>
          <p:cNvGrpSpPr/>
          <p:nvPr/>
        </p:nvGrpSpPr>
        <p:grpSpPr>
          <a:xfrm>
            <a:off x="131649" y="1"/>
            <a:ext cx="2459151" cy="948883"/>
            <a:chOff x="114301" y="17984"/>
            <a:chExt cx="2760548" cy="1040501"/>
          </a:xfrm>
        </p:grpSpPr>
        <p:sp>
          <p:nvSpPr>
            <p:cNvPr id="6" name="Rectangle 5">
              <a:extLst>
                <a:ext uri="{FF2B5EF4-FFF2-40B4-BE49-F238E27FC236}">
                  <a16:creationId xmlns:a16="http://schemas.microsoft.com/office/drawing/2014/main" id="{6C81E484-DAA4-2C2E-8F1C-130FBCCCC20A}"/>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0CFFA7-3CF3-FF28-7C4D-76959282B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Tree>
    <p:extLst>
      <p:ext uri="{BB962C8B-B14F-4D97-AF65-F5344CB8AC3E}">
        <p14:creationId xmlns:p14="http://schemas.microsoft.com/office/powerpoint/2010/main" val="261141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EE2C-E6A0-6AC7-09B7-2A3474BBC85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D809647-3FEE-42F0-9A2B-9316D84E54D7}"/>
              </a:ext>
            </a:extLst>
          </p:cNvPr>
          <p:cNvPicPr>
            <a:picLocks noChangeAspect="1"/>
          </p:cNvPicPr>
          <p:nvPr/>
        </p:nvPicPr>
        <p:blipFill>
          <a:blip r:embed="rId3"/>
          <a:stretch>
            <a:fillRect/>
          </a:stretch>
        </p:blipFill>
        <p:spPr>
          <a:xfrm>
            <a:off x="6822249" y="15871"/>
            <a:ext cx="5369751" cy="6477002"/>
          </a:xfrm>
          <a:prstGeom prst="rect">
            <a:avLst/>
          </a:prstGeom>
        </p:spPr>
      </p:pic>
      <p:sp>
        <p:nvSpPr>
          <p:cNvPr id="2" name="Content Placeholder 1">
            <a:extLst>
              <a:ext uri="{FF2B5EF4-FFF2-40B4-BE49-F238E27FC236}">
                <a16:creationId xmlns:a16="http://schemas.microsoft.com/office/drawing/2014/main" id="{14395EF8-8292-2747-8BB1-DAC2046E4467}"/>
              </a:ext>
            </a:extLst>
          </p:cNvPr>
          <p:cNvSpPr>
            <a:spLocks noGrp="1"/>
          </p:cNvSpPr>
          <p:nvPr>
            <p:ph idx="1"/>
          </p:nvPr>
        </p:nvSpPr>
        <p:spPr>
          <a:xfrm>
            <a:off x="131649" y="1635369"/>
            <a:ext cx="6755962" cy="5190911"/>
          </a:xfrm>
        </p:spPr>
        <p:txBody>
          <a:bodyPr/>
          <a:lstStyle/>
          <a:p>
            <a:pPr marL="342900" indent="-342900">
              <a:buFont typeface="Arial" panose="020B0604020202020204" pitchFamily="34" charset="0"/>
              <a:buChar char="•"/>
            </a:pPr>
            <a:r>
              <a:rPr sz="2000" dirty="0"/>
              <a:t>Línea 1 – </a:t>
            </a:r>
            <a:r>
              <a:rPr sz="2000" dirty="0" err="1"/>
              <a:t>Ingresos</a:t>
            </a:r>
            <a:r>
              <a:rPr sz="2000" dirty="0"/>
              <a:t> </a:t>
            </a:r>
            <a:r>
              <a:rPr sz="2000" dirty="0" err="1"/>
              <a:t>brutos</a:t>
            </a:r>
            <a:r>
              <a:rPr sz="2000" dirty="0"/>
              <a:t>: </a:t>
            </a:r>
            <a:r>
              <a:rPr sz="2000" dirty="0" err="1"/>
              <a:t>esta</a:t>
            </a:r>
            <a:r>
              <a:rPr sz="2000" dirty="0"/>
              <a:t> </a:t>
            </a:r>
            <a:r>
              <a:rPr sz="2000" dirty="0" err="1"/>
              <a:t>debe</a:t>
            </a:r>
            <a:r>
              <a:rPr sz="2000" dirty="0"/>
              <a:t> ser la </a:t>
            </a:r>
            <a:r>
              <a:rPr sz="2000" dirty="0" err="1"/>
              <a:t>misma</a:t>
            </a:r>
            <a:r>
              <a:rPr sz="2000" dirty="0"/>
              <a:t> </a:t>
            </a:r>
            <a:r>
              <a:rPr sz="2000" dirty="0" err="1"/>
              <a:t>cifra</a:t>
            </a:r>
            <a:r>
              <a:rPr sz="2000" dirty="0"/>
              <a:t> </a:t>
            </a:r>
            <a:r>
              <a:rPr sz="2000" dirty="0" err="1"/>
              <a:t>reportada</a:t>
            </a:r>
            <a:r>
              <a:rPr sz="2000" dirty="0"/>
              <a:t> al Departamento de </a:t>
            </a:r>
            <a:r>
              <a:rPr sz="2000" dirty="0" err="1"/>
              <a:t>Ingresos</a:t>
            </a:r>
            <a:r>
              <a:rPr sz="2000" dirty="0"/>
              <a:t> del Estado de Washington (</a:t>
            </a:r>
            <a:r>
              <a:rPr sz="2000" dirty="0" err="1"/>
              <a:t>impuesto</a:t>
            </a:r>
            <a:r>
              <a:rPr sz="2000" dirty="0"/>
              <a:t> B&amp;O)</a:t>
            </a:r>
          </a:p>
          <a:p>
            <a:pPr marL="342900" indent="-342900">
              <a:buFont typeface="Arial" panose="020B0604020202020204" pitchFamily="34" charset="0"/>
              <a:buChar char="•"/>
            </a:pPr>
            <a:r>
              <a:rPr sz="2000" dirty="0"/>
              <a:t>Línea 2 – </a:t>
            </a:r>
            <a:r>
              <a:rPr sz="2000" dirty="0" err="1"/>
              <a:t>Devoluciones</a:t>
            </a:r>
            <a:r>
              <a:rPr sz="2000" dirty="0"/>
              <a:t>, </a:t>
            </a:r>
            <a:r>
              <a:rPr sz="2000" dirty="0" err="1"/>
              <a:t>descuentos</a:t>
            </a:r>
            <a:r>
              <a:rPr sz="2000" dirty="0"/>
              <a:t> y </a:t>
            </a:r>
            <a:r>
              <a:rPr sz="2000" dirty="0" err="1"/>
              <a:t>concesiones</a:t>
            </a:r>
            <a:endParaRPr sz="2000" dirty="0"/>
          </a:p>
          <a:p>
            <a:pPr marL="342900" indent="-342900">
              <a:buFont typeface="Arial" panose="020B0604020202020204" pitchFamily="34" charset="0"/>
              <a:buChar char="•"/>
            </a:pPr>
            <a:r>
              <a:rPr sz="2000" dirty="0"/>
              <a:t>Línea 3 – </a:t>
            </a:r>
            <a:r>
              <a:rPr sz="2000" dirty="0" err="1"/>
              <a:t>Reste</a:t>
            </a:r>
            <a:r>
              <a:rPr sz="2000" dirty="0"/>
              <a:t> la </a:t>
            </a:r>
            <a:r>
              <a:rPr sz="2000" dirty="0" err="1"/>
              <a:t>línea</a:t>
            </a:r>
            <a:r>
              <a:rPr sz="2000" dirty="0"/>
              <a:t> 2 de la </a:t>
            </a:r>
            <a:r>
              <a:rPr sz="2000" dirty="0" err="1"/>
              <a:t>línea</a:t>
            </a:r>
            <a:r>
              <a:rPr sz="2000" dirty="0"/>
              <a:t> 1</a:t>
            </a:r>
          </a:p>
          <a:p>
            <a:pPr marL="342900" indent="-342900">
              <a:buFont typeface="Arial" panose="020B0604020202020204" pitchFamily="34" charset="0"/>
              <a:buChar char="•"/>
            </a:pPr>
            <a:r>
              <a:rPr sz="2000" dirty="0"/>
              <a:t>Línea 4 – Costo de </a:t>
            </a:r>
            <a:r>
              <a:rPr sz="2000" dirty="0" err="1"/>
              <a:t>bienes</a:t>
            </a:r>
            <a:r>
              <a:rPr sz="2000" dirty="0"/>
              <a:t> (de la </a:t>
            </a:r>
            <a:r>
              <a:rPr sz="2000" dirty="0" err="1"/>
              <a:t>línea</a:t>
            </a:r>
            <a:r>
              <a:rPr sz="2000" dirty="0"/>
              <a:t> 42): </a:t>
            </a:r>
            <a:r>
              <a:rPr sz="2000" dirty="0" err="1"/>
              <a:t>esto</a:t>
            </a:r>
            <a:r>
              <a:rPr sz="2000" dirty="0"/>
              <a:t> </a:t>
            </a:r>
            <a:r>
              <a:rPr sz="2000" dirty="0" err="1"/>
              <a:t>proviene</a:t>
            </a:r>
            <a:r>
              <a:rPr sz="2000" dirty="0"/>
              <a:t> de la </a:t>
            </a:r>
            <a:r>
              <a:rPr sz="2000" dirty="0" err="1"/>
              <a:t>Parte</a:t>
            </a:r>
            <a:r>
              <a:rPr sz="2000" dirty="0"/>
              <a:t> III del Anexo C</a:t>
            </a:r>
          </a:p>
          <a:p>
            <a:pPr marL="342900" indent="-342900">
              <a:buFont typeface="Arial" panose="020B0604020202020204" pitchFamily="34" charset="0"/>
              <a:buChar char="•"/>
            </a:pPr>
            <a:r>
              <a:rPr sz="2000" dirty="0"/>
              <a:t>Línea 5 – </a:t>
            </a:r>
            <a:r>
              <a:rPr sz="2000" dirty="0" err="1"/>
              <a:t>Ganancia</a:t>
            </a:r>
            <a:r>
              <a:rPr sz="2000" dirty="0"/>
              <a:t> </a:t>
            </a:r>
            <a:r>
              <a:rPr sz="2000" dirty="0" err="1"/>
              <a:t>bruta</a:t>
            </a:r>
            <a:r>
              <a:rPr sz="2000" dirty="0"/>
              <a:t>. </a:t>
            </a:r>
            <a:r>
              <a:rPr sz="2000" dirty="0" err="1"/>
              <a:t>Reste</a:t>
            </a:r>
            <a:r>
              <a:rPr sz="2000" dirty="0"/>
              <a:t> la </a:t>
            </a:r>
            <a:r>
              <a:rPr sz="2000" dirty="0" err="1"/>
              <a:t>línea</a:t>
            </a:r>
            <a:r>
              <a:rPr sz="2000" dirty="0"/>
              <a:t> 4 de la </a:t>
            </a:r>
            <a:r>
              <a:rPr sz="2000" dirty="0" err="1"/>
              <a:t>línea</a:t>
            </a:r>
            <a:r>
              <a:rPr sz="2000" dirty="0"/>
              <a:t> 3</a:t>
            </a:r>
          </a:p>
          <a:p>
            <a:pPr marL="342900" indent="-342900">
              <a:buFont typeface="Arial" panose="020B0604020202020204" pitchFamily="34" charset="0"/>
              <a:buChar char="•"/>
            </a:pPr>
            <a:r>
              <a:rPr sz="2000" dirty="0"/>
              <a:t>Línea 6 – </a:t>
            </a:r>
            <a:r>
              <a:rPr sz="2000" dirty="0" err="1"/>
              <a:t>Otros</a:t>
            </a:r>
            <a:r>
              <a:rPr sz="2000" dirty="0"/>
              <a:t> </a:t>
            </a:r>
            <a:r>
              <a:rPr sz="2000" dirty="0" err="1"/>
              <a:t>ingresos</a:t>
            </a:r>
            <a:r>
              <a:rPr sz="2000" dirty="0"/>
              <a:t>: </a:t>
            </a:r>
            <a:r>
              <a:rPr sz="2000" dirty="0" err="1"/>
              <a:t>ingresos</a:t>
            </a:r>
            <a:r>
              <a:rPr sz="2000" dirty="0"/>
              <a:t> </a:t>
            </a:r>
            <a:r>
              <a:rPr sz="2000" dirty="0" err="1"/>
              <a:t>que</a:t>
            </a:r>
            <a:r>
              <a:rPr sz="2000" dirty="0"/>
              <a:t> </a:t>
            </a:r>
            <a:r>
              <a:rPr sz="2000" dirty="0" err="1"/>
              <a:t>están</a:t>
            </a:r>
            <a:r>
              <a:rPr sz="2000" dirty="0"/>
              <a:t> fuera de las </a:t>
            </a:r>
            <a:r>
              <a:rPr sz="2000" dirty="0" err="1"/>
              <a:t>operaciones</a:t>
            </a:r>
            <a:r>
              <a:rPr sz="2000" dirty="0"/>
              <a:t> </a:t>
            </a:r>
            <a:r>
              <a:rPr sz="2000" dirty="0" err="1"/>
              <a:t>normales</a:t>
            </a:r>
            <a:r>
              <a:rPr sz="2000" dirty="0"/>
              <a:t> del </a:t>
            </a:r>
            <a:r>
              <a:rPr sz="2000" dirty="0" err="1"/>
              <a:t>negocio</a:t>
            </a:r>
            <a:r>
              <a:rPr sz="2000" dirty="0"/>
              <a:t> (</a:t>
            </a:r>
            <a:r>
              <a:rPr sz="2000" dirty="0" err="1"/>
              <a:t>consulte</a:t>
            </a:r>
            <a:r>
              <a:rPr sz="2000" dirty="0"/>
              <a:t> a un </a:t>
            </a:r>
            <a:r>
              <a:rPr sz="2000" dirty="0" err="1"/>
              <a:t>profesional</a:t>
            </a:r>
            <a:r>
              <a:rPr sz="2000" dirty="0"/>
              <a:t> de </a:t>
            </a:r>
            <a:r>
              <a:rPr sz="2000" dirty="0" err="1"/>
              <a:t>impuestos</a:t>
            </a:r>
            <a:r>
              <a:rPr sz="2000" dirty="0"/>
              <a:t> para saber </a:t>
            </a:r>
            <a:r>
              <a:rPr sz="2000" dirty="0" err="1"/>
              <a:t>si</a:t>
            </a:r>
            <a:r>
              <a:rPr sz="2000" dirty="0"/>
              <a:t> </a:t>
            </a:r>
            <a:r>
              <a:rPr sz="2000" dirty="0" err="1"/>
              <a:t>esas</a:t>
            </a:r>
            <a:r>
              <a:rPr sz="2000" dirty="0"/>
              <a:t> </a:t>
            </a:r>
            <a:r>
              <a:rPr sz="2000" dirty="0" err="1"/>
              <a:t>fuentes</a:t>
            </a:r>
            <a:r>
              <a:rPr sz="2000" dirty="0"/>
              <a:t> de </a:t>
            </a:r>
            <a:r>
              <a:rPr sz="2000" dirty="0" err="1"/>
              <a:t>ingresos</a:t>
            </a:r>
            <a:r>
              <a:rPr sz="2000" dirty="0"/>
              <a:t> son </a:t>
            </a:r>
            <a:r>
              <a:rPr sz="2000" dirty="0" err="1"/>
              <a:t>gravables</a:t>
            </a:r>
            <a:r>
              <a:rPr sz="2000" dirty="0"/>
              <a:t> o no y/o </a:t>
            </a:r>
            <a:r>
              <a:rPr sz="2000" dirty="0" err="1"/>
              <a:t>pregunte</a:t>
            </a:r>
            <a:r>
              <a:rPr sz="2000" dirty="0"/>
              <a:t> a </a:t>
            </a:r>
            <a:r>
              <a:rPr sz="2000" dirty="0" err="1"/>
              <a:t>cualquier</a:t>
            </a:r>
            <a:r>
              <a:rPr sz="2000" dirty="0"/>
              <a:t> </a:t>
            </a:r>
            <a:r>
              <a:rPr sz="2000" dirty="0" err="1"/>
              <a:t>fuente</a:t>
            </a:r>
            <a:r>
              <a:rPr sz="2000" dirty="0"/>
              <a:t> de </a:t>
            </a:r>
            <a:r>
              <a:rPr sz="2000" dirty="0" err="1"/>
              <a:t>subvención</a:t>
            </a:r>
            <a:r>
              <a:rPr sz="2000" dirty="0"/>
              <a:t> </a:t>
            </a:r>
            <a:r>
              <a:rPr sz="2000" dirty="0" err="1"/>
              <a:t>sobre</a:t>
            </a:r>
            <a:r>
              <a:rPr sz="2000" dirty="0"/>
              <a:t> las </a:t>
            </a:r>
            <a:r>
              <a:rPr sz="2000" dirty="0" err="1"/>
              <a:t>implicaciones</a:t>
            </a:r>
            <a:r>
              <a:rPr sz="2000" dirty="0"/>
              <a:t> </a:t>
            </a:r>
            <a:r>
              <a:rPr sz="2000" dirty="0" err="1"/>
              <a:t>fiscales</a:t>
            </a:r>
            <a:r>
              <a:rPr sz="2000" dirty="0"/>
              <a:t>)</a:t>
            </a:r>
          </a:p>
          <a:p>
            <a:pPr marL="342900" indent="-342900">
              <a:buFont typeface="Arial" panose="020B0604020202020204" pitchFamily="34" charset="0"/>
              <a:buChar char="•"/>
            </a:pPr>
            <a:r>
              <a:rPr sz="2000" dirty="0"/>
              <a:t>Línea 7 – </a:t>
            </a:r>
            <a:r>
              <a:rPr sz="2000" dirty="0" err="1"/>
              <a:t>Ingreso</a:t>
            </a:r>
            <a:r>
              <a:rPr sz="2000" dirty="0"/>
              <a:t> </a:t>
            </a:r>
            <a:r>
              <a:rPr sz="2000" dirty="0" err="1"/>
              <a:t>bruto</a:t>
            </a:r>
            <a:r>
              <a:rPr sz="2000" dirty="0"/>
              <a:t>. </a:t>
            </a:r>
            <a:r>
              <a:rPr sz="2000" dirty="0" err="1"/>
              <a:t>Sume</a:t>
            </a:r>
            <a:r>
              <a:rPr sz="2000" dirty="0"/>
              <a:t> las </a:t>
            </a:r>
            <a:r>
              <a:rPr sz="2000" dirty="0" err="1"/>
              <a:t>líneas</a:t>
            </a:r>
            <a:r>
              <a:rPr sz="2000" dirty="0"/>
              <a:t> 5 y 6</a:t>
            </a:r>
          </a:p>
        </p:txBody>
      </p:sp>
      <p:sp>
        <p:nvSpPr>
          <p:cNvPr id="3" name="Title 2">
            <a:extLst>
              <a:ext uri="{FF2B5EF4-FFF2-40B4-BE49-F238E27FC236}">
                <a16:creationId xmlns:a16="http://schemas.microsoft.com/office/drawing/2014/main" id="{90949F50-EE68-D93E-05EE-0C1F911873A7}"/>
              </a:ext>
            </a:extLst>
          </p:cNvPr>
          <p:cNvSpPr>
            <a:spLocks noGrp="1"/>
          </p:cNvSpPr>
          <p:nvPr>
            <p:ph type="title"/>
          </p:nvPr>
        </p:nvSpPr>
        <p:spPr>
          <a:xfrm>
            <a:off x="131649" y="952500"/>
            <a:ext cx="7755051" cy="508983"/>
          </a:xfrm>
        </p:spPr>
        <p:txBody>
          <a:bodyPr/>
          <a:lstStyle/>
          <a:p>
            <a:r>
              <a:rPr sz="4000" dirty="0" err="1"/>
              <a:t>Parte</a:t>
            </a:r>
            <a:r>
              <a:rPr sz="4000" dirty="0"/>
              <a:t> I: </a:t>
            </a:r>
            <a:r>
              <a:rPr sz="4000" dirty="0" err="1"/>
              <a:t>Ingresos</a:t>
            </a:r>
            <a:r>
              <a:rPr sz="4000" dirty="0"/>
              <a:t> (</a:t>
            </a:r>
            <a:r>
              <a:rPr sz="4000" dirty="0" err="1"/>
              <a:t>líneas</a:t>
            </a:r>
            <a:r>
              <a:rPr sz="4000" dirty="0"/>
              <a:t> 1–7)</a:t>
            </a:r>
          </a:p>
        </p:txBody>
      </p:sp>
      <p:sp>
        <p:nvSpPr>
          <p:cNvPr id="4" name="Date Placeholder 3">
            <a:extLst>
              <a:ext uri="{FF2B5EF4-FFF2-40B4-BE49-F238E27FC236}">
                <a16:creationId xmlns:a16="http://schemas.microsoft.com/office/drawing/2014/main" id="{87457339-5627-27AE-C641-A5C1920776E7}"/>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AF9603A5-1D70-8885-0E00-65D528C62577}"/>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A860FE7B-858E-252F-4A41-D2D312CCB241}"/>
              </a:ext>
            </a:extLst>
          </p:cNvPr>
          <p:cNvSpPr>
            <a:spLocks noGrp="1"/>
          </p:cNvSpPr>
          <p:nvPr>
            <p:ph type="sldNum" sz="quarter" idx="12"/>
          </p:nvPr>
        </p:nvSpPr>
        <p:spPr/>
        <p:txBody>
          <a:bodyPr/>
          <a:lstStyle/>
          <a:p>
            <a:r>
              <a:t>10</a:t>
            </a:r>
          </a:p>
        </p:txBody>
      </p:sp>
      <p:grpSp>
        <p:nvGrpSpPr>
          <p:cNvPr id="7" name="Group 6">
            <a:extLst>
              <a:ext uri="{FF2B5EF4-FFF2-40B4-BE49-F238E27FC236}">
                <a16:creationId xmlns:a16="http://schemas.microsoft.com/office/drawing/2014/main" id="{D580625B-73D0-9EB0-8071-BD6830F6A236}"/>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65998464-C737-406C-4864-97AD105E614E}"/>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E8F02B9-8578-DCC8-1BCD-ACC22E5CE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
        <p:nvSpPr>
          <p:cNvPr id="11" name="Rectangle 10">
            <a:extLst>
              <a:ext uri="{FF2B5EF4-FFF2-40B4-BE49-F238E27FC236}">
                <a16:creationId xmlns:a16="http://schemas.microsoft.com/office/drawing/2014/main" id="{F60A02FD-3ACD-2686-725B-CBA0B4521C22}"/>
              </a:ext>
            </a:extLst>
          </p:cNvPr>
          <p:cNvSpPr/>
          <p:nvPr/>
        </p:nvSpPr>
        <p:spPr>
          <a:xfrm>
            <a:off x="6887611" y="2514600"/>
            <a:ext cx="5172740" cy="1333500"/>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endParaRPr/>
          </a:p>
        </p:txBody>
      </p:sp>
    </p:spTree>
    <p:extLst>
      <p:ext uri="{BB962C8B-B14F-4D97-AF65-F5344CB8AC3E}">
        <p14:creationId xmlns:p14="http://schemas.microsoft.com/office/powerpoint/2010/main" val="2862037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91931-46E5-7338-5641-A0D2CD59C21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64271B6-82D3-81CC-2AB7-F5CB0C26E2DB}"/>
              </a:ext>
            </a:extLst>
          </p:cNvPr>
          <p:cNvPicPr>
            <a:picLocks noChangeAspect="1"/>
          </p:cNvPicPr>
          <p:nvPr/>
        </p:nvPicPr>
        <p:blipFill>
          <a:blip r:embed="rId3"/>
          <a:stretch>
            <a:fillRect/>
          </a:stretch>
        </p:blipFill>
        <p:spPr>
          <a:xfrm>
            <a:off x="6822249" y="15871"/>
            <a:ext cx="5369751" cy="6477002"/>
          </a:xfrm>
          <a:prstGeom prst="rect">
            <a:avLst/>
          </a:prstGeom>
        </p:spPr>
      </p:pic>
      <p:sp>
        <p:nvSpPr>
          <p:cNvPr id="2" name="Content Placeholder 1">
            <a:extLst>
              <a:ext uri="{FF2B5EF4-FFF2-40B4-BE49-F238E27FC236}">
                <a16:creationId xmlns:a16="http://schemas.microsoft.com/office/drawing/2014/main" id="{A54F34E6-5577-3FB2-15F3-7CB2A739A56F}"/>
              </a:ext>
            </a:extLst>
          </p:cNvPr>
          <p:cNvSpPr>
            <a:spLocks noGrp="1"/>
          </p:cNvSpPr>
          <p:nvPr>
            <p:ph idx="1"/>
          </p:nvPr>
        </p:nvSpPr>
        <p:spPr>
          <a:xfrm>
            <a:off x="131649" y="2971800"/>
            <a:ext cx="6644207" cy="3854480"/>
          </a:xfrm>
        </p:spPr>
        <p:txBody>
          <a:bodyPr/>
          <a:lstStyle/>
          <a:p>
            <a:r>
              <a:t>• Publicidad</a:t>
            </a:r>
          </a:p>
          <a:p>
            <a:r>
              <a:t>• Suministros</a:t>
            </a:r>
          </a:p>
          <a:p>
            <a:r>
              <a:t>• Renta</a:t>
            </a:r>
          </a:p>
          <a:p>
            <a:r>
              <a:t>• Seguro</a:t>
            </a:r>
          </a:p>
          <a:p>
            <a:r>
              <a:t>• Servicios profesionales</a:t>
            </a:r>
          </a:p>
          <a:p>
            <a:r>
              <a:t>• Servicios públicos</a:t>
            </a:r>
          </a:p>
        </p:txBody>
      </p:sp>
      <p:sp>
        <p:nvSpPr>
          <p:cNvPr id="3" name="Title 2">
            <a:extLst>
              <a:ext uri="{FF2B5EF4-FFF2-40B4-BE49-F238E27FC236}">
                <a16:creationId xmlns:a16="http://schemas.microsoft.com/office/drawing/2014/main" id="{D8BC8ECE-6D1A-C0A7-132B-36022591C0F0}"/>
              </a:ext>
            </a:extLst>
          </p:cNvPr>
          <p:cNvSpPr>
            <a:spLocks noGrp="1"/>
          </p:cNvSpPr>
          <p:nvPr>
            <p:ph type="title"/>
          </p:nvPr>
        </p:nvSpPr>
        <p:spPr>
          <a:xfrm>
            <a:off x="131649" y="976917"/>
            <a:ext cx="6785202" cy="1842483"/>
          </a:xfrm>
        </p:spPr>
        <p:txBody>
          <a:bodyPr/>
          <a:lstStyle/>
          <a:p>
            <a:r>
              <a:t>Parte II – Gastos “ordinarios y necesarios” del negocio</a:t>
            </a:r>
          </a:p>
        </p:txBody>
      </p:sp>
      <p:sp>
        <p:nvSpPr>
          <p:cNvPr id="4" name="Date Placeholder 3">
            <a:extLst>
              <a:ext uri="{FF2B5EF4-FFF2-40B4-BE49-F238E27FC236}">
                <a16:creationId xmlns:a16="http://schemas.microsoft.com/office/drawing/2014/main" id="{8335D653-774C-A71F-CBB3-2C575687C084}"/>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93D7CBA3-904A-C7B4-B765-5F873E610854}"/>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4EFE61A7-71B8-D1BC-25AC-B4885012C8F4}"/>
              </a:ext>
            </a:extLst>
          </p:cNvPr>
          <p:cNvSpPr>
            <a:spLocks noGrp="1"/>
          </p:cNvSpPr>
          <p:nvPr>
            <p:ph type="sldNum" sz="quarter" idx="12"/>
          </p:nvPr>
        </p:nvSpPr>
        <p:spPr/>
        <p:txBody>
          <a:bodyPr/>
          <a:lstStyle/>
          <a:p>
            <a:r>
              <a:t>11</a:t>
            </a:r>
          </a:p>
        </p:txBody>
      </p:sp>
      <p:grpSp>
        <p:nvGrpSpPr>
          <p:cNvPr id="7" name="Group 6">
            <a:extLst>
              <a:ext uri="{FF2B5EF4-FFF2-40B4-BE49-F238E27FC236}">
                <a16:creationId xmlns:a16="http://schemas.microsoft.com/office/drawing/2014/main" id="{608AF11F-503F-CCCD-C573-952A8C3C4165}"/>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9329A711-C17B-2AE1-7D85-87CBDC192F07}"/>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9B22F4-F6CC-86E3-A710-7FC20FBDB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
        <p:nvSpPr>
          <p:cNvPr id="11" name="Rectangle 10">
            <a:extLst>
              <a:ext uri="{FF2B5EF4-FFF2-40B4-BE49-F238E27FC236}">
                <a16:creationId xmlns:a16="http://schemas.microsoft.com/office/drawing/2014/main" id="{CE05CA6E-9EFE-548F-51EE-C3FB63502D63}"/>
              </a:ext>
            </a:extLst>
          </p:cNvPr>
          <p:cNvSpPr/>
          <p:nvPr/>
        </p:nvSpPr>
        <p:spPr>
          <a:xfrm>
            <a:off x="6916852" y="3767528"/>
            <a:ext cx="5143500" cy="2725345"/>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endParaRPr/>
          </a:p>
        </p:txBody>
      </p:sp>
    </p:spTree>
    <p:extLst>
      <p:ext uri="{BB962C8B-B14F-4D97-AF65-F5344CB8AC3E}">
        <p14:creationId xmlns:p14="http://schemas.microsoft.com/office/powerpoint/2010/main" val="299385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8A4C18-0AD2-96F9-8CF7-5F448043269B}"/>
              </a:ext>
            </a:extLst>
          </p:cNvPr>
          <p:cNvPicPr>
            <a:picLocks noChangeAspect="1"/>
          </p:cNvPicPr>
          <p:nvPr/>
        </p:nvPicPr>
        <p:blipFill>
          <a:blip r:embed="rId3"/>
          <a:srcRect b="6111"/>
          <a:stretch>
            <a:fillRect/>
          </a:stretch>
        </p:blipFill>
        <p:spPr>
          <a:xfrm>
            <a:off x="6629110" y="-38099"/>
            <a:ext cx="5562890" cy="6438899"/>
          </a:xfrm>
          <a:prstGeom prst="rect">
            <a:avLst/>
          </a:prstGeom>
        </p:spPr>
      </p:pic>
      <p:sp>
        <p:nvSpPr>
          <p:cNvPr id="2" name="Content Placeholder 1">
            <a:extLst>
              <a:ext uri="{FF2B5EF4-FFF2-40B4-BE49-F238E27FC236}">
                <a16:creationId xmlns:a16="http://schemas.microsoft.com/office/drawing/2014/main" id="{EBAB6273-B27E-3914-6DF6-7E8B4FE8C5E9}"/>
              </a:ext>
            </a:extLst>
          </p:cNvPr>
          <p:cNvSpPr>
            <a:spLocks noGrp="1"/>
          </p:cNvSpPr>
          <p:nvPr>
            <p:ph idx="1"/>
          </p:nvPr>
        </p:nvSpPr>
        <p:spPr>
          <a:xfrm>
            <a:off x="55449" y="1600201"/>
            <a:ext cx="6999148" cy="4892672"/>
          </a:xfrm>
        </p:spPr>
        <p:txBody>
          <a:bodyPr/>
          <a:lstStyle/>
          <a:p>
            <a:pPr marL="457200" indent="-457200">
              <a:buFont typeface="Arial" panose="020B0604020202020204" pitchFamily="34" charset="0"/>
              <a:buChar char="•"/>
            </a:pPr>
            <a:r>
              <a:rPr sz="2000" dirty="0"/>
              <a:t>Solo </a:t>
            </a:r>
            <a:r>
              <a:rPr sz="2000" dirty="0" err="1"/>
              <a:t>si</a:t>
            </a:r>
            <a:r>
              <a:rPr sz="2000" dirty="0"/>
              <a:t> </a:t>
            </a:r>
            <a:r>
              <a:rPr sz="2000" dirty="0" err="1"/>
              <a:t>vende</a:t>
            </a:r>
            <a:r>
              <a:rPr sz="2000" dirty="0"/>
              <a:t> </a:t>
            </a:r>
            <a:r>
              <a:rPr sz="2000" dirty="0" err="1"/>
              <a:t>productos</a:t>
            </a:r>
            <a:r>
              <a:rPr sz="2000" dirty="0"/>
              <a:t> (</a:t>
            </a:r>
            <a:r>
              <a:rPr sz="2000" dirty="0" err="1"/>
              <a:t>método</a:t>
            </a:r>
            <a:r>
              <a:rPr sz="2000" dirty="0"/>
              <a:t> </a:t>
            </a:r>
            <a:r>
              <a:rPr sz="2000" dirty="0" err="1"/>
              <a:t>periódico</a:t>
            </a:r>
            <a:r>
              <a:rPr sz="2000" dirty="0"/>
              <a:t>)</a:t>
            </a:r>
          </a:p>
          <a:p>
            <a:pPr marL="457200" indent="-457200">
              <a:buFont typeface="Arial" panose="020B0604020202020204" pitchFamily="34" charset="0"/>
              <a:buChar char="•"/>
            </a:pPr>
            <a:r>
              <a:rPr sz="2000" dirty="0"/>
              <a:t>Línea 35: </a:t>
            </a:r>
            <a:r>
              <a:rPr sz="2000" dirty="0" err="1"/>
              <a:t>Inventario</a:t>
            </a:r>
            <a:r>
              <a:rPr sz="2000" dirty="0"/>
              <a:t> </a:t>
            </a:r>
            <a:r>
              <a:rPr sz="2000" dirty="0" err="1"/>
              <a:t>inicial</a:t>
            </a:r>
            <a:r>
              <a:rPr sz="2000" dirty="0"/>
              <a:t> al </a:t>
            </a:r>
            <a:r>
              <a:rPr sz="2000" dirty="0" err="1"/>
              <a:t>comienzo</a:t>
            </a:r>
            <a:r>
              <a:rPr sz="2000" dirty="0"/>
              <a:t> del </a:t>
            </a:r>
            <a:r>
              <a:rPr sz="2000" dirty="0" err="1"/>
              <a:t>año</a:t>
            </a:r>
            <a:r>
              <a:rPr sz="2000" dirty="0"/>
              <a:t>: </a:t>
            </a:r>
            <a:r>
              <a:rPr sz="2000" dirty="0" err="1"/>
              <a:t>si</a:t>
            </a:r>
            <a:r>
              <a:rPr sz="2000" dirty="0"/>
              <a:t> </a:t>
            </a:r>
            <a:r>
              <a:rPr sz="2000" dirty="0" err="1"/>
              <a:t>presentó</a:t>
            </a:r>
            <a:r>
              <a:rPr sz="2000" dirty="0"/>
              <a:t> un Anexo C </a:t>
            </a:r>
            <a:r>
              <a:rPr sz="2000" dirty="0" err="1"/>
              <a:t>el</a:t>
            </a:r>
            <a:r>
              <a:rPr sz="2000" dirty="0"/>
              <a:t> </a:t>
            </a:r>
            <a:r>
              <a:rPr sz="2000" dirty="0" err="1"/>
              <a:t>año</a:t>
            </a:r>
            <a:r>
              <a:rPr sz="2000" dirty="0"/>
              <a:t> </a:t>
            </a:r>
            <a:r>
              <a:rPr sz="2000" dirty="0" err="1"/>
              <a:t>pasado</a:t>
            </a:r>
            <a:r>
              <a:rPr sz="2000" dirty="0"/>
              <a:t> con </a:t>
            </a:r>
            <a:r>
              <a:rPr sz="2000" dirty="0" err="1"/>
              <a:t>costo</a:t>
            </a:r>
            <a:r>
              <a:rPr sz="2000" dirty="0"/>
              <a:t> de </a:t>
            </a:r>
            <a:r>
              <a:rPr sz="2000" dirty="0" err="1"/>
              <a:t>bienes</a:t>
            </a:r>
            <a:r>
              <a:rPr sz="2000" dirty="0"/>
              <a:t>, </a:t>
            </a:r>
            <a:r>
              <a:rPr sz="2000" dirty="0" err="1"/>
              <a:t>esto</a:t>
            </a:r>
            <a:r>
              <a:rPr sz="2000" dirty="0"/>
              <a:t> </a:t>
            </a:r>
            <a:r>
              <a:rPr sz="2000" dirty="0" err="1"/>
              <a:t>debe</a:t>
            </a:r>
            <a:r>
              <a:rPr sz="2000" dirty="0"/>
              <a:t> </a:t>
            </a:r>
            <a:r>
              <a:rPr sz="2000" dirty="0" err="1"/>
              <a:t>coincidir</a:t>
            </a:r>
            <a:r>
              <a:rPr sz="2000" dirty="0"/>
              <a:t> con la </a:t>
            </a:r>
            <a:r>
              <a:rPr sz="2000" dirty="0" err="1"/>
              <a:t>línea</a:t>
            </a:r>
            <a:r>
              <a:rPr sz="2000" dirty="0"/>
              <a:t> 41 del Anexo C del </a:t>
            </a:r>
            <a:r>
              <a:rPr sz="2000" dirty="0" err="1"/>
              <a:t>año</a:t>
            </a:r>
            <a:r>
              <a:rPr sz="2000" dirty="0"/>
              <a:t> </a:t>
            </a:r>
            <a:r>
              <a:rPr sz="2000" dirty="0" err="1"/>
              <a:t>pasado</a:t>
            </a:r>
            <a:r>
              <a:rPr sz="2000" dirty="0"/>
              <a:t>; </a:t>
            </a:r>
            <a:r>
              <a:rPr sz="2000" dirty="0" err="1"/>
              <a:t>puede</a:t>
            </a:r>
            <a:r>
              <a:rPr sz="2000" dirty="0"/>
              <a:t> </a:t>
            </a:r>
            <a:r>
              <a:rPr sz="2000" dirty="0" err="1"/>
              <a:t>ponerse</a:t>
            </a:r>
            <a:r>
              <a:rPr sz="2000" dirty="0"/>
              <a:t> </a:t>
            </a:r>
            <a:r>
              <a:rPr sz="2000" dirty="0" err="1"/>
              <a:t>en</a:t>
            </a:r>
            <a:r>
              <a:rPr sz="2000" dirty="0"/>
              <a:t> cero para </a:t>
            </a:r>
            <a:r>
              <a:rPr sz="2000" dirty="0" err="1"/>
              <a:t>negocios</a:t>
            </a:r>
            <a:r>
              <a:rPr sz="2000" dirty="0"/>
              <a:t> </a:t>
            </a:r>
            <a:r>
              <a:rPr sz="2000" dirty="0" err="1"/>
              <a:t>que</a:t>
            </a:r>
            <a:r>
              <a:rPr sz="2000" dirty="0"/>
              <a:t> </a:t>
            </a:r>
            <a:r>
              <a:rPr sz="2000" dirty="0" err="1"/>
              <a:t>usan</a:t>
            </a:r>
            <a:r>
              <a:rPr sz="2000" dirty="0"/>
              <a:t> </a:t>
            </a:r>
            <a:r>
              <a:rPr sz="2000" dirty="0" err="1"/>
              <a:t>el</a:t>
            </a:r>
            <a:r>
              <a:rPr sz="2000" dirty="0"/>
              <a:t> </a:t>
            </a:r>
            <a:r>
              <a:rPr sz="2000" dirty="0" err="1"/>
              <a:t>método</a:t>
            </a:r>
            <a:r>
              <a:rPr sz="2000" dirty="0"/>
              <a:t> de </a:t>
            </a:r>
            <a:r>
              <a:rPr sz="2000" dirty="0" err="1"/>
              <a:t>contabilidad</a:t>
            </a:r>
            <a:r>
              <a:rPr sz="2000" dirty="0"/>
              <a:t> </a:t>
            </a:r>
            <a:r>
              <a:rPr sz="2000" dirty="0" err="1"/>
              <a:t>en</a:t>
            </a:r>
            <a:r>
              <a:rPr sz="2000" dirty="0"/>
              <a:t> </a:t>
            </a:r>
            <a:r>
              <a:rPr sz="2000" dirty="0" err="1"/>
              <a:t>efectivo</a:t>
            </a:r>
            <a:endParaRPr sz="2000" dirty="0"/>
          </a:p>
          <a:p>
            <a:pPr marL="457200" indent="-457200">
              <a:buFont typeface="Arial" panose="020B0604020202020204" pitchFamily="34" charset="0"/>
              <a:buChar char="•"/>
            </a:pPr>
            <a:r>
              <a:rPr sz="2000" dirty="0"/>
              <a:t>Línea 36: </a:t>
            </a:r>
            <a:r>
              <a:rPr sz="2000" dirty="0" err="1"/>
              <a:t>Compras</a:t>
            </a:r>
            <a:endParaRPr sz="2000" dirty="0"/>
          </a:p>
          <a:p>
            <a:pPr marL="457200" indent="-457200">
              <a:buFont typeface="Arial" panose="020B0604020202020204" pitchFamily="34" charset="0"/>
              <a:buChar char="•"/>
            </a:pPr>
            <a:r>
              <a:rPr sz="2000" dirty="0"/>
              <a:t>Línea 37: Costo de mano de </a:t>
            </a:r>
            <a:r>
              <a:rPr sz="2000" dirty="0" err="1"/>
              <a:t>obra</a:t>
            </a:r>
            <a:r>
              <a:rPr sz="2000" dirty="0"/>
              <a:t>. No </a:t>
            </a:r>
            <a:r>
              <a:rPr sz="2000" dirty="0" err="1"/>
              <a:t>incluya</a:t>
            </a:r>
            <a:r>
              <a:rPr sz="2000" dirty="0"/>
              <a:t> </a:t>
            </a:r>
            <a:r>
              <a:rPr sz="2000" dirty="0" err="1"/>
              <a:t>montos</a:t>
            </a:r>
            <a:r>
              <a:rPr sz="2000" dirty="0"/>
              <a:t> </a:t>
            </a:r>
            <a:r>
              <a:rPr sz="2000" dirty="0" err="1"/>
              <a:t>pagados</a:t>
            </a:r>
            <a:r>
              <a:rPr sz="2000" dirty="0"/>
              <a:t> a </a:t>
            </a:r>
            <a:r>
              <a:rPr sz="2000" dirty="0" err="1"/>
              <a:t>usted</a:t>
            </a:r>
            <a:r>
              <a:rPr sz="2000" dirty="0"/>
              <a:t> </a:t>
            </a:r>
            <a:r>
              <a:rPr sz="2000" dirty="0" err="1"/>
              <a:t>mismo</a:t>
            </a:r>
            <a:r>
              <a:rPr sz="2000" dirty="0"/>
              <a:t> </a:t>
            </a:r>
            <a:r>
              <a:rPr sz="2000" dirty="0" err="1"/>
              <a:t>ni</a:t>
            </a:r>
            <a:r>
              <a:rPr sz="2000" dirty="0"/>
              <a:t> </a:t>
            </a:r>
            <a:r>
              <a:rPr sz="2000" dirty="0" err="1"/>
              <a:t>pagos</a:t>
            </a:r>
            <a:r>
              <a:rPr sz="2000" dirty="0"/>
              <a:t> a </a:t>
            </a:r>
            <a:r>
              <a:rPr sz="2000" dirty="0" err="1"/>
              <a:t>contratistas</a:t>
            </a:r>
            <a:r>
              <a:rPr sz="2000" dirty="0"/>
              <a:t> </a:t>
            </a:r>
            <a:r>
              <a:rPr sz="2000" dirty="0" err="1"/>
              <a:t>independientes</a:t>
            </a:r>
            <a:r>
              <a:rPr sz="2000" dirty="0"/>
              <a:t>; </a:t>
            </a:r>
            <a:r>
              <a:rPr sz="2000" dirty="0" err="1"/>
              <a:t>por</a:t>
            </a:r>
            <a:r>
              <a:rPr sz="2000" dirty="0"/>
              <a:t> lo general </a:t>
            </a:r>
            <a:r>
              <a:rPr sz="2000" dirty="0" err="1"/>
              <a:t>aplica</a:t>
            </a:r>
            <a:r>
              <a:rPr sz="2000" dirty="0"/>
              <a:t> a </a:t>
            </a:r>
            <a:r>
              <a:rPr sz="2000" dirty="0" err="1"/>
              <a:t>fabricantes</a:t>
            </a:r>
            <a:r>
              <a:rPr sz="2000" dirty="0"/>
              <a:t>/</a:t>
            </a:r>
            <a:r>
              <a:rPr sz="2000" dirty="0" err="1"/>
              <a:t>productores</a:t>
            </a:r>
            <a:r>
              <a:rPr sz="2000" dirty="0"/>
              <a:t> y es poco </a:t>
            </a:r>
            <a:r>
              <a:rPr sz="2000" dirty="0" err="1"/>
              <a:t>común</a:t>
            </a:r>
            <a:r>
              <a:rPr sz="2000" dirty="0"/>
              <a:t> </a:t>
            </a:r>
            <a:r>
              <a:rPr sz="2000" dirty="0" err="1"/>
              <a:t>en</a:t>
            </a:r>
            <a:r>
              <a:rPr sz="2000" dirty="0"/>
              <a:t> </a:t>
            </a:r>
            <a:r>
              <a:rPr sz="2000" dirty="0" err="1"/>
              <a:t>propietarios</a:t>
            </a:r>
            <a:r>
              <a:rPr sz="2000" dirty="0"/>
              <a:t> </a:t>
            </a:r>
            <a:r>
              <a:rPr sz="2000" dirty="0" err="1"/>
              <a:t>únicos</a:t>
            </a:r>
            <a:r>
              <a:rPr sz="2000" dirty="0"/>
              <a:t>/LLC.</a:t>
            </a:r>
          </a:p>
          <a:p>
            <a:pPr marL="457200" indent="-457200">
              <a:buFont typeface="Arial" panose="020B0604020202020204" pitchFamily="34" charset="0"/>
              <a:buChar char="•"/>
            </a:pPr>
            <a:r>
              <a:rPr sz="2000" dirty="0"/>
              <a:t>Línea 38: </a:t>
            </a:r>
            <a:r>
              <a:rPr sz="2000" dirty="0" err="1"/>
              <a:t>Materiales</a:t>
            </a:r>
            <a:r>
              <a:rPr sz="2000" dirty="0"/>
              <a:t> y </a:t>
            </a:r>
            <a:r>
              <a:rPr sz="2000" dirty="0" err="1"/>
              <a:t>suministros</a:t>
            </a:r>
            <a:r>
              <a:rPr sz="2000" dirty="0"/>
              <a:t> (</a:t>
            </a:r>
            <a:r>
              <a:rPr sz="2000" dirty="0" err="1"/>
              <a:t>usados</a:t>
            </a:r>
            <a:r>
              <a:rPr sz="2000" dirty="0"/>
              <a:t> </a:t>
            </a:r>
            <a:r>
              <a:rPr sz="2000" dirty="0" err="1"/>
              <a:t>directamente</a:t>
            </a:r>
            <a:r>
              <a:rPr sz="2000" dirty="0"/>
              <a:t> </a:t>
            </a:r>
            <a:r>
              <a:rPr sz="2000" dirty="0" err="1"/>
              <a:t>en</a:t>
            </a:r>
            <a:r>
              <a:rPr sz="2000" dirty="0"/>
              <a:t> </a:t>
            </a:r>
            <a:r>
              <a:rPr sz="2000" dirty="0" err="1"/>
              <a:t>los</a:t>
            </a:r>
            <a:r>
              <a:rPr sz="2000" dirty="0"/>
              <a:t> </a:t>
            </a:r>
            <a:r>
              <a:rPr sz="2000" dirty="0" err="1"/>
              <a:t>productos</a:t>
            </a:r>
            <a:r>
              <a:rPr sz="2000" dirty="0"/>
              <a:t>)</a:t>
            </a:r>
          </a:p>
          <a:p>
            <a:pPr marL="457200" indent="-457200">
              <a:buFont typeface="Arial" panose="020B0604020202020204" pitchFamily="34" charset="0"/>
              <a:buChar char="•"/>
            </a:pPr>
            <a:r>
              <a:rPr sz="2000" dirty="0"/>
              <a:t>Línea 41: </a:t>
            </a:r>
            <a:r>
              <a:rPr sz="2000" dirty="0" err="1"/>
              <a:t>Inventario</a:t>
            </a:r>
            <a:r>
              <a:rPr sz="2000" dirty="0"/>
              <a:t> final</a:t>
            </a:r>
          </a:p>
        </p:txBody>
      </p:sp>
      <p:sp>
        <p:nvSpPr>
          <p:cNvPr id="3" name="Title 2">
            <a:extLst>
              <a:ext uri="{FF2B5EF4-FFF2-40B4-BE49-F238E27FC236}">
                <a16:creationId xmlns:a16="http://schemas.microsoft.com/office/drawing/2014/main" id="{AFEF135A-06A4-8091-6B48-E7C62AA8480F}"/>
              </a:ext>
            </a:extLst>
          </p:cNvPr>
          <p:cNvSpPr>
            <a:spLocks noGrp="1"/>
          </p:cNvSpPr>
          <p:nvPr>
            <p:ph type="title"/>
          </p:nvPr>
        </p:nvSpPr>
        <p:spPr>
          <a:xfrm>
            <a:off x="131649" y="1009649"/>
            <a:ext cx="6612051" cy="590552"/>
          </a:xfrm>
        </p:spPr>
        <p:txBody>
          <a:bodyPr/>
          <a:lstStyle/>
          <a:p>
            <a:r>
              <a:t>Costo de bienes vendidos</a:t>
            </a:r>
          </a:p>
        </p:txBody>
      </p:sp>
      <p:sp>
        <p:nvSpPr>
          <p:cNvPr id="4" name="Date Placeholder 3">
            <a:extLst>
              <a:ext uri="{FF2B5EF4-FFF2-40B4-BE49-F238E27FC236}">
                <a16:creationId xmlns:a16="http://schemas.microsoft.com/office/drawing/2014/main" id="{6D73D578-7F77-7945-8FCF-F97869AF6F35}"/>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43B0F138-BF36-E574-8085-213AFCC56C91}"/>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18713D9F-CE36-B600-910B-6A1FD692CEB4}"/>
              </a:ext>
            </a:extLst>
          </p:cNvPr>
          <p:cNvSpPr>
            <a:spLocks noGrp="1"/>
          </p:cNvSpPr>
          <p:nvPr>
            <p:ph type="sldNum" sz="quarter" idx="12"/>
          </p:nvPr>
        </p:nvSpPr>
        <p:spPr/>
        <p:txBody>
          <a:bodyPr/>
          <a:lstStyle/>
          <a:p>
            <a:r>
              <a:t>12</a:t>
            </a:r>
          </a:p>
        </p:txBody>
      </p:sp>
      <p:grpSp>
        <p:nvGrpSpPr>
          <p:cNvPr id="7" name="Group 6">
            <a:extLst>
              <a:ext uri="{FF2B5EF4-FFF2-40B4-BE49-F238E27FC236}">
                <a16:creationId xmlns:a16="http://schemas.microsoft.com/office/drawing/2014/main" id="{3781C0D1-6E7A-7128-A833-9426098D330E}"/>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77C2AEC8-5CF1-8A7C-6050-BE1DF83E6775}"/>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DCD5E48-DEA0-F733-53FD-21AD2BA7D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
        <p:nvSpPr>
          <p:cNvPr id="13" name="Rectangle 12">
            <a:extLst>
              <a:ext uri="{FF2B5EF4-FFF2-40B4-BE49-F238E27FC236}">
                <a16:creationId xmlns:a16="http://schemas.microsoft.com/office/drawing/2014/main" id="{C54A9976-72CA-4A2E-7662-F9020ADDB51C}"/>
              </a:ext>
            </a:extLst>
          </p:cNvPr>
          <p:cNvSpPr/>
          <p:nvPr/>
        </p:nvSpPr>
        <p:spPr>
          <a:xfrm>
            <a:off x="6743699" y="2581061"/>
            <a:ext cx="5392851" cy="2905339"/>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endParaRPr/>
          </a:p>
        </p:txBody>
      </p:sp>
    </p:spTree>
    <p:extLst>
      <p:ext uri="{BB962C8B-B14F-4D97-AF65-F5344CB8AC3E}">
        <p14:creationId xmlns:p14="http://schemas.microsoft.com/office/powerpoint/2010/main" val="1841795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CCB4-8F5D-01D6-5A51-92F4B1A00A8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C3AC661-38FA-A8D8-3C81-9AFB0BC603D6}"/>
              </a:ext>
            </a:extLst>
          </p:cNvPr>
          <p:cNvPicPr>
            <a:picLocks noChangeAspect="1"/>
          </p:cNvPicPr>
          <p:nvPr/>
        </p:nvPicPr>
        <p:blipFill>
          <a:blip r:embed="rId3"/>
          <a:stretch>
            <a:fillRect/>
          </a:stretch>
        </p:blipFill>
        <p:spPr>
          <a:xfrm>
            <a:off x="7117592" y="685800"/>
            <a:ext cx="5020777" cy="5135932"/>
          </a:xfrm>
          <a:prstGeom prst="rect">
            <a:avLst/>
          </a:prstGeom>
        </p:spPr>
      </p:pic>
      <p:sp>
        <p:nvSpPr>
          <p:cNvPr id="2" name="Content Placeholder 1">
            <a:extLst>
              <a:ext uri="{FF2B5EF4-FFF2-40B4-BE49-F238E27FC236}">
                <a16:creationId xmlns:a16="http://schemas.microsoft.com/office/drawing/2014/main" id="{7149BA03-B049-C3F2-799C-06CBD3C7DCFC}"/>
              </a:ext>
            </a:extLst>
          </p:cNvPr>
          <p:cNvSpPr>
            <a:spLocks noGrp="1"/>
          </p:cNvSpPr>
          <p:nvPr>
            <p:ph idx="1"/>
          </p:nvPr>
        </p:nvSpPr>
        <p:spPr>
          <a:xfrm>
            <a:off x="117538" y="1611298"/>
            <a:ext cx="6983278" cy="4529503"/>
          </a:xfrm>
        </p:spPr>
        <p:txBody>
          <a:bodyPr/>
          <a:lstStyle/>
          <a:p>
            <a:pPr marL="457200" indent="-457200">
              <a:buFont typeface="Arial" panose="020B0604020202020204" pitchFamily="34" charset="0"/>
              <a:buChar char="•"/>
            </a:pPr>
            <a:r>
              <a:rPr sz="2600" dirty="0" err="1"/>
              <a:t>Millaje</a:t>
            </a:r>
            <a:r>
              <a:rPr sz="2600" dirty="0"/>
              <a:t> </a:t>
            </a:r>
            <a:r>
              <a:rPr sz="2600" dirty="0" err="1"/>
              <a:t>estándar</a:t>
            </a:r>
            <a:r>
              <a:rPr sz="2600" dirty="0"/>
              <a:t> O </a:t>
            </a:r>
            <a:r>
              <a:rPr sz="2600" dirty="0" err="1"/>
              <a:t>gastos</a:t>
            </a:r>
            <a:r>
              <a:rPr sz="2600" dirty="0"/>
              <a:t> reales</a:t>
            </a:r>
          </a:p>
          <a:p>
            <a:pPr marL="457200" indent="-457200">
              <a:buFont typeface="Arial" panose="020B0604020202020204" pitchFamily="34" charset="0"/>
              <a:buChar char="•"/>
            </a:pPr>
            <a:r>
              <a:rPr sz="2600" dirty="0"/>
              <a:t>La </a:t>
            </a:r>
            <a:r>
              <a:rPr sz="2600" dirty="0" err="1"/>
              <a:t>documentación</a:t>
            </a:r>
            <a:r>
              <a:rPr sz="2600" dirty="0"/>
              <a:t> es fundamental</a:t>
            </a:r>
          </a:p>
          <a:p>
            <a:pPr marL="457200" indent="-457200">
              <a:buFont typeface="Arial" panose="020B0604020202020204" pitchFamily="34" charset="0"/>
              <a:buChar char="•"/>
            </a:pPr>
            <a:r>
              <a:rPr sz="2600" dirty="0"/>
              <a:t>Las </a:t>
            </a:r>
            <a:r>
              <a:rPr sz="2600" dirty="0" err="1"/>
              <a:t>deducciones</a:t>
            </a:r>
            <a:r>
              <a:rPr sz="2600" dirty="0"/>
              <a:t> </a:t>
            </a:r>
            <a:r>
              <a:rPr sz="2600" dirty="0" err="1"/>
              <a:t>por</a:t>
            </a:r>
            <a:r>
              <a:rPr sz="2600" dirty="0"/>
              <a:t> </a:t>
            </a:r>
            <a:r>
              <a:rPr sz="2600" dirty="0" err="1"/>
              <a:t>vehículo</a:t>
            </a:r>
            <a:r>
              <a:rPr sz="2600" dirty="0"/>
              <a:t> son </a:t>
            </a:r>
            <a:r>
              <a:rPr sz="2600" dirty="0" err="1"/>
              <a:t>comunes</a:t>
            </a:r>
            <a:r>
              <a:rPr sz="2600" dirty="0"/>
              <a:t>, </a:t>
            </a:r>
            <a:r>
              <a:rPr sz="2600" dirty="0" err="1"/>
              <a:t>pero</a:t>
            </a:r>
            <a:r>
              <a:rPr sz="2600" dirty="0"/>
              <a:t> se </a:t>
            </a:r>
            <a:r>
              <a:rPr sz="2600" dirty="0" err="1"/>
              <a:t>revisan</a:t>
            </a:r>
            <a:r>
              <a:rPr sz="2600" dirty="0"/>
              <a:t> </a:t>
            </a:r>
            <a:r>
              <a:rPr sz="2600" dirty="0" err="1"/>
              <a:t>muy</a:t>
            </a:r>
            <a:r>
              <a:rPr sz="2600" dirty="0"/>
              <a:t> de </a:t>
            </a:r>
            <a:r>
              <a:rPr sz="2600" dirty="0" err="1"/>
              <a:t>cerca</a:t>
            </a:r>
            <a:r>
              <a:rPr sz="2600" dirty="0"/>
              <a:t>.</a:t>
            </a:r>
          </a:p>
          <a:p>
            <a:pPr marL="457200" indent="-457200">
              <a:buFont typeface="Arial" panose="020B0604020202020204" pitchFamily="34" charset="0"/>
              <a:buChar char="•"/>
            </a:pPr>
            <a:r>
              <a:rPr sz="2600" dirty="0"/>
              <a:t>Debe </a:t>
            </a:r>
            <a:r>
              <a:rPr sz="2600" dirty="0" err="1"/>
              <a:t>elegir</a:t>
            </a:r>
            <a:r>
              <a:rPr sz="2600" dirty="0"/>
              <a:t> entre </a:t>
            </a:r>
            <a:r>
              <a:rPr sz="2600" dirty="0" err="1"/>
              <a:t>el</a:t>
            </a:r>
            <a:r>
              <a:rPr sz="2600" dirty="0"/>
              <a:t> </a:t>
            </a:r>
            <a:r>
              <a:rPr sz="2600" dirty="0" err="1"/>
              <a:t>millaje</a:t>
            </a:r>
            <a:r>
              <a:rPr sz="2600" dirty="0"/>
              <a:t> </a:t>
            </a:r>
            <a:r>
              <a:rPr sz="2600" dirty="0" err="1"/>
              <a:t>estándar</a:t>
            </a:r>
            <a:r>
              <a:rPr sz="2600" dirty="0"/>
              <a:t> o </a:t>
            </a:r>
            <a:r>
              <a:rPr sz="2600" dirty="0" err="1"/>
              <a:t>los</a:t>
            </a:r>
            <a:r>
              <a:rPr sz="2600" dirty="0"/>
              <a:t> </a:t>
            </a:r>
            <a:r>
              <a:rPr sz="2600" dirty="0" err="1"/>
              <a:t>gastos</a:t>
            </a:r>
            <a:r>
              <a:rPr sz="2600" dirty="0"/>
              <a:t> reales.</a:t>
            </a:r>
          </a:p>
          <a:p>
            <a:pPr marL="457200" indent="-457200">
              <a:buFont typeface="Arial" panose="020B0604020202020204" pitchFamily="34" charset="0"/>
              <a:buChar char="•"/>
            </a:pPr>
            <a:r>
              <a:rPr sz="2600" dirty="0"/>
              <a:t>También </a:t>
            </a:r>
            <a:r>
              <a:rPr sz="2600" dirty="0" err="1"/>
              <a:t>necesita</a:t>
            </a:r>
            <a:r>
              <a:rPr sz="2600" dirty="0"/>
              <a:t> </a:t>
            </a:r>
            <a:r>
              <a:rPr sz="2600" dirty="0" err="1"/>
              <a:t>documentación</a:t>
            </a:r>
            <a:r>
              <a:rPr sz="2600" dirty="0"/>
              <a:t>, </a:t>
            </a:r>
            <a:r>
              <a:rPr sz="2600" dirty="0" err="1"/>
              <a:t>especialmente</a:t>
            </a:r>
            <a:r>
              <a:rPr sz="2600" dirty="0"/>
              <a:t> </a:t>
            </a:r>
            <a:r>
              <a:rPr sz="2600" dirty="0" err="1"/>
              <a:t>registros</a:t>
            </a:r>
            <a:r>
              <a:rPr sz="2600" dirty="0"/>
              <a:t> de </a:t>
            </a:r>
            <a:r>
              <a:rPr sz="2600" dirty="0" err="1"/>
              <a:t>millaje</a:t>
            </a:r>
            <a:r>
              <a:rPr sz="2600" dirty="0"/>
              <a:t>.</a:t>
            </a:r>
          </a:p>
          <a:p>
            <a:pPr marL="457200" indent="-457200">
              <a:buFont typeface="Arial" panose="020B0604020202020204" pitchFamily="34" charset="0"/>
              <a:buChar char="•"/>
            </a:pPr>
            <a:r>
              <a:rPr sz="2600" dirty="0"/>
              <a:t>Los buenos </a:t>
            </a:r>
            <a:r>
              <a:rPr sz="2600" dirty="0" err="1"/>
              <a:t>registros</a:t>
            </a:r>
            <a:r>
              <a:rPr sz="2600" dirty="0"/>
              <a:t> lo </a:t>
            </a:r>
            <a:r>
              <a:rPr sz="2600" dirty="0" err="1"/>
              <a:t>protegen</a:t>
            </a:r>
            <a:r>
              <a:rPr sz="2600" dirty="0"/>
              <a:t> </a:t>
            </a:r>
            <a:r>
              <a:rPr sz="2600" dirty="0" err="1"/>
              <a:t>en</a:t>
            </a:r>
            <a:r>
              <a:rPr sz="2600" dirty="0"/>
              <a:t> </a:t>
            </a:r>
            <a:r>
              <a:rPr sz="2600" dirty="0" err="1"/>
              <a:t>una</a:t>
            </a:r>
            <a:r>
              <a:rPr sz="2600" dirty="0"/>
              <a:t> </a:t>
            </a:r>
            <a:r>
              <a:rPr sz="2600" dirty="0" err="1"/>
              <a:t>auditoría</a:t>
            </a:r>
            <a:r>
              <a:rPr sz="2600" dirty="0"/>
              <a:t> y </a:t>
            </a:r>
            <a:r>
              <a:rPr sz="2600" dirty="0" err="1"/>
              <a:t>generan</a:t>
            </a:r>
            <a:r>
              <a:rPr sz="2600" dirty="0"/>
              <a:t> </a:t>
            </a:r>
            <a:r>
              <a:rPr sz="2600" dirty="0" err="1"/>
              <a:t>credibilidad</a:t>
            </a:r>
            <a:r>
              <a:rPr sz="2600" dirty="0"/>
              <a:t> ante </a:t>
            </a:r>
            <a:r>
              <a:rPr sz="2600" dirty="0" err="1"/>
              <a:t>los</a:t>
            </a:r>
            <a:r>
              <a:rPr sz="2600" dirty="0"/>
              <a:t> </a:t>
            </a:r>
            <a:r>
              <a:rPr sz="2600" dirty="0" err="1"/>
              <a:t>prestamistas</a:t>
            </a:r>
            <a:r>
              <a:rPr sz="2600" dirty="0"/>
              <a:t>.</a:t>
            </a:r>
          </a:p>
        </p:txBody>
      </p:sp>
      <p:sp>
        <p:nvSpPr>
          <p:cNvPr id="3" name="Title 2">
            <a:extLst>
              <a:ext uri="{FF2B5EF4-FFF2-40B4-BE49-F238E27FC236}">
                <a16:creationId xmlns:a16="http://schemas.microsoft.com/office/drawing/2014/main" id="{2E5632C0-5580-9BE2-0596-6B9249A6D58D}"/>
              </a:ext>
            </a:extLst>
          </p:cNvPr>
          <p:cNvSpPr>
            <a:spLocks noGrp="1"/>
          </p:cNvSpPr>
          <p:nvPr>
            <p:ph type="title"/>
          </p:nvPr>
        </p:nvSpPr>
        <p:spPr>
          <a:xfrm>
            <a:off x="0" y="1036268"/>
            <a:ext cx="7450251" cy="590552"/>
          </a:xfrm>
        </p:spPr>
        <p:txBody>
          <a:bodyPr/>
          <a:lstStyle/>
          <a:p>
            <a:r>
              <a:rPr sz="4300" dirty="0" err="1"/>
              <a:t>Parte</a:t>
            </a:r>
            <a:r>
              <a:rPr sz="4300" dirty="0"/>
              <a:t> IV: </a:t>
            </a:r>
            <a:r>
              <a:rPr sz="4300" dirty="0" err="1"/>
              <a:t>Gastos</a:t>
            </a:r>
            <a:r>
              <a:rPr sz="4300" dirty="0"/>
              <a:t> del </a:t>
            </a:r>
            <a:r>
              <a:rPr sz="4300" dirty="0" err="1"/>
              <a:t>vehículo</a:t>
            </a:r>
            <a:endParaRPr sz="4300" dirty="0"/>
          </a:p>
        </p:txBody>
      </p:sp>
      <p:sp>
        <p:nvSpPr>
          <p:cNvPr id="4" name="Date Placeholder 3">
            <a:extLst>
              <a:ext uri="{FF2B5EF4-FFF2-40B4-BE49-F238E27FC236}">
                <a16:creationId xmlns:a16="http://schemas.microsoft.com/office/drawing/2014/main" id="{F20478CC-7FC7-CDC8-4BE3-14BAEF41F42D}"/>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B9679A64-25B4-1D83-7B57-16A37AB08E46}"/>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0E295804-8B45-F4C9-F58C-784175F5C8CF}"/>
              </a:ext>
            </a:extLst>
          </p:cNvPr>
          <p:cNvSpPr>
            <a:spLocks noGrp="1"/>
          </p:cNvSpPr>
          <p:nvPr>
            <p:ph type="sldNum" sz="quarter" idx="12"/>
          </p:nvPr>
        </p:nvSpPr>
        <p:spPr/>
        <p:txBody>
          <a:bodyPr/>
          <a:lstStyle/>
          <a:p>
            <a:r>
              <a:t>13</a:t>
            </a:r>
          </a:p>
        </p:txBody>
      </p:sp>
      <p:grpSp>
        <p:nvGrpSpPr>
          <p:cNvPr id="7" name="Group 6">
            <a:extLst>
              <a:ext uri="{FF2B5EF4-FFF2-40B4-BE49-F238E27FC236}">
                <a16:creationId xmlns:a16="http://schemas.microsoft.com/office/drawing/2014/main" id="{32D2FD11-C766-6755-D1CE-E4E657E4C199}"/>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3E10A9A5-A9E7-3A9B-3FAD-D4A54E926D76}"/>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FE9D56-F4DA-876F-5253-B6FBBC8C4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
        <p:nvSpPr>
          <p:cNvPr id="13" name="Rectangle 12">
            <a:extLst>
              <a:ext uri="{FF2B5EF4-FFF2-40B4-BE49-F238E27FC236}">
                <a16:creationId xmlns:a16="http://schemas.microsoft.com/office/drawing/2014/main" id="{BB010B55-318B-C33A-524A-C0C000E6ADE8}"/>
              </a:ext>
            </a:extLst>
          </p:cNvPr>
          <p:cNvSpPr/>
          <p:nvPr/>
        </p:nvSpPr>
        <p:spPr>
          <a:xfrm>
            <a:off x="7117592" y="657333"/>
            <a:ext cx="4931036" cy="2009667"/>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endParaRPr/>
          </a:p>
        </p:txBody>
      </p:sp>
    </p:spTree>
    <p:extLst>
      <p:ext uri="{BB962C8B-B14F-4D97-AF65-F5344CB8AC3E}">
        <p14:creationId xmlns:p14="http://schemas.microsoft.com/office/powerpoint/2010/main" val="3532941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EFA0-4C35-03A4-05F1-B469B80EB0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B9B45D-17BA-F001-5B11-FC6CCCA46C36}"/>
              </a:ext>
            </a:extLst>
          </p:cNvPr>
          <p:cNvPicPr>
            <a:picLocks noChangeAspect="1"/>
          </p:cNvPicPr>
          <p:nvPr/>
        </p:nvPicPr>
        <p:blipFill>
          <a:blip r:embed="rId3"/>
          <a:stretch>
            <a:fillRect/>
          </a:stretch>
        </p:blipFill>
        <p:spPr>
          <a:xfrm>
            <a:off x="6978876" y="130172"/>
            <a:ext cx="5161127" cy="6362701"/>
          </a:xfrm>
          <a:prstGeom prst="rect">
            <a:avLst/>
          </a:prstGeom>
        </p:spPr>
      </p:pic>
      <p:sp>
        <p:nvSpPr>
          <p:cNvPr id="3" name="Title 2">
            <a:extLst>
              <a:ext uri="{FF2B5EF4-FFF2-40B4-BE49-F238E27FC236}">
                <a16:creationId xmlns:a16="http://schemas.microsoft.com/office/drawing/2014/main" id="{66FA94FD-6FB7-7499-D556-13529AD6BA8B}"/>
              </a:ext>
            </a:extLst>
          </p:cNvPr>
          <p:cNvSpPr>
            <a:spLocks noGrp="1"/>
          </p:cNvSpPr>
          <p:nvPr>
            <p:ph type="title"/>
          </p:nvPr>
        </p:nvSpPr>
        <p:spPr>
          <a:xfrm>
            <a:off x="131649" y="1009649"/>
            <a:ext cx="7031151" cy="1765740"/>
          </a:xfrm>
        </p:spPr>
        <p:txBody>
          <a:bodyPr/>
          <a:lstStyle/>
          <a:p>
            <a:r>
              <a:t>Línea 30 Gastos por el uso comercial de su hogar </a:t>
            </a:r>
          </a:p>
        </p:txBody>
      </p:sp>
      <p:sp>
        <p:nvSpPr>
          <p:cNvPr id="4" name="Date Placeholder 3">
            <a:extLst>
              <a:ext uri="{FF2B5EF4-FFF2-40B4-BE49-F238E27FC236}">
                <a16:creationId xmlns:a16="http://schemas.microsoft.com/office/drawing/2014/main" id="{F7E21845-FF21-FCA5-C9E0-CE0D48B0EFD7}"/>
              </a:ext>
            </a:extLst>
          </p:cNvPr>
          <p:cNvSpPr>
            <a:spLocks noGrp="1"/>
          </p:cNvSpPr>
          <p:nvPr>
            <p:ph type="dt" sz="half" idx="10"/>
          </p:nvPr>
        </p:nvSpPr>
        <p:spPr/>
        <p:txBody>
          <a:bodyPr/>
          <a:lstStyle/>
          <a:p>
            <a:r>
              <a:t>2/25/2026</a:t>
            </a:r>
          </a:p>
        </p:txBody>
      </p:sp>
      <p:sp>
        <p:nvSpPr>
          <p:cNvPr id="5" name="Footer Placeholder 4">
            <a:extLst>
              <a:ext uri="{FF2B5EF4-FFF2-40B4-BE49-F238E27FC236}">
                <a16:creationId xmlns:a16="http://schemas.microsoft.com/office/drawing/2014/main" id="{445AB448-746C-1484-F769-CDC38BD7C612}"/>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7E53F550-6536-4051-4B3F-94CF393EEBFB}"/>
              </a:ext>
            </a:extLst>
          </p:cNvPr>
          <p:cNvSpPr>
            <a:spLocks noGrp="1"/>
          </p:cNvSpPr>
          <p:nvPr>
            <p:ph type="sldNum" sz="quarter" idx="12"/>
          </p:nvPr>
        </p:nvSpPr>
        <p:spPr/>
        <p:txBody>
          <a:bodyPr/>
          <a:lstStyle/>
          <a:p>
            <a:r>
              <a:t>14</a:t>
            </a:r>
          </a:p>
        </p:txBody>
      </p:sp>
      <p:grpSp>
        <p:nvGrpSpPr>
          <p:cNvPr id="7" name="Group 6">
            <a:extLst>
              <a:ext uri="{FF2B5EF4-FFF2-40B4-BE49-F238E27FC236}">
                <a16:creationId xmlns:a16="http://schemas.microsoft.com/office/drawing/2014/main" id="{12458D07-F4E3-9593-284A-E95606852978}"/>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8A1DB015-461A-E6C6-FAA6-D7130D967F88}"/>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14D3614-A97E-6089-2094-2AA0B9B27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graphicFrame>
        <p:nvGraphicFramePr>
          <p:cNvPr id="8" name="Table 7">
            <a:extLst>
              <a:ext uri="{FF2B5EF4-FFF2-40B4-BE49-F238E27FC236}">
                <a16:creationId xmlns:a16="http://schemas.microsoft.com/office/drawing/2014/main" id="{B01EE098-08F2-B690-0C28-7C509DAEB304}"/>
              </a:ext>
            </a:extLst>
          </p:cNvPr>
          <p:cNvGraphicFramePr>
            <a:graphicFrameLocks noGrp="1"/>
          </p:cNvGraphicFramePr>
          <p:nvPr>
            <p:extLst>
              <p:ext uri="{D42A27DB-BD31-4B8C-83A1-F6EECF244321}">
                <p14:modId xmlns:p14="http://schemas.microsoft.com/office/powerpoint/2010/main" val="229180143"/>
              </p:ext>
            </p:extLst>
          </p:nvPr>
        </p:nvGraphicFramePr>
        <p:xfrm>
          <a:off x="78036" y="2705100"/>
          <a:ext cx="6779964" cy="4066522"/>
        </p:xfrm>
        <a:graphic>
          <a:graphicData uri="http://schemas.openxmlformats.org/drawingml/2006/table">
            <a:tbl>
              <a:tblPr firstRow="1" firstCol="1" bandRow="1">
                <a:tableStyleId>{5C22544A-7EE6-4342-B048-85BDC9FD1C3A}</a:tableStyleId>
              </a:tblPr>
              <a:tblGrid>
                <a:gridCol w="1559000">
                  <a:extLst>
                    <a:ext uri="{9D8B030D-6E8A-4147-A177-3AD203B41FA5}">
                      <a16:colId xmlns:a16="http://schemas.microsoft.com/office/drawing/2014/main" val="3346972128"/>
                    </a:ext>
                  </a:extLst>
                </a:gridCol>
                <a:gridCol w="2960976">
                  <a:extLst>
                    <a:ext uri="{9D8B030D-6E8A-4147-A177-3AD203B41FA5}">
                      <a16:colId xmlns:a16="http://schemas.microsoft.com/office/drawing/2014/main" val="3857028536"/>
                    </a:ext>
                  </a:extLst>
                </a:gridCol>
                <a:gridCol w="2259988">
                  <a:extLst>
                    <a:ext uri="{9D8B030D-6E8A-4147-A177-3AD203B41FA5}">
                      <a16:colId xmlns:a16="http://schemas.microsoft.com/office/drawing/2014/main" val="2396703492"/>
                    </a:ext>
                  </a:extLst>
                </a:gridCol>
              </a:tblGrid>
              <a:tr h="327504">
                <a:tc>
                  <a:txBody>
                    <a:bodyPr/>
                    <a:lstStyle/>
                    <a:p>
                      <a:r>
                        <a:t>Método</a:t>
                      </a:r>
                    </a:p>
                  </a:txBody>
                  <a:tcPr marL="9525" marR="9525" marT="9525" marB="9525" anchor="ctr"/>
                </a:tc>
                <a:tc>
                  <a:txBody>
                    <a:bodyPr/>
                    <a:lstStyle/>
                    <a:p>
                      <a:r>
                        <a:t>Requisitos</a:t>
                      </a:r>
                    </a:p>
                  </a:txBody>
                  <a:tcPr marL="9525" marR="9525" marT="9525" marB="9525" anchor="ctr"/>
                </a:tc>
                <a:tc>
                  <a:txBody>
                    <a:bodyPr/>
                    <a:lstStyle/>
                    <a:p>
                      <a:r>
                        <a:t>Mejor para...</a:t>
                      </a:r>
                    </a:p>
                  </a:txBody>
                  <a:tcPr marL="9525" marR="9525" marT="9525" marB="9525" anchor="ctr"/>
                </a:tc>
                <a:extLst>
                  <a:ext uri="{0D108BD9-81ED-4DB2-BD59-A6C34878D82A}">
                    <a16:rowId xmlns:a16="http://schemas.microsoft.com/office/drawing/2014/main" val="3869945634"/>
                  </a:ext>
                </a:extLst>
              </a:tr>
              <a:tr h="1869509">
                <a:tc>
                  <a:txBody>
                    <a:bodyPr/>
                    <a:lstStyle/>
                    <a:p>
                      <a:r>
                        <a:t>Gastos reales</a:t>
                      </a:r>
                    </a:p>
                  </a:txBody>
                  <a:tcPr marL="9525" marR="9525" marT="9525" marB="9525" anchor="ctr"/>
                </a:tc>
                <a:tc>
                  <a:txBody>
                    <a:bodyPr/>
                    <a:lstStyle/>
                    <a:p>
                      <a:r>
                        <a:t>Adjunte el Formulario 8829. Requiere llevar registro de todos los servicios públicos, seguros, reparaciones y depreciación.</a:t>
                      </a:r>
                    </a:p>
                  </a:txBody>
                  <a:tcPr marL="9525" marR="9525" marT="9525" marB="9525" anchor="ctr"/>
                </a:tc>
                <a:tc>
                  <a:txBody>
                    <a:bodyPr/>
                    <a:lstStyle/>
                    <a:p>
                      <a:r>
                        <a:t>Oficinas más grandes o zonas con costos de vivienda altos.</a:t>
                      </a:r>
                    </a:p>
                  </a:txBody>
                  <a:tcPr marL="9525" marR="9525" marT="9525" marB="9525" anchor="ctr"/>
                </a:tc>
                <a:extLst>
                  <a:ext uri="{0D108BD9-81ED-4DB2-BD59-A6C34878D82A}">
                    <a16:rowId xmlns:a16="http://schemas.microsoft.com/office/drawing/2014/main" val="3562659871"/>
                  </a:ext>
                </a:extLst>
              </a:tr>
              <a:tr h="1869509">
                <a:tc>
                  <a:txBody>
                    <a:bodyPr/>
                    <a:lstStyle/>
                    <a:p>
                      <a:r>
                        <a:t>Método simplificado</a:t>
                      </a:r>
                    </a:p>
                  </a:txBody>
                  <a:tcPr marL="9525" marR="9525" marT="9525" marB="9525" anchor="ctr"/>
                </a:tc>
                <a:tc>
                  <a:txBody>
                    <a:bodyPr/>
                    <a:lstStyle/>
                    <a:p>
                      <a:r>
                        <a:t>No requiere el Formulario 8829. Use la hoja de trabajo en las instrucciones del IRS. ($5 por pie cuadrado, hasta 300 pies cuadrados.)</a:t>
                      </a:r>
                    </a:p>
                  </a:txBody>
                  <a:tcPr marL="9525" marR="9525" marT="9525" marB="9525" anchor="ctr"/>
                </a:tc>
                <a:tc>
                  <a:txBody>
                    <a:bodyPr/>
                    <a:lstStyle/>
                    <a:p>
                      <a:r>
                        <a:rPr dirty="0" err="1"/>
                        <a:t>Espacios</a:t>
                      </a:r>
                      <a:r>
                        <a:rPr dirty="0"/>
                        <a:t> </a:t>
                      </a:r>
                      <a:r>
                        <a:rPr dirty="0" err="1"/>
                        <a:t>más</a:t>
                      </a:r>
                      <a:r>
                        <a:rPr dirty="0"/>
                        <a:t> </a:t>
                      </a:r>
                      <a:r>
                        <a:rPr dirty="0" err="1"/>
                        <a:t>pequeños</a:t>
                      </a:r>
                      <a:r>
                        <a:rPr dirty="0"/>
                        <a:t> o </a:t>
                      </a:r>
                      <a:r>
                        <a:rPr dirty="0" err="1"/>
                        <a:t>quienes</a:t>
                      </a:r>
                      <a:r>
                        <a:rPr dirty="0"/>
                        <a:t> </a:t>
                      </a:r>
                      <a:r>
                        <a:rPr dirty="0" err="1"/>
                        <a:t>valoran</a:t>
                      </a:r>
                      <a:r>
                        <a:rPr dirty="0"/>
                        <a:t> </a:t>
                      </a:r>
                      <a:r>
                        <a:rPr dirty="0" err="1"/>
                        <a:t>su</a:t>
                      </a:r>
                      <a:r>
                        <a:rPr dirty="0"/>
                        <a:t> </a:t>
                      </a:r>
                      <a:r>
                        <a:rPr dirty="0" err="1"/>
                        <a:t>tranquilidad</a:t>
                      </a:r>
                      <a:r>
                        <a:rPr dirty="0"/>
                        <a:t> </a:t>
                      </a:r>
                      <a:r>
                        <a:rPr dirty="0" err="1"/>
                        <a:t>más</a:t>
                      </a:r>
                      <a:r>
                        <a:rPr dirty="0"/>
                        <a:t> </a:t>
                      </a:r>
                      <a:r>
                        <a:rPr dirty="0" err="1"/>
                        <a:t>que</a:t>
                      </a:r>
                      <a:r>
                        <a:rPr dirty="0"/>
                        <a:t> hasta </a:t>
                      </a:r>
                      <a:r>
                        <a:rPr dirty="0" err="1"/>
                        <a:t>el</a:t>
                      </a:r>
                      <a:r>
                        <a:rPr dirty="0"/>
                        <a:t> </a:t>
                      </a:r>
                      <a:r>
                        <a:rPr dirty="0" err="1"/>
                        <a:t>último</a:t>
                      </a:r>
                      <a:r>
                        <a:rPr dirty="0"/>
                        <a:t> centavo.</a:t>
                      </a:r>
                    </a:p>
                  </a:txBody>
                  <a:tcPr marL="9525" marR="9525" marT="9525" marB="9525" anchor="ctr"/>
                </a:tc>
                <a:extLst>
                  <a:ext uri="{0D108BD9-81ED-4DB2-BD59-A6C34878D82A}">
                    <a16:rowId xmlns:a16="http://schemas.microsoft.com/office/drawing/2014/main" val="767522804"/>
                  </a:ext>
                </a:extLst>
              </a:tr>
            </a:tbl>
          </a:graphicData>
        </a:graphic>
      </p:graphicFrame>
      <p:sp>
        <p:nvSpPr>
          <p:cNvPr id="11" name="Rectangle 1">
            <a:extLst>
              <a:ext uri="{FF2B5EF4-FFF2-40B4-BE49-F238E27FC236}">
                <a16:creationId xmlns:a16="http://schemas.microsoft.com/office/drawing/2014/main" id="{941D2DC5-0969-77A4-9532-BC1C398FEBEB}"/>
              </a:ext>
            </a:extLst>
          </p:cNvPr>
          <p:cNvSpPr>
            <a:spLocks noChangeArrowheads="1"/>
          </p:cNvSpPr>
          <p:nvPr/>
        </p:nvSpPr>
        <p:spPr bwMode="auto">
          <a:xfrm>
            <a:off x="252525" y="2018873"/>
            <a:ext cx="6286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dirty="0"/>
              <a:t>No </a:t>
            </a:r>
            <a:r>
              <a:rPr dirty="0" err="1"/>
              <a:t>reporte</a:t>
            </a:r>
            <a:r>
              <a:rPr dirty="0"/>
              <a:t> </a:t>
            </a:r>
            <a:r>
              <a:rPr dirty="0" err="1"/>
              <a:t>estos</a:t>
            </a:r>
            <a:r>
              <a:rPr dirty="0"/>
              <a:t> </a:t>
            </a:r>
            <a:r>
              <a:rPr dirty="0" err="1"/>
              <a:t>gastos</a:t>
            </a:r>
            <a:r>
              <a:rPr dirty="0"/>
              <a:t> </a:t>
            </a:r>
            <a:r>
              <a:rPr dirty="0" err="1"/>
              <a:t>en</a:t>
            </a:r>
            <a:r>
              <a:rPr dirty="0"/>
              <a:t> </a:t>
            </a:r>
            <a:r>
              <a:rPr dirty="0" err="1"/>
              <a:t>otra</a:t>
            </a:r>
            <a:r>
              <a:rPr dirty="0"/>
              <a:t> </a:t>
            </a:r>
            <a:r>
              <a:rPr dirty="0" err="1"/>
              <a:t>parte</a:t>
            </a:r>
            <a:r>
              <a:rPr dirty="0"/>
              <a:t>.</a:t>
            </a:r>
          </a:p>
          <a:p>
            <a:r>
              <a:rPr dirty="0"/>
              <a:t>Dos formas de </a:t>
            </a:r>
            <a:r>
              <a:rPr dirty="0" err="1"/>
              <a:t>presentarlo</a:t>
            </a:r>
            <a:endParaRPr dirty="0"/>
          </a:p>
        </p:txBody>
      </p:sp>
      <p:sp>
        <p:nvSpPr>
          <p:cNvPr id="13" name="Rectangle 12">
            <a:extLst>
              <a:ext uri="{FF2B5EF4-FFF2-40B4-BE49-F238E27FC236}">
                <a16:creationId xmlns:a16="http://schemas.microsoft.com/office/drawing/2014/main" id="{C20C158B-2B54-434F-5C83-82BB7CBAAAAC}"/>
              </a:ext>
            </a:extLst>
          </p:cNvPr>
          <p:cNvSpPr/>
          <p:nvPr/>
        </p:nvSpPr>
        <p:spPr>
          <a:xfrm>
            <a:off x="7033846" y="665038"/>
            <a:ext cx="5026505" cy="706561"/>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endParaRPr/>
          </a:p>
        </p:txBody>
      </p:sp>
    </p:spTree>
    <p:extLst>
      <p:ext uri="{BB962C8B-B14F-4D97-AF65-F5344CB8AC3E}">
        <p14:creationId xmlns:p14="http://schemas.microsoft.com/office/powerpoint/2010/main" val="1621299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63BC-4ED7-92B7-EE6A-28F99187370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0693424-610E-327D-4965-1202658DA718}"/>
              </a:ext>
            </a:extLst>
          </p:cNvPr>
          <p:cNvPicPr>
            <a:picLocks noChangeAspect="1"/>
          </p:cNvPicPr>
          <p:nvPr/>
        </p:nvPicPr>
        <p:blipFill>
          <a:blip r:embed="rId3"/>
          <a:stretch>
            <a:fillRect/>
          </a:stretch>
        </p:blipFill>
        <p:spPr>
          <a:xfrm>
            <a:off x="6978876" y="130172"/>
            <a:ext cx="5161127" cy="6362701"/>
          </a:xfrm>
          <a:prstGeom prst="rect">
            <a:avLst/>
          </a:prstGeom>
        </p:spPr>
      </p:pic>
      <p:sp>
        <p:nvSpPr>
          <p:cNvPr id="2" name="Content Placeholder 1">
            <a:extLst>
              <a:ext uri="{FF2B5EF4-FFF2-40B4-BE49-F238E27FC236}">
                <a16:creationId xmlns:a16="http://schemas.microsoft.com/office/drawing/2014/main" id="{09FCF4CF-1BCF-BDB4-A8EB-E3DDDA2CA405}"/>
              </a:ext>
            </a:extLst>
          </p:cNvPr>
          <p:cNvSpPr>
            <a:spLocks noGrp="1"/>
          </p:cNvSpPr>
          <p:nvPr>
            <p:ph idx="1"/>
          </p:nvPr>
        </p:nvSpPr>
        <p:spPr>
          <a:xfrm>
            <a:off x="-1411" y="2122296"/>
            <a:ext cx="6918262" cy="4349780"/>
          </a:xfrm>
        </p:spPr>
        <p:txBody>
          <a:bodyPr/>
          <a:lstStyle/>
          <a:p>
            <a:pPr marL="457200" indent="-457200">
              <a:buFont typeface="Arial" panose="020B0604020202020204" pitchFamily="34" charset="0"/>
              <a:buChar char="•"/>
            </a:pPr>
            <a:r>
              <a:rPr sz="2400" dirty="0"/>
              <a:t>Si hay </a:t>
            </a:r>
            <a:r>
              <a:rPr sz="2400" dirty="0" err="1"/>
              <a:t>una</a:t>
            </a:r>
            <a:r>
              <a:rPr sz="2400" dirty="0"/>
              <a:t> </a:t>
            </a:r>
            <a:r>
              <a:rPr sz="2400" dirty="0" err="1"/>
              <a:t>ganancia</a:t>
            </a:r>
            <a:r>
              <a:rPr sz="2400" dirty="0"/>
              <a:t>, </a:t>
            </a:r>
            <a:r>
              <a:rPr sz="2400" dirty="0" err="1"/>
              <a:t>regístrela</a:t>
            </a:r>
            <a:r>
              <a:rPr sz="2400" dirty="0"/>
              <a:t> tanto </a:t>
            </a:r>
            <a:r>
              <a:rPr sz="2400" dirty="0" err="1"/>
              <a:t>en</a:t>
            </a:r>
            <a:r>
              <a:rPr sz="2400" dirty="0"/>
              <a:t> </a:t>
            </a:r>
            <a:r>
              <a:rPr sz="2400" dirty="0" err="1"/>
              <a:t>el</a:t>
            </a:r>
            <a:r>
              <a:rPr sz="2400" dirty="0"/>
              <a:t> Anexo 1 (</a:t>
            </a:r>
            <a:r>
              <a:rPr sz="2400" dirty="0" err="1"/>
              <a:t>Formulario</a:t>
            </a:r>
            <a:r>
              <a:rPr sz="2400" dirty="0"/>
              <a:t> 1040), </a:t>
            </a:r>
            <a:r>
              <a:rPr sz="2400" dirty="0" err="1"/>
              <a:t>línea</a:t>
            </a:r>
            <a:r>
              <a:rPr sz="2400" dirty="0"/>
              <a:t> 3, </a:t>
            </a:r>
            <a:r>
              <a:rPr sz="2400" dirty="0" err="1"/>
              <a:t>como</a:t>
            </a:r>
            <a:r>
              <a:rPr sz="2400" dirty="0"/>
              <a:t> </a:t>
            </a:r>
            <a:r>
              <a:rPr sz="2400" dirty="0" err="1"/>
              <a:t>en</a:t>
            </a:r>
            <a:r>
              <a:rPr sz="2400" dirty="0"/>
              <a:t> </a:t>
            </a:r>
            <a:r>
              <a:rPr sz="2400" dirty="0" err="1"/>
              <a:t>el</a:t>
            </a:r>
            <a:r>
              <a:rPr sz="2400" dirty="0"/>
              <a:t> Anexo SE, </a:t>
            </a:r>
            <a:r>
              <a:rPr sz="2400" dirty="0" err="1"/>
              <a:t>línea</a:t>
            </a:r>
            <a:r>
              <a:rPr sz="2400" dirty="0"/>
              <a:t> 2. (Si </a:t>
            </a:r>
            <a:r>
              <a:rPr sz="2400" dirty="0" err="1"/>
              <a:t>marcó</a:t>
            </a:r>
            <a:r>
              <a:rPr sz="2400" dirty="0"/>
              <a:t> la </a:t>
            </a:r>
            <a:r>
              <a:rPr sz="2400" dirty="0" err="1"/>
              <a:t>casilla</a:t>
            </a:r>
            <a:r>
              <a:rPr sz="2400" dirty="0"/>
              <a:t> de la </a:t>
            </a:r>
            <a:r>
              <a:rPr sz="2400" dirty="0" err="1"/>
              <a:t>línea</a:t>
            </a:r>
            <a:r>
              <a:rPr sz="2400" dirty="0"/>
              <a:t> 1, </a:t>
            </a:r>
            <a:r>
              <a:rPr sz="2400" dirty="0" err="1"/>
              <a:t>vea</a:t>
            </a:r>
            <a:r>
              <a:rPr sz="2400" dirty="0"/>
              <a:t> las </a:t>
            </a:r>
            <a:r>
              <a:rPr sz="2400" dirty="0" err="1"/>
              <a:t>instrucciones</a:t>
            </a:r>
            <a:r>
              <a:rPr sz="2400" dirty="0"/>
              <a:t>). Los </a:t>
            </a:r>
            <a:r>
              <a:rPr sz="2400" dirty="0" err="1"/>
              <a:t>patrimonios</a:t>
            </a:r>
            <a:r>
              <a:rPr sz="2400" dirty="0"/>
              <a:t> y </a:t>
            </a:r>
            <a:r>
              <a:rPr sz="2400" dirty="0" err="1"/>
              <a:t>fideicomisos</a:t>
            </a:r>
            <a:r>
              <a:rPr sz="2400" dirty="0"/>
              <a:t> la </a:t>
            </a:r>
            <a:r>
              <a:rPr sz="2400" dirty="0" err="1"/>
              <a:t>registran</a:t>
            </a:r>
            <a:r>
              <a:rPr sz="2400" dirty="0"/>
              <a:t> </a:t>
            </a:r>
            <a:r>
              <a:rPr sz="2400" dirty="0" err="1"/>
              <a:t>en</a:t>
            </a:r>
            <a:r>
              <a:rPr sz="2400" dirty="0"/>
              <a:t> </a:t>
            </a:r>
            <a:r>
              <a:rPr sz="2400" dirty="0" err="1"/>
              <a:t>el</a:t>
            </a:r>
            <a:r>
              <a:rPr sz="2400" dirty="0"/>
              <a:t> </a:t>
            </a:r>
            <a:r>
              <a:rPr sz="2400" dirty="0" err="1"/>
              <a:t>Formulario</a:t>
            </a:r>
            <a:r>
              <a:rPr sz="2400" dirty="0"/>
              <a:t> 1041, </a:t>
            </a:r>
            <a:r>
              <a:rPr sz="2400" dirty="0" err="1"/>
              <a:t>línea</a:t>
            </a:r>
            <a:r>
              <a:rPr sz="2400" dirty="0"/>
              <a:t> 3.</a:t>
            </a:r>
          </a:p>
          <a:p>
            <a:pPr marL="457200" indent="-457200">
              <a:buFont typeface="Arial" panose="020B0604020202020204" pitchFamily="34" charset="0"/>
              <a:buChar char="•"/>
            </a:pPr>
            <a:r>
              <a:rPr sz="2400" dirty="0"/>
              <a:t>Si hay </a:t>
            </a:r>
            <a:r>
              <a:rPr sz="2400" dirty="0" err="1"/>
              <a:t>una</a:t>
            </a:r>
            <a:r>
              <a:rPr sz="2400" dirty="0"/>
              <a:t> </a:t>
            </a:r>
            <a:r>
              <a:rPr sz="2400" dirty="0" err="1"/>
              <a:t>pérdida</a:t>
            </a:r>
            <a:r>
              <a:rPr sz="2400" dirty="0"/>
              <a:t>, </a:t>
            </a:r>
            <a:r>
              <a:rPr sz="2400" dirty="0" err="1"/>
              <a:t>debe</a:t>
            </a:r>
            <a:r>
              <a:rPr sz="2400" dirty="0"/>
              <a:t> pasar a la </a:t>
            </a:r>
            <a:r>
              <a:rPr sz="2400" dirty="0" err="1"/>
              <a:t>línea</a:t>
            </a:r>
            <a:r>
              <a:rPr sz="2400" dirty="0"/>
              <a:t> 32.</a:t>
            </a:r>
          </a:p>
          <a:p>
            <a:pPr marL="457200" indent="-457200">
              <a:buFont typeface="Arial" panose="020B0604020202020204" pitchFamily="34" charset="0"/>
              <a:buChar char="•"/>
            </a:pPr>
            <a:r>
              <a:rPr sz="2400" dirty="0"/>
              <a:t>A </a:t>
            </a:r>
            <a:r>
              <a:rPr sz="2400" dirty="0" err="1"/>
              <a:t>menos</a:t>
            </a:r>
            <a:r>
              <a:rPr sz="2400" dirty="0"/>
              <a:t> </a:t>
            </a:r>
            <a:r>
              <a:rPr sz="2400" dirty="0" err="1"/>
              <a:t>que</a:t>
            </a:r>
            <a:r>
              <a:rPr sz="2400" dirty="0"/>
              <a:t> </a:t>
            </a:r>
            <a:r>
              <a:rPr sz="2400" dirty="0" err="1"/>
              <a:t>usted</a:t>
            </a:r>
            <a:r>
              <a:rPr sz="2400" dirty="0"/>
              <a:t> </a:t>
            </a:r>
            <a:r>
              <a:rPr sz="2400" dirty="0" err="1"/>
              <a:t>esté</a:t>
            </a:r>
            <a:r>
              <a:rPr sz="2400" dirty="0"/>
              <a:t> </a:t>
            </a:r>
            <a:r>
              <a:rPr sz="2400" dirty="0" err="1"/>
              <a:t>en</a:t>
            </a:r>
            <a:r>
              <a:rPr sz="2400" dirty="0"/>
              <a:t> </a:t>
            </a:r>
            <a:r>
              <a:rPr sz="2400" dirty="0" err="1"/>
              <a:t>nómina</a:t>
            </a:r>
            <a:r>
              <a:rPr sz="2400" dirty="0"/>
              <a:t>, las </a:t>
            </a:r>
            <a:r>
              <a:rPr sz="2400" dirty="0" err="1"/>
              <a:t>distribuciones</a:t>
            </a:r>
            <a:r>
              <a:rPr sz="2400" dirty="0"/>
              <a:t> o </a:t>
            </a:r>
            <a:r>
              <a:rPr sz="2400" dirty="0" err="1"/>
              <a:t>retiros</a:t>
            </a:r>
            <a:r>
              <a:rPr sz="2400" dirty="0"/>
              <a:t> del </a:t>
            </a:r>
            <a:r>
              <a:rPr sz="2400" dirty="0" err="1"/>
              <a:t>propietario</a:t>
            </a:r>
            <a:r>
              <a:rPr sz="2400" dirty="0"/>
              <a:t> NO se </a:t>
            </a:r>
            <a:r>
              <a:rPr sz="2400" dirty="0" err="1"/>
              <a:t>incluyen</a:t>
            </a:r>
            <a:r>
              <a:rPr sz="2400" dirty="0"/>
              <a:t> </a:t>
            </a:r>
            <a:r>
              <a:rPr sz="2400" dirty="0" err="1"/>
              <a:t>como</a:t>
            </a:r>
            <a:r>
              <a:rPr sz="2400" dirty="0"/>
              <a:t> </a:t>
            </a:r>
            <a:r>
              <a:rPr sz="2400" dirty="0" err="1"/>
              <a:t>gasto</a:t>
            </a:r>
            <a:r>
              <a:rPr sz="2400" dirty="0"/>
              <a:t> (a </a:t>
            </a:r>
            <a:r>
              <a:rPr sz="2400" dirty="0" err="1"/>
              <a:t>los</a:t>
            </a:r>
            <a:r>
              <a:rPr sz="2400" dirty="0"/>
              <a:t> </a:t>
            </a:r>
            <a:r>
              <a:rPr sz="2400" dirty="0" err="1"/>
              <a:t>prestamistas</a:t>
            </a:r>
            <a:r>
              <a:rPr sz="2400" dirty="0"/>
              <a:t> les </a:t>
            </a:r>
            <a:r>
              <a:rPr sz="2400" dirty="0" err="1"/>
              <a:t>gustará</a:t>
            </a:r>
            <a:r>
              <a:rPr sz="2400" dirty="0"/>
              <a:t> </a:t>
            </a:r>
            <a:r>
              <a:rPr sz="2400" dirty="0" err="1"/>
              <a:t>ver</a:t>
            </a:r>
            <a:r>
              <a:rPr sz="2400" dirty="0"/>
              <a:t> un </a:t>
            </a:r>
            <a:r>
              <a:rPr sz="2400" dirty="0" err="1"/>
              <a:t>registro</a:t>
            </a:r>
            <a:r>
              <a:rPr sz="2400" dirty="0"/>
              <a:t> de sus </a:t>
            </a:r>
            <a:r>
              <a:rPr sz="2400" dirty="0" err="1"/>
              <a:t>retiros</a:t>
            </a:r>
            <a:r>
              <a:rPr sz="2400" dirty="0"/>
              <a:t> del </a:t>
            </a:r>
            <a:r>
              <a:rPr sz="2400" dirty="0" err="1"/>
              <a:t>propietario</a:t>
            </a:r>
            <a:r>
              <a:rPr sz="2400" dirty="0"/>
              <a:t>, </a:t>
            </a:r>
            <a:r>
              <a:rPr sz="2400" dirty="0" err="1"/>
              <a:t>si</a:t>
            </a:r>
            <a:r>
              <a:rPr sz="2400" dirty="0"/>
              <a:t> </a:t>
            </a:r>
            <a:r>
              <a:rPr sz="2400" dirty="0" err="1"/>
              <a:t>corresponde</a:t>
            </a:r>
            <a:r>
              <a:rPr sz="2400" dirty="0"/>
              <a:t>)</a:t>
            </a:r>
          </a:p>
          <a:p>
            <a:endParaRPr dirty="0"/>
          </a:p>
        </p:txBody>
      </p:sp>
      <p:sp>
        <p:nvSpPr>
          <p:cNvPr id="3" name="Title 2">
            <a:extLst>
              <a:ext uri="{FF2B5EF4-FFF2-40B4-BE49-F238E27FC236}">
                <a16:creationId xmlns:a16="http://schemas.microsoft.com/office/drawing/2014/main" id="{03280724-4987-DE8E-6DA6-F88E966D6A70}"/>
              </a:ext>
            </a:extLst>
          </p:cNvPr>
          <p:cNvSpPr>
            <a:spLocks noGrp="1"/>
          </p:cNvSpPr>
          <p:nvPr>
            <p:ph type="title"/>
          </p:nvPr>
        </p:nvSpPr>
        <p:spPr>
          <a:xfrm>
            <a:off x="131649" y="976917"/>
            <a:ext cx="5811951" cy="1145379"/>
          </a:xfrm>
        </p:spPr>
        <p:txBody>
          <a:bodyPr/>
          <a:lstStyle/>
          <a:p>
            <a:r>
              <a:t>Línea 31 – Ganancia neta (o pérdida)</a:t>
            </a:r>
          </a:p>
        </p:txBody>
      </p:sp>
      <p:sp>
        <p:nvSpPr>
          <p:cNvPr id="4" name="Date Placeholder 3">
            <a:extLst>
              <a:ext uri="{FF2B5EF4-FFF2-40B4-BE49-F238E27FC236}">
                <a16:creationId xmlns:a16="http://schemas.microsoft.com/office/drawing/2014/main" id="{8EFAF6E3-880E-53AE-09FF-A61214176EF2}"/>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BA34656A-AC44-D105-F972-2A4E017E27C3}"/>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989E6B93-6EC7-1F92-DE5F-A8FCFFC6A9AB}"/>
              </a:ext>
            </a:extLst>
          </p:cNvPr>
          <p:cNvSpPr>
            <a:spLocks noGrp="1"/>
          </p:cNvSpPr>
          <p:nvPr>
            <p:ph type="sldNum" sz="quarter" idx="12"/>
          </p:nvPr>
        </p:nvSpPr>
        <p:spPr/>
        <p:txBody>
          <a:bodyPr/>
          <a:lstStyle/>
          <a:p>
            <a:r>
              <a:t>15</a:t>
            </a:r>
          </a:p>
        </p:txBody>
      </p:sp>
      <p:grpSp>
        <p:nvGrpSpPr>
          <p:cNvPr id="7" name="Group 6">
            <a:extLst>
              <a:ext uri="{FF2B5EF4-FFF2-40B4-BE49-F238E27FC236}">
                <a16:creationId xmlns:a16="http://schemas.microsoft.com/office/drawing/2014/main" id="{2AE026C1-7B30-456A-2464-C8CD07DDC37B}"/>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B7948EF8-1AA7-AF07-0E9A-A291CEB225A0}"/>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1BD0A1E-7C85-8239-C35B-1FAB4FF35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
        <p:nvSpPr>
          <p:cNvPr id="11" name="Rectangle 10">
            <a:extLst>
              <a:ext uri="{FF2B5EF4-FFF2-40B4-BE49-F238E27FC236}">
                <a16:creationId xmlns:a16="http://schemas.microsoft.com/office/drawing/2014/main" id="{9949CEC6-8A47-A544-E2F4-6A7439D1F382}"/>
              </a:ext>
            </a:extLst>
          </p:cNvPr>
          <p:cNvSpPr/>
          <p:nvPr/>
        </p:nvSpPr>
        <p:spPr>
          <a:xfrm>
            <a:off x="7042638" y="1866900"/>
            <a:ext cx="5017713" cy="723900"/>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endParaRPr/>
          </a:p>
        </p:txBody>
      </p:sp>
    </p:spTree>
    <p:extLst>
      <p:ext uri="{BB962C8B-B14F-4D97-AF65-F5344CB8AC3E}">
        <p14:creationId xmlns:p14="http://schemas.microsoft.com/office/powerpoint/2010/main" val="2082560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98E5-6D7B-CC52-E558-1188EB4A1B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A99294-5FD3-AAE3-2A2A-BF665B8FCCD8}"/>
              </a:ext>
            </a:extLst>
          </p:cNvPr>
          <p:cNvSpPr>
            <a:spLocks noGrp="1"/>
          </p:cNvSpPr>
          <p:nvPr>
            <p:ph idx="1"/>
          </p:nvPr>
        </p:nvSpPr>
        <p:spPr>
          <a:xfrm>
            <a:off x="133059" y="1994608"/>
            <a:ext cx="5755523" cy="4349780"/>
          </a:xfrm>
        </p:spPr>
        <p:txBody>
          <a:bodyPr/>
          <a:lstStyle/>
          <a:p>
            <a:r>
              <a:rPr dirty="0"/>
              <a:t>Si la </a:t>
            </a:r>
            <a:r>
              <a:rPr dirty="0" err="1"/>
              <a:t>ganancia</a:t>
            </a:r>
            <a:r>
              <a:rPr dirty="0"/>
              <a:t> es de $400 o </a:t>
            </a:r>
            <a:r>
              <a:rPr dirty="0" err="1"/>
              <a:t>más</a:t>
            </a:r>
            <a:r>
              <a:rPr dirty="0"/>
              <a:t>, </a:t>
            </a:r>
            <a:r>
              <a:rPr dirty="0" err="1"/>
              <a:t>está</a:t>
            </a:r>
            <a:r>
              <a:rPr dirty="0"/>
              <a:t> </a:t>
            </a:r>
            <a:r>
              <a:rPr dirty="0" err="1"/>
              <a:t>sujeta</a:t>
            </a:r>
            <a:r>
              <a:rPr dirty="0"/>
              <a:t> al </a:t>
            </a:r>
            <a:r>
              <a:rPr dirty="0" err="1"/>
              <a:t>impuesto</a:t>
            </a:r>
            <a:r>
              <a:rPr dirty="0"/>
              <a:t> </a:t>
            </a:r>
            <a:r>
              <a:rPr dirty="0" err="1"/>
              <a:t>sobre</a:t>
            </a:r>
            <a:r>
              <a:rPr dirty="0"/>
              <a:t> </a:t>
            </a:r>
            <a:r>
              <a:rPr dirty="0" err="1"/>
              <a:t>el</a:t>
            </a:r>
            <a:r>
              <a:rPr dirty="0"/>
              <a:t> </a:t>
            </a:r>
            <a:r>
              <a:rPr dirty="0" err="1"/>
              <a:t>trabajo</a:t>
            </a:r>
            <a:r>
              <a:rPr dirty="0"/>
              <a:t> </a:t>
            </a:r>
            <a:r>
              <a:rPr dirty="0" err="1"/>
              <a:t>por</a:t>
            </a:r>
            <a:r>
              <a:rPr dirty="0"/>
              <a:t> </a:t>
            </a:r>
            <a:r>
              <a:rPr dirty="0" err="1"/>
              <a:t>cuenta</a:t>
            </a:r>
            <a:r>
              <a:rPr dirty="0"/>
              <a:t> </a:t>
            </a:r>
            <a:r>
              <a:rPr dirty="0" err="1"/>
              <a:t>propia</a:t>
            </a:r>
            <a:endParaRPr dirty="0"/>
          </a:p>
          <a:p>
            <a:r>
              <a:rPr dirty="0" err="1"/>
              <a:t>Cubre</a:t>
            </a:r>
            <a:r>
              <a:rPr dirty="0"/>
              <a:t>:</a:t>
            </a:r>
          </a:p>
          <a:p>
            <a:r>
              <a:rPr dirty="0"/>
              <a:t>• Seguro Social</a:t>
            </a:r>
          </a:p>
          <a:p>
            <a:r>
              <a:rPr dirty="0"/>
              <a:t>• Medicare</a:t>
            </a:r>
          </a:p>
          <a:p>
            <a:r>
              <a:rPr dirty="0" err="1"/>
              <a:t>Aproximadamente</a:t>
            </a:r>
            <a:r>
              <a:rPr dirty="0"/>
              <a:t> 15.3% antes de </a:t>
            </a:r>
            <a:r>
              <a:rPr dirty="0" err="1"/>
              <a:t>los</a:t>
            </a:r>
            <a:r>
              <a:rPr dirty="0"/>
              <a:t> </a:t>
            </a:r>
            <a:r>
              <a:rPr dirty="0" err="1"/>
              <a:t>ajustes</a:t>
            </a:r>
            <a:r>
              <a:rPr dirty="0"/>
              <a:t>; solo la </a:t>
            </a:r>
            <a:r>
              <a:rPr dirty="0" err="1"/>
              <a:t>mitad</a:t>
            </a:r>
            <a:r>
              <a:rPr dirty="0"/>
              <a:t> se deduce de </a:t>
            </a:r>
            <a:r>
              <a:rPr dirty="0" err="1"/>
              <a:t>los</a:t>
            </a:r>
            <a:r>
              <a:rPr dirty="0"/>
              <a:t> </a:t>
            </a:r>
            <a:r>
              <a:rPr dirty="0" err="1"/>
              <a:t>impuestos</a:t>
            </a:r>
            <a:r>
              <a:rPr dirty="0"/>
              <a:t> </a:t>
            </a:r>
            <a:r>
              <a:rPr dirty="0" err="1"/>
              <a:t>personales</a:t>
            </a:r>
            <a:r>
              <a:rPr dirty="0"/>
              <a:t> (</a:t>
            </a:r>
            <a:r>
              <a:rPr dirty="0" err="1"/>
              <a:t>línea</a:t>
            </a:r>
            <a:r>
              <a:rPr dirty="0"/>
              <a:t> 13 del Anexo SE)</a:t>
            </a:r>
          </a:p>
        </p:txBody>
      </p:sp>
      <p:sp>
        <p:nvSpPr>
          <p:cNvPr id="3" name="Title 2">
            <a:extLst>
              <a:ext uri="{FF2B5EF4-FFF2-40B4-BE49-F238E27FC236}">
                <a16:creationId xmlns:a16="http://schemas.microsoft.com/office/drawing/2014/main" id="{3F755C2B-B9C2-4E94-1047-C0A4AC4AF04C}"/>
              </a:ext>
            </a:extLst>
          </p:cNvPr>
          <p:cNvSpPr>
            <a:spLocks noGrp="1"/>
          </p:cNvSpPr>
          <p:nvPr>
            <p:ph type="title"/>
          </p:nvPr>
        </p:nvSpPr>
        <p:spPr>
          <a:xfrm>
            <a:off x="131649" y="976917"/>
            <a:ext cx="6231051" cy="1499583"/>
          </a:xfrm>
        </p:spPr>
        <p:txBody>
          <a:bodyPr/>
          <a:lstStyle/>
          <a:p>
            <a:r>
              <a:rPr sz="3600" dirty="0" err="1"/>
              <a:t>Impuesto</a:t>
            </a:r>
            <a:r>
              <a:rPr sz="3600" dirty="0"/>
              <a:t> </a:t>
            </a:r>
            <a:r>
              <a:rPr sz="3600" dirty="0" err="1"/>
              <a:t>sobre</a:t>
            </a:r>
            <a:r>
              <a:rPr sz="3600" dirty="0"/>
              <a:t> </a:t>
            </a:r>
            <a:r>
              <a:rPr sz="3600" dirty="0" err="1"/>
              <a:t>el</a:t>
            </a:r>
            <a:r>
              <a:rPr sz="3600" dirty="0"/>
              <a:t> </a:t>
            </a:r>
            <a:r>
              <a:rPr sz="3600" dirty="0" err="1"/>
              <a:t>trabajo</a:t>
            </a:r>
            <a:r>
              <a:rPr sz="3600" dirty="0"/>
              <a:t> </a:t>
            </a:r>
            <a:r>
              <a:rPr sz="3600" dirty="0" err="1"/>
              <a:t>por</a:t>
            </a:r>
            <a:r>
              <a:rPr sz="3600" dirty="0"/>
              <a:t> </a:t>
            </a:r>
            <a:r>
              <a:rPr sz="3600" dirty="0" err="1"/>
              <a:t>cuenta</a:t>
            </a:r>
            <a:r>
              <a:rPr sz="3600" dirty="0"/>
              <a:t> </a:t>
            </a:r>
            <a:r>
              <a:rPr sz="3600" dirty="0" err="1"/>
              <a:t>propia</a:t>
            </a:r>
            <a:r>
              <a:rPr sz="3600" dirty="0"/>
              <a:t> – Anexo SE</a:t>
            </a:r>
          </a:p>
        </p:txBody>
      </p:sp>
      <p:sp>
        <p:nvSpPr>
          <p:cNvPr id="4" name="Date Placeholder 3">
            <a:extLst>
              <a:ext uri="{FF2B5EF4-FFF2-40B4-BE49-F238E27FC236}">
                <a16:creationId xmlns:a16="http://schemas.microsoft.com/office/drawing/2014/main" id="{4108CC53-118A-48A0-58DF-16704845B091}"/>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B25B0D26-1D34-F3B0-7847-8F60F6B8500B}"/>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7151866A-FB37-F104-4C46-9FB14FA9766D}"/>
              </a:ext>
            </a:extLst>
          </p:cNvPr>
          <p:cNvSpPr>
            <a:spLocks noGrp="1"/>
          </p:cNvSpPr>
          <p:nvPr>
            <p:ph type="sldNum" sz="quarter" idx="12"/>
          </p:nvPr>
        </p:nvSpPr>
        <p:spPr/>
        <p:txBody>
          <a:bodyPr/>
          <a:lstStyle/>
          <a:p>
            <a:r>
              <a:t>16</a:t>
            </a:r>
          </a:p>
        </p:txBody>
      </p:sp>
      <p:grpSp>
        <p:nvGrpSpPr>
          <p:cNvPr id="7" name="Group 6">
            <a:extLst>
              <a:ext uri="{FF2B5EF4-FFF2-40B4-BE49-F238E27FC236}">
                <a16:creationId xmlns:a16="http://schemas.microsoft.com/office/drawing/2014/main" id="{3357E205-8D6B-FDB6-AE7B-09349D3788F3}"/>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77CED8E6-5BE1-ECC5-0408-634F6B8E9CBE}"/>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EB6161D-0C7E-E496-8474-47654CFF2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E7CCFA0D-5F32-E29C-8CFA-8E20E1A26AD6}"/>
              </a:ext>
            </a:extLst>
          </p:cNvPr>
          <p:cNvPicPr>
            <a:picLocks noChangeAspect="1"/>
          </p:cNvPicPr>
          <p:nvPr/>
        </p:nvPicPr>
        <p:blipFill>
          <a:blip r:embed="rId4"/>
          <a:stretch>
            <a:fillRect/>
          </a:stretch>
        </p:blipFill>
        <p:spPr>
          <a:xfrm>
            <a:off x="6819900" y="109074"/>
            <a:ext cx="5344271" cy="6639852"/>
          </a:xfrm>
          <a:prstGeom prst="rect">
            <a:avLst/>
          </a:prstGeom>
        </p:spPr>
      </p:pic>
    </p:spTree>
    <p:extLst>
      <p:ext uri="{BB962C8B-B14F-4D97-AF65-F5344CB8AC3E}">
        <p14:creationId xmlns:p14="http://schemas.microsoft.com/office/powerpoint/2010/main" val="2214167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67F68-7C46-710F-963D-C681EB50DCF6}"/>
              </a:ext>
            </a:extLst>
          </p:cNvPr>
          <p:cNvSpPr>
            <a:spLocks noGrp="1"/>
          </p:cNvSpPr>
          <p:nvPr>
            <p:ph idx="1"/>
          </p:nvPr>
        </p:nvSpPr>
        <p:spPr>
          <a:xfrm>
            <a:off x="65824" y="2036512"/>
            <a:ext cx="6812783" cy="4456361"/>
          </a:xfrm>
        </p:spPr>
        <p:txBody>
          <a:bodyPr/>
          <a:lstStyle/>
          <a:p>
            <a:pPr marL="457200" indent="-457200">
              <a:buFont typeface="Arial" panose="020B0604020202020204" pitchFamily="34" charset="0"/>
              <a:buChar char="•"/>
            </a:pPr>
            <a:r>
              <a:rPr sz="2100" dirty="0" err="1"/>
              <a:t>Qué</a:t>
            </a:r>
            <a:r>
              <a:rPr sz="2100" dirty="0"/>
              <a:t> </a:t>
            </a:r>
            <a:r>
              <a:rPr sz="2100" dirty="0" err="1"/>
              <a:t>cubre</a:t>
            </a:r>
            <a:r>
              <a:rPr sz="2100" dirty="0"/>
              <a:t> – Activos tangibles (</a:t>
            </a:r>
            <a:r>
              <a:rPr sz="2100" dirty="0" err="1"/>
              <a:t>por</a:t>
            </a:r>
            <a:r>
              <a:rPr sz="2100" dirty="0"/>
              <a:t> </a:t>
            </a:r>
            <a:r>
              <a:rPr sz="2100" dirty="0" err="1"/>
              <a:t>ejemplo</a:t>
            </a:r>
            <a:r>
              <a:rPr sz="2100" dirty="0"/>
              <a:t>, </a:t>
            </a:r>
            <a:r>
              <a:rPr sz="2100" dirty="0" err="1"/>
              <a:t>computadoras</a:t>
            </a:r>
            <a:r>
              <a:rPr sz="2100" dirty="0"/>
              <a:t> </a:t>
            </a:r>
            <a:r>
              <a:rPr sz="2100" dirty="0" err="1"/>
              <a:t>portátiles</a:t>
            </a:r>
            <a:r>
              <a:rPr sz="2100" dirty="0"/>
              <a:t>, </a:t>
            </a:r>
            <a:r>
              <a:rPr sz="2100" dirty="0" err="1"/>
              <a:t>muebles</a:t>
            </a:r>
            <a:r>
              <a:rPr sz="2100" dirty="0"/>
              <a:t>, </a:t>
            </a:r>
            <a:r>
              <a:rPr sz="2100" dirty="0" err="1"/>
              <a:t>vehículos</a:t>
            </a:r>
            <a:r>
              <a:rPr sz="2100" dirty="0"/>
              <a:t>, </a:t>
            </a:r>
            <a:r>
              <a:rPr sz="2100" dirty="0" err="1"/>
              <a:t>maquinaria</a:t>
            </a:r>
            <a:r>
              <a:rPr sz="2100" dirty="0"/>
              <a:t>) </a:t>
            </a:r>
            <a:r>
              <a:rPr sz="2100" dirty="0" err="1"/>
              <a:t>frente</a:t>
            </a:r>
            <a:r>
              <a:rPr sz="2100" dirty="0"/>
              <a:t> a </a:t>
            </a:r>
            <a:r>
              <a:rPr sz="2100" dirty="0" err="1"/>
              <a:t>activos</a:t>
            </a:r>
            <a:r>
              <a:rPr sz="2100" dirty="0"/>
              <a:t> intangibles (</a:t>
            </a:r>
            <a:r>
              <a:rPr sz="2100" dirty="0" err="1"/>
              <a:t>costos</a:t>
            </a:r>
            <a:r>
              <a:rPr sz="2100" dirty="0"/>
              <a:t> </a:t>
            </a:r>
            <a:r>
              <a:rPr sz="2100" dirty="0" err="1"/>
              <a:t>iniciales</a:t>
            </a:r>
            <a:r>
              <a:rPr sz="2100" dirty="0"/>
              <a:t>, </a:t>
            </a:r>
            <a:r>
              <a:rPr sz="2100" dirty="0" err="1"/>
              <a:t>patentes</a:t>
            </a:r>
            <a:r>
              <a:rPr sz="2100" dirty="0"/>
              <a:t>, </a:t>
            </a:r>
            <a:r>
              <a:rPr sz="2100" dirty="0" err="1"/>
              <a:t>marcas</a:t>
            </a:r>
            <a:r>
              <a:rPr sz="2100" dirty="0"/>
              <a:t> </a:t>
            </a:r>
            <a:r>
              <a:rPr sz="2100" dirty="0" err="1"/>
              <a:t>registradas</a:t>
            </a:r>
            <a:r>
              <a:rPr sz="2100" dirty="0"/>
              <a:t>, </a:t>
            </a:r>
            <a:r>
              <a:rPr sz="2100" dirty="0" err="1"/>
              <a:t>plusvalía</a:t>
            </a:r>
            <a:r>
              <a:rPr sz="2100" dirty="0"/>
              <a:t>).</a:t>
            </a:r>
          </a:p>
          <a:p>
            <a:pPr marL="457200" indent="-457200">
              <a:buFont typeface="Arial" panose="020B0604020202020204" pitchFamily="34" charset="0"/>
              <a:buChar char="•"/>
            </a:pPr>
            <a:r>
              <a:rPr sz="2100" dirty="0"/>
              <a:t>Cómo </a:t>
            </a:r>
            <a:r>
              <a:rPr sz="2100" dirty="0" err="1"/>
              <a:t>funciona</a:t>
            </a:r>
            <a:r>
              <a:rPr sz="2100" dirty="0"/>
              <a:t> – </a:t>
            </a:r>
            <a:r>
              <a:rPr sz="2100" dirty="0" err="1"/>
              <a:t>Distribuye</a:t>
            </a:r>
            <a:r>
              <a:rPr sz="2100" dirty="0"/>
              <a:t> </a:t>
            </a:r>
            <a:r>
              <a:rPr sz="2100" dirty="0" err="1"/>
              <a:t>el</a:t>
            </a:r>
            <a:r>
              <a:rPr sz="2100" dirty="0"/>
              <a:t> </a:t>
            </a:r>
            <a:r>
              <a:rPr sz="2100" dirty="0" err="1"/>
              <a:t>costo</a:t>
            </a:r>
            <a:r>
              <a:rPr sz="2100" dirty="0"/>
              <a:t> de un </a:t>
            </a:r>
            <a:r>
              <a:rPr sz="2100" dirty="0" err="1"/>
              <a:t>activo</a:t>
            </a:r>
            <a:r>
              <a:rPr sz="2100" dirty="0"/>
              <a:t> de </a:t>
            </a:r>
            <a:r>
              <a:rPr sz="2100" dirty="0" err="1"/>
              <a:t>larga</a:t>
            </a:r>
            <a:r>
              <a:rPr sz="2100" dirty="0"/>
              <a:t> </a:t>
            </a:r>
            <a:r>
              <a:rPr sz="2100" dirty="0" err="1"/>
              <a:t>vida</a:t>
            </a:r>
            <a:r>
              <a:rPr sz="2100" dirty="0"/>
              <a:t> </a:t>
            </a:r>
            <a:r>
              <a:rPr sz="2100" dirty="0" err="1"/>
              <a:t>útil</a:t>
            </a:r>
            <a:r>
              <a:rPr sz="2100" dirty="0"/>
              <a:t> a lo largo de </a:t>
            </a:r>
            <a:r>
              <a:rPr sz="2100" dirty="0" err="1"/>
              <a:t>su</a:t>
            </a:r>
            <a:r>
              <a:rPr sz="2100" dirty="0"/>
              <a:t> </a:t>
            </a:r>
            <a:r>
              <a:rPr sz="2100" dirty="0" err="1"/>
              <a:t>vida</a:t>
            </a:r>
            <a:r>
              <a:rPr sz="2100" dirty="0"/>
              <a:t> </a:t>
            </a:r>
            <a:r>
              <a:rPr sz="2100" dirty="0" err="1"/>
              <a:t>útil</a:t>
            </a:r>
            <a:r>
              <a:rPr sz="2100" dirty="0"/>
              <a:t> </a:t>
            </a:r>
            <a:r>
              <a:rPr sz="2100" dirty="0" err="1"/>
              <a:t>en</a:t>
            </a:r>
            <a:r>
              <a:rPr sz="2100" dirty="0"/>
              <a:t> </a:t>
            </a:r>
            <a:r>
              <a:rPr sz="2100" dirty="0" err="1"/>
              <a:t>lugar</a:t>
            </a:r>
            <a:r>
              <a:rPr sz="2100" dirty="0"/>
              <a:t> de </a:t>
            </a:r>
            <a:r>
              <a:rPr sz="2100" dirty="0" err="1"/>
              <a:t>deducir</a:t>
            </a:r>
            <a:r>
              <a:rPr sz="2100" dirty="0"/>
              <a:t> </a:t>
            </a:r>
            <a:r>
              <a:rPr sz="2100" dirty="0" err="1"/>
              <a:t>el</a:t>
            </a:r>
            <a:r>
              <a:rPr sz="2100" dirty="0"/>
              <a:t> </a:t>
            </a:r>
            <a:r>
              <a:rPr sz="2100" dirty="0" err="1"/>
              <a:t>precio</a:t>
            </a:r>
            <a:r>
              <a:rPr sz="2100" dirty="0"/>
              <a:t> </a:t>
            </a:r>
            <a:r>
              <a:rPr sz="2100" dirty="0" err="1"/>
              <a:t>completo</a:t>
            </a:r>
            <a:r>
              <a:rPr sz="2100" dirty="0"/>
              <a:t> de </a:t>
            </a:r>
            <a:r>
              <a:rPr sz="2100" dirty="0" err="1"/>
              <a:t>inmediato</a:t>
            </a:r>
            <a:r>
              <a:rPr sz="2100" dirty="0"/>
              <a:t>.</a:t>
            </a:r>
          </a:p>
          <a:p>
            <a:pPr marL="457200" indent="-457200">
              <a:buFont typeface="Arial" panose="020B0604020202020204" pitchFamily="34" charset="0"/>
              <a:buChar char="•"/>
            </a:pPr>
            <a:r>
              <a:rPr sz="2100" dirty="0"/>
              <a:t>Atajo de </a:t>
            </a:r>
            <a:r>
              <a:rPr sz="2100" dirty="0" err="1"/>
              <a:t>puerto</a:t>
            </a:r>
            <a:r>
              <a:rPr sz="2100" dirty="0"/>
              <a:t> </a:t>
            </a:r>
            <a:r>
              <a:rPr sz="2100" dirty="0" err="1"/>
              <a:t>seguro</a:t>
            </a:r>
            <a:r>
              <a:rPr sz="2100" dirty="0"/>
              <a:t> (De Minimis) – Los </a:t>
            </a:r>
            <a:r>
              <a:rPr sz="2100" dirty="0" err="1"/>
              <a:t>artículos</a:t>
            </a:r>
            <a:r>
              <a:rPr sz="2100" dirty="0"/>
              <a:t> de ≤ $2,500 </a:t>
            </a:r>
            <a:r>
              <a:rPr sz="2100" dirty="0" err="1"/>
              <a:t>pueden</a:t>
            </a:r>
            <a:r>
              <a:rPr sz="2100" dirty="0"/>
              <a:t> </a:t>
            </a:r>
            <a:r>
              <a:rPr sz="2100" dirty="0" err="1"/>
              <a:t>deducirse</a:t>
            </a:r>
            <a:r>
              <a:rPr sz="2100" dirty="0"/>
              <a:t> </a:t>
            </a:r>
            <a:r>
              <a:rPr sz="2100" dirty="0" err="1"/>
              <a:t>por</a:t>
            </a:r>
            <a:r>
              <a:rPr sz="2100" dirty="0"/>
              <a:t> </a:t>
            </a:r>
            <a:r>
              <a:rPr sz="2100" dirty="0" err="1"/>
              <a:t>completo</a:t>
            </a:r>
            <a:r>
              <a:rPr sz="2100" dirty="0"/>
              <a:t> </a:t>
            </a:r>
            <a:r>
              <a:rPr sz="2100" dirty="0" err="1"/>
              <a:t>en</a:t>
            </a:r>
            <a:r>
              <a:rPr sz="2100" dirty="0"/>
              <a:t> </a:t>
            </a:r>
            <a:r>
              <a:rPr sz="2100" dirty="0" err="1"/>
              <a:t>el</a:t>
            </a:r>
            <a:r>
              <a:rPr sz="2100" dirty="0"/>
              <a:t> Anexo C, </a:t>
            </a:r>
            <a:r>
              <a:rPr sz="2100" dirty="0" err="1"/>
              <a:t>evitando</a:t>
            </a:r>
            <a:r>
              <a:rPr sz="2100" dirty="0"/>
              <a:t> </a:t>
            </a:r>
            <a:r>
              <a:rPr sz="2100" dirty="0" err="1"/>
              <a:t>el</a:t>
            </a:r>
            <a:r>
              <a:rPr sz="2100" dirty="0"/>
              <a:t> </a:t>
            </a:r>
            <a:r>
              <a:rPr sz="2100" dirty="0" err="1"/>
              <a:t>formulario</a:t>
            </a:r>
            <a:r>
              <a:rPr sz="2100" dirty="0"/>
              <a:t> </a:t>
            </a:r>
            <a:r>
              <a:rPr sz="2100" dirty="0" err="1"/>
              <a:t>complejo</a:t>
            </a:r>
            <a:r>
              <a:rPr sz="2100" dirty="0"/>
              <a:t>.</a:t>
            </a:r>
          </a:p>
          <a:p>
            <a:pPr marL="457200" indent="-457200">
              <a:buFont typeface="Arial" panose="020B0604020202020204" pitchFamily="34" charset="0"/>
              <a:buChar char="•"/>
            </a:pPr>
            <a:r>
              <a:rPr sz="2100" dirty="0"/>
              <a:t>Por </a:t>
            </a:r>
            <a:r>
              <a:rPr sz="2100" dirty="0" err="1"/>
              <a:t>qué</a:t>
            </a:r>
            <a:r>
              <a:rPr sz="2100" dirty="0"/>
              <a:t> </a:t>
            </a:r>
            <a:r>
              <a:rPr sz="2100" dirty="0" err="1"/>
              <a:t>consultar</a:t>
            </a:r>
            <a:r>
              <a:rPr sz="2100" dirty="0"/>
              <a:t> a un </a:t>
            </a:r>
            <a:r>
              <a:rPr sz="2100" dirty="0" err="1"/>
              <a:t>profesional</a:t>
            </a:r>
            <a:r>
              <a:rPr sz="2100" dirty="0"/>
              <a:t> – La </a:t>
            </a:r>
            <a:r>
              <a:rPr sz="2100" dirty="0" err="1"/>
              <a:t>Sección</a:t>
            </a:r>
            <a:r>
              <a:rPr sz="2100" dirty="0"/>
              <a:t> 179, la </a:t>
            </a:r>
            <a:r>
              <a:rPr sz="2100" dirty="0" err="1"/>
              <a:t>depreciación</a:t>
            </a:r>
            <a:r>
              <a:rPr sz="2100" dirty="0"/>
              <a:t> </a:t>
            </a:r>
            <a:r>
              <a:rPr sz="2100" dirty="0" err="1"/>
              <a:t>adicional</a:t>
            </a:r>
            <a:r>
              <a:rPr sz="2100" dirty="0"/>
              <a:t> y </a:t>
            </a:r>
            <a:r>
              <a:rPr sz="2100" dirty="0" err="1"/>
              <a:t>los</a:t>
            </a:r>
            <a:r>
              <a:rPr sz="2100" dirty="0"/>
              <a:t> </a:t>
            </a:r>
            <a:r>
              <a:rPr sz="2100" dirty="0" err="1"/>
              <a:t>cambios</a:t>
            </a:r>
            <a:r>
              <a:rPr sz="2100" dirty="0"/>
              <a:t> </a:t>
            </a:r>
            <a:r>
              <a:rPr sz="2100" dirty="0" err="1"/>
              <a:t>frecuentes</a:t>
            </a:r>
            <a:r>
              <a:rPr sz="2100" dirty="0"/>
              <a:t> </a:t>
            </a:r>
            <a:r>
              <a:rPr sz="2100" dirty="0" err="1"/>
              <a:t>en</a:t>
            </a:r>
            <a:r>
              <a:rPr sz="2100" dirty="0"/>
              <a:t> las </a:t>
            </a:r>
            <a:r>
              <a:rPr sz="2100" dirty="0" err="1"/>
              <a:t>reglas</a:t>
            </a:r>
            <a:r>
              <a:rPr sz="2100" dirty="0"/>
              <a:t> </a:t>
            </a:r>
            <a:r>
              <a:rPr sz="2100" dirty="0" err="1"/>
              <a:t>hacen</a:t>
            </a:r>
            <a:r>
              <a:rPr sz="2100" dirty="0"/>
              <a:t> </a:t>
            </a:r>
            <a:r>
              <a:rPr sz="2100" dirty="0" err="1"/>
              <a:t>que</a:t>
            </a:r>
            <a:r>
              <a:rPr sz="2100" dirty="0"/>
              <a:t> </a:t>
            </a:r>
            <a:r>
              <a:rPr sz="2100" dirty="0" err="1"/>
              <a:t>hacerlo</a:t>
            </a:r>
            <a:r>
              <a:rPr sz="2100" dirty="0"/>
              <a:t> </a:t>
            </a:r>
            <a:r>
              <a:rPr sz="2100" dirty="0" err="1"/>
              <a:t>por</a:t>
            </a:r>
            <a:r>
              <a:rPr sz="2100" dirty="0"/>
              <a:t> </a:t>
            </a:r>
            <a:r>
              <a:rPr sz="2100" dirty="0" err="1"/>
              <a:t>su</a:t>
            </a:r>
            <a:r>
              <a:rPr sz="2100" dirty="0"/>
              <a:t> </a:t>
            </a:r>
            <a:r>
              <a:rPr sz="2100" dirty="0" err="1"/>
              <a:t>cuenta</a:t>
            </a:r>
            <a:r>
              <a:rPr sz="2100" dirty="0"/>
              <a:t> sea </a:t>
            </a:r>
            <a:r>
              <a:rPr sz="2100" dirty="0" err="1"/>
              <a:t>arriesgado</a:t>
            </a:r>
            <a:endParaRPr sz="2100" dirty="0"/>
          </a:p>
          <a:p>
            <a:endParaRPr dirty="0"/>
          </a:p>
        </p:txBody>
      </p:sp>
      <p:sp>
        <p:nvSpPr>
          <p:cNvPr id="3" name="Title 2">
            <a:extLst>
              <a:ext uri="{FF2B5EF4-FFF2-40B4-BE49-F238E27FC236}">
                <a16:creationId xmlns:a16="http://schemas.microsoft.com/office/drawing/2014/main" id="{18B4D424-2B3A-53B0-FC59-01A92C54B23E}"/>
              </a:ext>
            </a:extLst>
          </p:cNvPr>
          <p:cNvSpPr>
            <a:spLocks noGrp="1"/>
          </p:cNvSpPr>
          <p:nvPr>
            <p:ph type="title"/>
          </p:nvPr>
        </p:nvSpPr>
        <p:spPr>
          <a:xfrm>
            <a:off x="131649" y="1009648"/>
            <a:ext cx="7107351" cy="1160780"/>
          </a:xfrm>
        </p:spPr>
        <p:txBody>
          <a:bodyPr/>
          <a:lstStyle/>
          <a:p>
            <a:r>
              <a:rPr sz="4000" dirty="0" err="1"/>
              <a:t>Formulario</a:t>
            </a:r>
            <a:r>
              <a:rPr sz="4000" dirty="0"/>
              <a:t> 4562: </a:t>
            </a:r>
            <a:r>
              <a:rPr sz="4000" dirty="0" err="1"/>
              <a:t>Depreciación</a:t>
            </a:r>
            <a:r>
              <a:rPr sz="4000" dirty="0"/>
              <a:t> y </a:t>
            </a:r>
            <a:r>
              <a:rPr sz="4000" dirty="0" err="1"/>
              <a:t>amortización</a:t>
            </a:r>
            <a:endParaRPr sz="4000" dirty="0"/>
          </a:p>
        </p:txBody>
      </p:sp>
      <p:sp>
        <p:nvSpPr>
          <p:cNvPr id="4" name="Date Placeholder 3">
            <a:extLst>
              <a:ext uri="{FF2B5EF4-FFF2-40B4-BE49-F238E27FC236}">
                <a16:creationId xmlns:a16="http://schemas.microsoft.com/office/drawing/2014/main" id="{1F1CC312-BBAB-4A74-0214-A0D56DFFF8E8}"/>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9163CEC0-C286-6481-2F52-55A7EA1EEC0B}"/>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A81AC03C-6C80-D251-480E-48A21D4B4BEF}"/>
              </a:ext>
            </a:extLst>
          </p:cNvPr>
          <p:cNvSpPr>
            <a:spLocks noGrp="1"/>
          </p:cNvSpPr>
          <p:nvPr>
            <p:ph type="sldNum" sz="quarter" idx="12"/>
          </p:nvPr>
        </p:nvSpPr>
        <p:spPr/>
        <p:txBody>
          <a:bodyPr/>
          <a:lstStyle/>
          <a:p>
            <a:r>
              <a:t>17</a:t>
            </a:r>
          </a:p>
        </p:txBody>
      </p:sp>
      <p:pic>
        <p:nvPicPr>
          <p:cNvPr id="8" name="Picture 7">
            <a:extLst>
              <a:ext uri="{FF2B5EF4-FFF2-40B4-BE49-F238E27FC236}">
                <a16:creationId xmlns:a16="http://schemas.microsoft.com/office/drawing/2014/main" id="{9CBD6C0C-EE44-C479-E54B-2B609747A37A}"/>
              </a:ext>
            </a:extLst>
          </p:cNvPr>
          <p:cNvPicPr>
            <a:picLocks noChangeAspect="1"/>
          </p:cNvPicPr>
          <p:nvPr/>
        </p:nvPicPr>
        <p:blipFill>
          <a:blip r:embed="rId3"/>
          <a:stretch>
            <a:fillRect/>
          </a:stretch>
        </p:blipFill>
        <p:spPr>
          <a:xfrm>
            <a:off x="6847625" y="-2"/>
            <a:ext cx="5330326" cy="6858000"/>
          </a:xfrm>
          <a:prstGeom prst="rect">
            <a:avLst/>
          </a:prstGeom>
        </p:spPr>
      </p:pic>
      <p:grpSp>
        <p:nvGrpSpPr>
          <p:cNvPr id="7" name="Group 6">
            <a:extLst>
              <a:ext uri="{FF2B5EF4-FFF2-40B4-BE49-F238E27FC236}">
                <a16:creationId xmlns:a16="http://schemas.microsoft.com/office/drawing/2014/main" id="{3D2AE176-A191-E4C6-0727-752E181E6088}"/>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47B2BDEC-C7C9-F05C-CD63-268950FDC1E9}"/>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9E3A53A-284A-B4C2-0128-F8C2351AD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Tree>
    <p:extLst>
      <p:ext uri="{BB962C8B-B14F-4D97-AF65-F5344CB8AC3E}">
        <p14:creationId xmlns:p14="http://schemas.microsoft.com/office/powerpoint/2010/main" val="2634585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4465-F5E5-3AD9-58CE-98E16A3D02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CA26BE-BE4A-A4F1-ECD8-C2715ACDB88F}"/>
              </a:ext>
            </a:extLst>
          </p:cNvPr>
          <p:cNvSpPr>
            <a:spLocks noGrp="1"/>
          </p:cNvSpPr>
          <p:nvPr>
            <p:ph idx="1"/>
          </p:nvPr>
        </p:nvSpPr>
        <p:spPr>
          <a:xfrm>
            <a:off x="162278" y="2116806"/>
            <a:ext cx="5943600" cy="3641955"/>
          </a:xfrm>
        </p:spPr>
        <p:txBody>
          <a:bodyPr/>
          <a:lstStyle/>
          <a:p>
            <a:r>
              <a:rPr dirty="0"/>
              <a:t>¡Es </a:t>
            </a:r>
            <a:r>
              <a:rPr dirty="0" err="1"/>
              <a:t>una</a:t>
            </a:r>
            <a:r>
              <a:rPr dirty="0"/>
              <a:t> </a:t>
            </a:r>
            <a:r>
              <a:rPr dirty="0" err="1"/>
              <a:t>excelente</a:t>
            </a:r>
            <a:r>
              <a:rPr dirty="0"/>
              <a:t> idea </a:t>
            </a:r>
            <a:r>
              <a:rPr dirty="0" err="1"/>
              <a:t>consultar</a:t>
            </a:r>
            <a:r>
              <a:rPr dirty="0"/>
              <a:t> a un </a:t>
            </a:r>
            <a:r>
              <a:rPr dirty="0" err="1"/>
              <a:t>profesional</a:t>
            </a:r>
            <a:r>
              <a:rPr dirty="0"/>
              <a:t> de </a:t>
            </a:r>
            <a:r>
              <a:rPr dirty="0" err="1"/>
              <a:t>impuestos</a:t>
            </a:r>
            <a:r>
              <a:rPr dirty="0"/>
              <a:t>!</a:t>
            </a:r>
          </a:p>
          <a:p>
            <a:endParaRPr dirty="0"/>
          </a:p>
        </p:txBody>
      </p:sp>
      <p:sp>
        <p:nvSpPr>
          <p:cNvPr id="3" name="Title 2">
            <a:extLst>
              <a:ext uri="{FF2B5EF4-FFF2-40B4-BE49-F238E27FC236}">
                <a16:creationId xmlns:a16="http://schemas.microsoft.com/office/drawing/2014/main" id="{95ABC227-85B1-014A-0E6F-CFD885210A6C}"/>
              </a:ext>
            </a:extLst>
          </p:cNvPr>
          <p:cNvSpPr>
            <a:spLocks noGrp="1"/>
          </p:cNvSpPr>
          <p:nvPr>
            <p:ph type="title"/>
          </p:nvPr>
        </p:nvSpPr>
        <p:spPr>
          <a:xfrm>
            <a:off x="131649" y="1009648"/>
            <a:ext cx="6878751" cy="1352552"/>
          </a:xfrm>
        </p:spPr>
        <p:txBody>
          <a:bodyPr/>
          <a:lstStyle/>
          <a:p>
            <a:r>
              <a:rPr sz="4000" dirty="0" err="1"/>
              <a:t>Formulario</a:t>
            </a:r>
            <a:r>
              <a:rPr sz="4000" dirty="0"/>
              <a:t> 4562: </a:t>
            </a:r>
            <a:r>
              <a:rPr sz="4000" dirty="0" err="1"/>
              <a:t>Depreciación</a:t>
            </a:r>
            <a:r>
              <a:rPr sz="4000" dirty="0"/>
              <a:t> y </a:t>
            </a:r>
            <a:r>
              <a:rPr sz="4000" dirty="0" err="1"/>
              <a:t>amortización</a:t>
            </a:r>
            <a:br>
              <a:rPr dirty="0"/>
            </a:br>
            <a:endParaRPr dirty="0"/>
          </a:p>
        </p:txBody>
      </p:sp>
      <p:sp>
        <p:nvSpPr>
          <p:cNvPr id="4" name="Date Placeholder 3">
            <a:extLst>
              <a:ext uri="{FF2B5EF4-FFF2-40B4-BE49-F238E27FC236}">
                <a16:creationId xmlns:a16="http://schemas.microsoft.com/office/drawing/2014/main" id="{42558BA2-FDEF-E6ED-2854-F5687D9AD558}"/>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0E202E4F-56C5-1358-1CA7-DD2770206825}"/>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9C165521-E9B2-B20E-63D3-AB4833B24486}"/>
              </a:ext>
            </a:extLst>
          </p:cNvPr>
          <p:cNvSpPr>
            <a:spLocks noGrp="1"/>
          </p:cNvSpPr>
          <p:nvPr>
            <p:ph type="sldNum" sz="quarter" idx="12"/>
          </p:nvPr>
        </p:nvSpPr>
        <p:spPr/>
        <p:txBody>
          <a:bodyPr/>
          <a:lstStyle/>
          <a:p>
            <a:r>
              <a:t>18</a:t>
            </a:r>
          </a:p>
        </p:txBody>
      </p:sp>
      <p:grpSp>
        <p:nvGrpSpPr>
          <p:cNvPr id="7" name="Group 6">
            <a:extLst>
              <a:ext uri="{FF2B5EF4-FFF2-40B4-BE49-F238E27FC236}">
                <a16:creationId xmlns:a16="http://schemas.microsoft.com/office/drawing/2014/main" id="{89597B0F-E50A-5ACB-FB88-661B38FF5962}"/>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010A828A-4A10-41B6-3C1C-FEA89AD7A6EE}"/>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3FED2BE-51B2-6A48-644C-EF4072196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graphicFrame>
        <p:nvGraphicFramePr>
          <p:cNvPr id="11" name="Table 10">
            <a:extLst>
              <a:ext uri="{FF2B5EF4-FFF2-40B4-BE49-F238E27FC236}">
                <a16:creationId xmlns:a16="http://schemas.microsoft.com/office/drawing/2014/main" id="{D6D696EE-351A-1C64-A507-8579A32907EC}"/>
              </a:ext>
            </a:extLst>
          </p:cNvPr>
          <p:cNvGraphicFramePr>
            <a:graphicFrameLocks noGrp="1"/>
          </p:cNvGraphicFramePr>
          <p:nvPr>
            <p:extLst>
              <p:ext uri="{D42A27DB-BD31-4B8C-83A1-F6EECF244321}">
                <p14:modId xmlns:p14="http://schemas.microsoft.com/office/powerpoint/2010/main" val="2943782719"/>
              </p:ext>
            </p:extLst>
          </p:nvPr>
        </p:nvGraphicFramePr>
        <p:xfrm>
          <a:off x="180622" y="2997187"/>
          <a:ext cx="6601179" cy="3289314"/>
        </p:xfrm>
        <a:graphic>
          <a:graphicData uri="http://schemas.openxmlformats.org/drawingml/2006/table">
            <a:tbl>
              <a:tblPr firstRow="1" firstCol="1" bandRow="1">
                <a:tableStyleId>{5C22544A-7EE6-4342-B048-85BDC9FD1C3A}</a:tableStyleId>
              </a:tblPr>
              <a:tblGrid>
                <a:gridCol w="2200393">
                  <a:extLst>
                    <a:ext uri="{9D8B030D-6E8A-4147-A177-3AD203B41FA5}">
                      <a16:colId xmlns:a16="http://schemas.microsoft.com/office/drawing/2014/main" val="2677627296"/>
                    </a:ext>
                  </a:extLst>
                </a:gridCol>
                <a:gridCol w="2200393">
                  <a:extLst>
                    <a:ext uri="{9D8B030D-6E8A-4147-A177-3AD203B41FA5}">
                      <a16:colId xmlns:a16="http://schemas.microsoft.com/office/drawing/2014/main" val="2170765579"/>
                    </a:ext>
                  </a:extLst>
                </a:gridCol>
                <a:gridCol w="2200393">
                  <a:extLst>
                    <a:ext uri="{9D8B030D-6E8A-4147-A177-3AD203B41FA5}">
                      <a16:colId xmlns:a16="http://schemas.microsoft.com/office/drawing/2014/main" val="1639759128"/>
                    </a:ext>
                  </a:extLst>
                </a:gridCol>
              </a:tblGrid>
              <a:tr h="464577">
                <a:tc>
                  <a:txBody>
                    <a:bodyPr/>
                    <a:lstStyle/>
                    <a:p>
                      <a:r>
                        <a:t>Término</a:t>
                      </a:r>
                    </a:p>
                  </a:txBody>
                  <a:tcPr marL="114300" marR="114300" marT="76200" marB="76200" anchor="ctr"/>
                </a:tc>
                <a:tc>
                  <a:txBody>
                    <a:bodyPr/>
                    <a:lstStyle/>
                    <a:p>
                      <a:r>
                        <a:t>Qué cubre</a:t>
                      </a:r>
                    </a:p>
                  </a:txBody>
                  <a:tcPr marL="114300" marR="114300" marT="76200" marB="76200" anchor="ctr"/>
                </a:tc>
                <a:tc>
                  <a:txBody>
                    <a:bodyPr/>
                    <a:lstStyle/>
                    <a:p>
                      <a:r>
                        <a:t>Ejemplos</a:t>
                      </a:r>
                    </a:p>
                  </a:txBody>
                  <a:tcPr marL="114300" marR="114300" marT="76200" marB="76200" anchor="ctr"/>
                </a:tc>
                <a:extLst>
                  <a:ext uri="{0D108BD9-81ED-4DB2-BD59-A6C34878D82A}">
                    <a16:rowId xmlns:a16="http://schemas.microsoft.com/office/drawing/2014/main" val="2950806853"/>
                  </a:ext>
                </a:extLst>
              </a:tr>
              <a:tr h="1528986">
                <a:tc>
                  <a:txBody>
                    <a:bodyPr/>
                    <a:lstStyle/>
                    <a:p>
                      <a:r>
                        <a:t>Depreciación</a:t>
                      </a:r>
                    </a:p>
                  </a:txBody>
                  <a:tcPr marL="114300" marR="114300" marT="76200" marB="76200" anchor="ctr"/>
                </a:tc>
                <a:tc>
                  <a:txBody>
                    <a:bodyPr/>
                    <a:lstStyle/>
                    <a:p>
                      <a:r>
                        <a:rPr dirty="0"/>
                        <a:t>Activos tangibles (</a:t>
                      </a:r>
                      <a:r>
                        <a:rPr dirty="0" err="1"/>
                        <a:t>cosas</a:t>
                      </a:r>
                      <a:r>
                        <a:rPr dirty="0"/>
                        <a:t> </a:t>
                      </a:r>
                      <a:r>
                        <a:rPr dirty="0" err="1"/>
                        <a:t>que</a:t>
                      </a:r>
                      <a:r>
                        <a:rPr dirty="0"/>
                        <a:t> se </a:t>
                      </a:r>
                      <a:r>
                        <a:rPr dirty="0" err="1"/>
                        <a:t>pueden</a:t>
                      </a:r>
                      <a:r>
                        <a:rPr dirty="0"/>
                        <a:t> </a:t>
                      </a:r>
                      <a:r>
                        <a:rPr dirty="0" err="1"/>
                        <a:t>tocar</a:t>
                      </a:r>
                      <a:r>
                        <a:rPr dirty="0"/>
                        <a:t>).</a:t>
                      </a:r>
                    </a:p>
                  </a:txBody>
                  <a:tcPr marL="114300" marR="114300" marT="76200" marB="76200" anchor="ctr"/>
                </a:tc>
                <a:tc>
                  <a:txBody>
                    <a:bodyPr/>
                    <a:lstStyle/>
                    <a:p>
                      <a:r>
                        <a:t>Computadoras portátiles, muebles de oficina, vehículos, maquinaria.</a:t>
                      </a:r>
                    </a:p>
                  </a:txBody>
                  <a:tcPr marL="114300" marR="114300" marT="76200" marB="76200" anchor="ctr"/>
                </a:tc>
                <a:extLst>
                  <a:ext uri="{0D108BD9-81ED-4DB2-BD59-A6C34878D82A}">
                    <a16:rowId xmlns:a16="http://schemas.microsoft.com/office/drawing/2014/main" val="736120385"/>
                  </a:ext>
                </a:extLst>
              </a:tr>
              <a:tr h="1295751">
                <a:tc>
                  <a:txBody>
                    <a:bodyPr/>
                    <a:lstStyle/>
                    <a:p>
                      <a:r>
                        <a:t>Amortización</a:t>
                      </a:r>
                    </a:p>
                  </a:txBody>
                  <a:tcPr marL="114300" marR="114300" marT="76200" marB="76200" anchor="ctr"/>
                </a:tc>
                <a:tc>
                  <a:txBody>
                    <a:bodyPr/>
                    <a:lstStyle/>
                    <a:p>
                      <a:r>
                        <a:t>Activos intangibles (cosas que no se le caen en el pie).</a:t>
                      </a:r>
                    </a:p>
                  </a:txBody>
                  <a:tcPr marL="114300" marR="114300" marT="76200" marB="76200" anchor="ctr"/>
                </a:tc>
                <a:tc>
                  <a:txBody>
                    <a:bodyPr/>
                    <a:lstStyle/>
                    <a:p>
                      <a:r>
                        <a:rPr dirty="0"/>
                        <a:t>Costos </a:t>
                      </a:r>
                      <a:r>
                        <a:rPr dirty="0" err="1"/>
                        <a:t>iniciales</a:t>
                      </a:r>
                      <a:r>
                        <a:rPr dirty="0"/>
                        <a:t>, </a:t>
                      </a:r>
                      <a:r>
                        <a:rPr dirty="0" err="1"/>
                        <a:t>patentes</a:t>
                      </a:r>
                      <a:r>
                        <a:rPr dirty="0"/>
                        <a:t>, </a:t>
                      </a:r>
                      <a:r>
                        <a:rPr dirty="0" err="1"/>
                        <a:t>marcas</a:t>
                      </a:r>
                      <a:r>
                        <a:rPr dirty="0"/>
                        <a:t> </a:t>
                      </a:r>
                      <a:r>
                        <a:rPr dirty="0" err="1"/>
                        <a:t>registradas</a:t>
                      </a:r>
                      <a:r>
                        <a:rPr dirty="0"/>
                        <a:t>, </a:t>
                      </a:r>
                      <a:r>
                        <a:rPr dirty="0" err="1"/>
                        <a:t>plusvalía</a:t>
                      </a:r>
                      <a:r>
                        <a:rPr dirty="0"/>
                        <a:t>.</a:t>
                      </a:r>
                    </a:p>
                  </a:txBody>
                  <a:tcPr marL="114300" marR="114300" marT="76200" marB="76200" anchor="ctr"/>
                </a:tc>
                <a:extLst>
                  <a:ext uri="{0D108BD9-81ED-4DB2-BD59-A6C34878D82A}">
                    <a16:rowId xmlns:a16="http://schemas.microsoft.com/office/drawing/2014/main" val="3378770455"/>
                  </a:ext>
                </a:extLst>
              </a:tr>
            </a:tbl>
          </a:graphicData>
        </a:graphic>
      </p:graphicFrame>
      <p:pic>
        <p:nvPicPr>
          <p:cNvPr id="12" name="Picture 11">
            <a:extLst>
              <a:ext uri="{FF2B5EF4-FFF2-40B4-BE49-F238E27FC236}">
                <a16:creationId xmlns:a16="http://schemas.microsoft.com/office/drawing/2014/main" id="{77CF5C4D-1760-D653-6D77-6744A88D3D0E}"/>
              </a:ext>
            </a:extLst>
          </p:cNvPr>
          <p:cNvPicPr>
            <a:picLocks noChangeAspect="1"/>
          </p:cNvPicPr>
          <p:nvPr/>
        </p:nvPicPr>
        <p:blipFill>
          <a:blip r:embed="rId4"/>
          <a:stretch>
            <a:fillRect/>
          </a:stretch>
        </p:blipFill>
        <p:spPr>
          <a:xfrm>
            <a:off x="6847625" y="-2"/>
            <a:ext cx="5330326" cy="6858000"/>
          </a:xfrm>
          <a:prstGeom prst="rect">
            <a:avLst/>
          </a:prstGeom>
        </p:spPr>
      </p:pic>
    </p:spTree>
    <p:extLst>
      <p:ext uri="{BB962C8B-B14F-4D97-AF65-F5344CB8AC3E}">
        <p14:creationId xmlns:p14="http://schemas.microsoft.com/office/powerpoint/2010/main" val="2669191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5FAF-BD90-7365-F51C-16D4E6FF16B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B57E69-07A8-BA13-0CE0-B54A2CB9ED7F}"/>
              </a:ext>
            </a:extLst>
          </p:cNvPr>
          <p:cNvSpPr>
            <a:spLocks noGrp="1"/>
          </p:cNvSpPr>
          <p:nvPr>
            <p:ph idx="1"/>
          </p:nvPr>
        </p:nvSpPr>
        <p:spPr>
          <a:xfrm>
            <a:off x="131649" y="2362200"/>
            <a:ext cx="6644207" cy="4464080"/>
          </a:xfrm>
        </p:spPr>
        <p:txBody>
          <a:bodyPr/>
          <a:lstStyle/>
          <a:p>
            <a:r>
              <a:t>Atención especial a:</a:t>
            </a:r>
          </a:p>
          <a:p>
            <a:r>
              <a:t>• Ingresos (línea 7)</a:t>
            </a:r>
          </a:p>
          <a:p>
            <a:r>
              <a:t>• Ganancia neta (línea 31)</a:t>
            </a:r>
          </a:p>
          <a:p>
            <a:r>
              <a:t>• Tendencias durante 2–3 años</a:t>
            </a:r>
          </a:p>
          <a:p>
            <a:r>
              <a:t>• Proporciones de gastos</a:t>
            </a:r>
          </a:p>
          <a:p>
            <a:r>
              <a:t>• Reintegraciones</a:t>
            </a:r>
          </a:p>
          <a:p>
            <a:endParaRPr/>
          </a:p>
        </p:txBody>
      </p:sp>
      <p:sp>
        <p:nvSpPr>
          <p:cNvPr id="3" name="Title 2">
            <a:extLst>
              <a:ext uri="{FF2B5EF4-FFF2-40B4-BE49-F238E27FC236}">
                <a16:creationId xmlns:a16="http://schemas.microsoft.com/office/drawing/2014/main" id="{31AA78D8-926C-B599-78B9-09EC810EBE03}"/>
              </a:ext>
            </a:extLst>
          </p:cNvPr>
          <p:cNvSpPr>
            <a:spLocks noGrp="1"/>
          </p:cNvSpPr>
          <p:nvPr>
            <p:ph type="title"/>
          </p:nvPr>
        </p:nvSpPr>
        <p:spPr>
          <a:xfrm>
            <a:off x="131649" y="976917"/>
            <a:ext cx="6785202" cy="1194783"/>
          </a:xfrm>
        </p:spPr>
        <p:txBody>
          <a:bodyPr/>
          <a:lstStyle/>
          <a:p>
            <a:r>
              <a:t>Cómo analizan los prestamistas su Anexo C</a:t>
            </a:r>
          </a:p>
        </p:txBody>
      </p:sp>
      <p:sp>
        <p:nvSpPr>
          <p:cNvPr id="4" name="Date Placeholder 3">
            <a:extLst>
              <a:ext uri="{FF2B5EF4-FFF2-40B4-BE49-F238E27FC236}">
                <a16:creationId xmlns:a16="http://schemas.microsoft.com/office/drawing/2014/main" id="{19A02AE1-22A9-D863-2B6D-7D5D11FF6BD9}"/>
              </a:ext>
            </a:extLst>
          </p:cNvPr>
          <p:cNvSpPr>
            <a:spLocks noGrp="1"/>
          </p:cNvSpPr>
          <p:nvPr>
            <p:ph type="dt" sz="half" idx="10"/>
          </p:nvPr>
        </p:nvSpPr>
        <p:spPr/>
        <p:txBody>
          <a:bodyPr/>
          <a:lstStyle/>
          <a:p>
            <a:r>
              <a:t>2/25/2026</a:t>
            </a:r>
          </a:p>
        </p:txBody>
      </p:sp>
      <p:sp>
        <p:nvSpPr>
          <p:cNvPr id="5" name="Footer Placeholder 4">
            <a:extLst>
              <a:ext uri="{FF2B5EF4-FFF2-40B4-BE49-F238E27FC236}">
                <a16:creationId xmlns:a16="http://schemas.microsoft.com/office/drawing/2014/main" id="{28BCE7FB-F99E-78DA-15B7-9D9D5B8FBFED}"/>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A174364A-AB46-2CB3-04A4-5BAF8E5942BE}"/>
              </a:ext>
            </a:extLst>
          </p:cNvPr>
          <p:cNvSpPr>
            <a:spLocks noGrp="1"/>
          </p:cNvSpPr>
          <p:nvPr>
            <p:ph type="sldNum" sz="quarter" idx="12"/>
          </p:nvPr>
        </p:nvSpPr>
        <p:spPr/>
        <p:txBody>
          <a:bodyPr/>
          <a:lstStyle/>
          <a:p>
            <a:r>
              <a:t>19</a:t>
            </a:r>
          </a:p>
        </p:txBody>
      </p:sp>
      <p:grpSp>
        <p:nvGrpSpPr>
          <p:cNvPr id="7" name="Group 6">
            <a:extLst>
              <a:ext uri="{FF2B5EF4-FFF2-40B4-BE49-F238E27FC236}">
                <a16:creationId xmlns:a16="http://schemas.microsoft.com/office/drawing/2014/main" id="{4460A9FA-53D5-21E3-EA2E-941D8D070EE8}"/>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7BBE0344-7043-746B-B081-3CF619FCE993}"/>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C4F7A9-E728-4820-49D1-9AC877C83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73ED571A-0EC6-7496-A5DA-8057F9D79A88}"/>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2832353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F4A34-9595-21C1-1536-5401701AE0D6}"/>
              </a:ext>
            </a:extLst>
          </p:cNvPr>
          <p:cNvSpPr>
            <a:spLocks noGrp="1"/>
          </p:cNvSpPr>
          <p:nvPr>
            <p:ph idx="1"/>
          </p:nvPr>
        </p:nvSpPr>
        <p:spPr>
          <a:xfrm>
            <a:off x="1000858" y="3276600"/>
            <a:ext cx="10515600" cy="3771899"/>
          </a:xfrm>
        </p:spPr>
        <p:txBody>
          <a:bodyPr/>
          <a:lstStyle/>
          <a:p>
            <a:r>
              <a:rPr dirty="0"/>
              <a:t>Misión de EBCCF: </a:t>
            </a:r>
            <a:r>
              <a:rPr dirty="0" err="1"/>
              <a:t>Activamos</a:t>
            </a:r>
            <a:r>
              <a:rPr dirty="0"/>
              <a:t> </a:t>
            </a:r>
            <a:r>
              <a:rPr dirty="0" err="1"/>
              <a:t>el</a:t>
            </a:r>
            <a:r>
              <a:rPr dirty="0"/>
              <a:t> </a:t>
            </a:r>
            <a:r>
              <a:rPr dirty="0" err="1"/>
              <a:t>éxito</a:t>
            </a:r>
            <a:r>
              <a:rPr dirty="0"/>
              <a:t> de </a:t>
            </a:r>
            <a:r>
              <a:rPr dirty="0" err="1"/>
              <a:t>emprendedores</a:t>
            </a:r>
            <a:r>
              <a:rPr dirty="0"/>
              <a:t> con </a:t>
            </a:r>
            <a:r>
              <a:rPr dirty="0" err="1"/>
              <a:t>recursos</a:t>
            </a:r>
            <a:r>
              <a:rPr dirty="0"/>
              <a:t> </a:t>
            </a:r>
            <a:r>
              <a:rPr dirty="0" err="1"/>
              <a:t>limitados</a:t>
            </a:r>
            <a:r>
              <a:rPr dirty="0"/>
              <a:t> y </a:t>
            </a:r>
            <a:r>
              <a:rPr dirty="0" err="1"/>
              <a:t>subrepresentados</a:t>
            </a:r>
            <a:r>
              <a:rPr dirty="0"/>
              <a:t> </a:t>
            </a:r>
            <a:r>
              <a:rPr dirty="0" err="1"/>
              <a:t>en</a:t>
            </a:r>
            <a:r>
              <a:rPr dirty="0"/>
              <a:t> </a:t>
            </a:r>
            <a:r>
              <a:rPr dirty="0" err="1"/>
              <a:t>el</a:t>
            </a:r>
            <a:r>
              <a:rPr dirty="0"/>
              <a:t> Noroeste del </a:t>
            </a:r>
            <a:r>
              <a:rPr dirty="0" err="1"/>
              <a:t>Pacífico</a:t>
            </a:r>
            <a:r>
              <a:rPr dirty="0"/>
              <a:t> </a:t>
            </a:r>
            <a:r>
              <a:rPr dirty="0" err="1"/>
              <a:t>mediante</a:t>
            </a:r>
            <a:r>
              <a:rPr dirty="0"/>
              <a:t> </a:t>
            </a:r>
            <a:r>
              <a:rPr dirty="0" err="1"/>
              <a:t>una</a:t>
            </a:r>
            <a:r>
              <a:rPr dirty="0"/>
              <a:t> </a:t>
            </a:r>
            <a:r>
              <a:rPr dirty="0" err="1"/>
              <a:t>experiencia</a:t>
            </a:r>
            <a:r>
              <a:rPr dirty="0"/>
              <a:t> </a:t>
            </a:r>
            <a:r>
              <a:rPr dirty="0" err="1"/>
              <a:t>ágil</a:t>
            </a:r>
            <a:r>
              <a:rPr dirty="0"/>
              <a:t> y </a:t>
            </a:r>
            <a:r>
              <a:rPr dirty="0" err="1"/>
              <a:t>centrada</a:t>
            </a:r>
            <a:r>
              <a:rPr dirty="0"/>
              <a:t> </a:t>
            </a:r>
            <a:r>
              <a:rPr dirty="0" err="1"/>
              <a:t>en</a:t>
            </a:r>
            <a:r>
              <a:rPr dirty="0"/>
              <a:t> la </a:t>
            </a:r>
            <a:r>
              <a:rPr dirty="0" err="1"/>
              <a:t>misión</a:t>
            </a:r>
            <a:r>
              <a:rPr dirty="0"/>
              <a:t> </a:t>
            </a:r>
            <a:r>
              <a:rPr dirty="0" err="1"/>
              <a:t>en</a:t>
            </a:r>
            <a:r>
              <a:rPr dirty="0"/>
              <a:t> </a:t>
            </a:r>
            <a:r>
              <a:rPr dirty="0" err="1"/>
              <a:t>préstamos</a:t>
            </a:r>
            <a:r>
              <a:rPr dirty="0"/>
              <a:t> para </a:t>
            </a:r>
            <a:r>
              <a:rPr dirty="0" err="1"/>
              <a:t>pequeñas</a:t>
            </a:r>
            <a:r>
              <a:rPr dirty="0"/>
              <a:t> </a:t>
            </a:r>
            <a:r>
              <a:rPr dirty="0" err="1"/>
              <a:t>empresas</a:t>
            </a:r>
            <a:r>
              <a:rPr dirty="0"/>
              <a:t>.</a:t>
            </a:r>
          </a:p>
          <a:p>
            <a:endParaRPr dirty="0"/>
          </a:p>
        </p:txBody>
      </p:sp>
      <p:sp>
        <p:nvSpPr>
          <p:cNvPr id="3" name="Title 2">
            <a:extLst>
              <a:ext uri="{FF2B5EF4-FFF2-40B4-BE49-F238E27FC236}">
                <a16:creationId xmlns:a16="http://schemas.microsoft.com/office/drawing/2014/main" id="{A124A0E3-6198-EECE-6CAC-6B6C0765BB79}"/>
              </a:ext>
            </a:extLst>
          </p:cNvPr>
          <p:cNvSpPr>
            <a:spLocks noGrp="1"/>
          </p:cNvSpPr>
          <p:nvPr>
            <p:ph type="title"/>
          </p:nvPr>
        </p:nvSpPr>
        <p:spPr>
          <a:xfrm>
            <a:off x="829408" y="1125352"/>
            <a:ext cx="10858500" cy="1127919"/>
          </a:xfrm>
        </p:spPr>
        <p:txBody>
          <a:bodyPr/>
          <a:lstStyle/>
          <a:p>
            <a:r>
              <a:rPr dirty="0"/>
              <a:t>EBCCF: </a:t>
            </a:r>
            <a:r>
              <a:rPr dirty="0" err="1"/>
              <a:t>somos</a:t>
            </a:r>
            <a:r>
              <a:rPr dirty="0"/>
              <a:t> </a:t>
            </a:r>
            <a:r>
              <a:rPr dirty="0" err="1"/>
              <a:t>una</a:t>
            </a:r>
            <a:r>
              <a:rPr dirty="0"/>
              <a:t> </a:t>
            </a:r>
            <a:r>
              <a:rPr dirty="0" err="1"/>
              <a:t>entidad</a:t>
            </a:r>
            <a:r>
              <a:rPr dirty="0"/>
              <a:t> </a:t>
            </a:r>
            <a:r>
              <a:rPr dirty="0" err="1"/>
              <a:t>prestamista</a:t>
            </a:r>
            <a:r>
              <a:rPr dirty="0"/>
              <a:t> sin fines de </a:t>
            </a:r>
            <a:r>
              <a:rPr dirty="0" err="1"/>
              <a:t>lucro</a:t>
            </a:r>
            <a:r>
              <a:rPr dirty="0"/>
              <a:t> y </a:t>
            </a:r>
            <a:r>
              <a:rPr dirty="0" err="1"/>
              <a:t>orientada</a:t>
            </a:r>
            <a:r>
              <a:rPr dirty="0"/>
              <a:t> a la </a:t>
            </a:r>
            <a:r>
              <a:rPr dirty="0" err="1"/>
              <a:t>misión</a:t>
            </a:r>
            <a:r>
              <a:rPr dirty="0"/>
              <a:t>, </a:t>
            </a:r>
            <a:r>
              <a:rPr dirty="0" err="1"/>
              <a:t>aquí</a:t>
            </a:r>
            <a:r>
              <a:rPr dirty="0"/>
              <a:t> para </a:t>
            </a:r>
            <a:r>
              <a:rPr dirty="0" err="1"/>
              <a:t>servir</a:t>
            </a:r>
            <a:r>
              <a:rPr dirty="0"/>
              <a:t> a </a:t>
            </a:r>
            <a:r>
              <a:rPr dirty="0" err="1"/>
              <a:t>negocios</a:t>
            </a:r>
            <a:r>
              <a:rPr dirty="0"/>
              <a:t> </a:t>
            </a:r>
            <a:r>
              <a:rPr dirty="0" err="1"/>
              <a:t>desatendidos</a:t>
            </a:r>
            <a:r>
              <a:rPr dirty="0"/>
              <a:t> </a:t>
            </a:r>
          </a:p>
        </p:txBody>
      </p:sp>
      <p:sp>
        <p:nvSpPr>
          <p:cNvPr id="4" name="Date Placeholder 3">
            <a:extLst>
              <a:ext uri="{FF2B5EF4-FFF2-40B4-BE49-F238E27FC236}">
                <a16:creationId xmlns:a16="http://schemas.microsoft.com/office/drawing/2014/main" id="{41EC7956-22A3-2567-D905-903934B89D5E}"/>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5A85A103-DCCB-ACD0-C243-F611A0761492}"/>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E45F4D5E-51AB-3C76-C19A-972AB7411D49}"/>
              </a:ext>
            </a:extLst>
          </p:cNvPr>
          <p:cNvSpPr>
            <a:spLocks noGrp="1"/>
          </p:cNvSpPr>
          <p:nvPr>
            <p:ph type="sldNum" sz="quarter" idx="12"/>
          </p:nvPr>
        </p:nvSpPr>
        <p:spPr/>
        <p:txBody>
          <a:bodyPr/>
          <a:lstStyle/>
          <a:p>
            <a:r>
              <a:t>2</a:t>
            </a:r>
          </a:p>
        </p:txBody>
      </p:sp>
      <p:grpSp>
        <p:nvGrpSpPr>
          <p:cNvPr id="7" name="Group 6">
            <a:extLst>
              <a:ext uri="{FF2B5EF4-FFF2-40B4-BE49-F238E27FC236}">
                <a16:creationId xmlns:a16="http://schemas.microsoft.com/office/drawing/2014/main" id="{ACE0DE09-3B85-1E40-471A-3A32500B46C6}"/>
              </a:ext>
            </a:extLst>
          </p:cNvPr>
          <p:cNvGrpSpPr/>
          <p:nvPr/>
        </p:nvGrpSpPr>
        <p:grpSpPr>
          <a:xfrm>
            <a:off x="131649" y="0"/>
            <a:ext cx="2743200" cy="1058485"/>
            <a:chOff x="114301" y="17984"/>
            <a:chExt cx="2760548" cy="1040501"/>
          </a:xfrm>
        </p:grpSpPr>
        <p:sp>
          <p:nvSpPr>
            <p:cNvPr id="8" name="Rectangle 7">
              <a:extLst>
                <a:ext uri="{FF2B5EF4-FFF2-40B4-BE49-F238E27FC236}">
                  <a16:creationId xmlns:a16="http://schemas.microsoft.com/office/drawing/2014/main" id="{1513CF9F-9ECC-2997-7296-BE98CC97FD01}"/>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365B020-6646-7500-98F5-4ADA05A92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Tree>
    <p:extLst>
      <p:ext uri="{BB962C8B-B14F-4D97-AF65-F5344CB8AC3E}">
        <p14:creationId xmlns:p14="http://schemas.microsoft.com/office/powerpoint/2010/main" val="38536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BEC77-29AC-E505-DE41-771C8693CA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B5548-FEF8-8311-6A73-319D4ECC199E}"/>
              </a:ext>
            </a:extLst>
          </p:cNvPr>
          <p:cNvSpPr>
            <a:spLocks noGrp="1"/>
          </p:cNvSpPr>
          <p:nvPr>
            <p:ph idx="1"/>
          </p:nvPr>
        </p:nvSpPr>
        <p:spPr>
          <a:xfrm>
            <a:off x="131649" y="3009900"/>
            <a:ext cx="6644207" cy="3816380"/>
          </a:xfrm>
        </p:spPr>
        <p:txBody>
          <a:bodyPr/>
          <a:lstStyle/>
          <a:p>
            <a:r>
              <a:rPr dirty="0"/>
              <a:t>• </a:t>
            </a:r>
            <a:r>
              <a:rPr dirty="0" err="1"/>
              <a:t>Depreciación</a:t>
            </a:r>
            <a:endParaRPr dirty="0"/>
          </a:p>
          <a:p>
            <a:r>
              <a:rPr dirty="0"/>
              <a:t>• </a:t>
            </a:r>
            <a:r>
              <a:rPr dirty="0" err="1"/>
              <a:t>Amortización</a:t>
            </a:r>
            <a:endParaRPr dirty="0"/>
          </a:p>
          <a:p>
            <a:r>
              <a:rPr dirty="0"/>
              <a:t>• Uso </a:t>
            </a:r>
            <a:r>
              <a:rPr dirty="0" err="1"/>
              <a:t>comercial</a:t>
            </a:r>
            <a:r>
              <a:rPr dirty="0"/>
              <a:t> del </a:t>
            </a:r>
            <a:r>
              <a:rPr dirty="0" err="1"/>
              <a:t>hogar</a:t>
            </a:r>
            <a:endParaRPr dirty="0"/>
          </a:p>
          <a:p>
            <a:r>
              <a:rPr dirty="0"/>
              <a:t>• </a:t>
            </a:r>
            <a:r>
              <a:rPr dirty="0" err="1"/>
              <a:t>Gastos</a:t>
            </a:r>
            <a:r>
              <a:rPr dirty="0"/>
              <a:t> </a:t>
            </a:r>
            <a:r>
              <a:rPr dirty="0" err="1"/>
              <a:t>inusuales</a:t>
            </a:r>
            <a:r>
              <a:rPr dirty="0"/>
              <a:t> de </a:t>
            </a:r>
            <a:r>
              <a:rPr dirty="0" err="1"/>
              <a:t>una</a:t>
            </a:r>
            <a:r>
              <a:rPr dirty="0"/>
              <a:t> sola </a:t>
            </a:r>
            <a:r>
              <a:rPr dirty="0" err="1"/>
              <a:t>vez</a:t>
            </a:r>
            <a:r>
              <a:rPr dirty="0"/>
              <a:t> (</a:t>
            </a:r>
            <a:r>
              <a:rPr dirty="0" err="1"/>
              <a:t>muy</a:t>
            </a:r>
            <a:r>
              <a:rPr dirty="0"/>
              <a:t> poco </a:t>
            </a:r>
            <a:r>
              <a:rPr dirty="0" err="1"/>
              <a:t>probables</a:t>
            </a:r>
            <a:r>
              <a:rPr dirty="0"/>
              <a:t> de </a:t>
            </a:r>
            <a:r>
              <a:rPr dirty="0" err="1"/>
              <a:t>repetirse</a:t>
            </a:r>
            <a:r>
              <a:rPr dirty="0"/>
              <a:t>)</a:t>
            </a:r>
          </a:p>
          <a:p>
            <a:endParaRPr dirty="0"/>
          </a:p>
        </p:txBody>
      </p:sp>
      <p:sp>
        <p:nvSpPr>
          <p:cNvPr id="3" name="Title 2">
            <a:extLst>
              <a:ext uri="{FF2B5EF4-FFF2-40B4-BE49-F238E27FC236}">
                <a16:creationId xmlns:a16="http://schemas.microsoft.com/office/drawing/2014/main" id="{CD6B1B88-E2C7-2BE6-A90C-E3DBBB10ED76}"/>
              </a:ext>
            </a:extLst>
          </p:cNvPr>
          <p:cNvSpPr>
            <a:spLocks noGrp="1"/>
          </p:cNvSpPr>
          <p:nvPr>
            <p:ph type="title"/>
          </p:nvPr>
        </p:nvSpPr>
        <p:spPr>
          <a:xfrm>
            <a:off x="131649" y="976917"/>
            <a:ext cx="6785202" cy="1194783"/>
          </a:xfrm>
        </p:spPr>
        <p:txBody>
          <a:bodyPr/>
          <a:lstStyle/>
          <a:p>
            <a:r>
              <a:t>Reintegraciones comunes que consideran los prestamistas</a:t>
            </a:r>
          </a:p>
        </p:txBody>
      </p:sp>
      <p:sp>
        <p:nvSpPr>
          <p:cNvPr id="4" name="Date Placeholder 3">
            <a:extLst>
              <a:ext uri="{FF2B5EF4-FFF2-40B4-BE49-F238E27FC236}">
                <a16:creationId xmlns:a16="http://schemas.microsoft.com/office/drawing/2014/main" id="{B949CD60-2049-762B-D198-00A5FFC39D8F}"/>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C40C3E73-66FC-B274-EE7C-F2D54332E24A}"/>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FBF4ECF6-A7B9-897F-C5F8-6D828D615E13}"/>
              </a:ext>
            </a:extLst>
          </p:cNvPr>
          <p:cNvSpPr>
            <a:spLocks noGrp="1"/>
          </p:cNvSpPr>
          <p:nvPr>
            <p:ph type="sldNum" sz="quarter" idx="12"/>
          </p:nvPr>
        </p:nvSpPr>
        <p:spPr/>
        <p:txBody>
          <a:bodyPr/>
          <a:lstStyle/>
          <a:p>
            <a:r>
              <a:t>20</a:t>
            </a:r>
          </a:p>
        </p:txBody>
      </p:sp>
      <p:grpSp>
        <p:nvGrpSpPr>
          <p:cNvPr id="7" name="Group 6">
            <a:extLst>
              <a:ext uri="{FF2B5EF4-FFF2-40B4-BE49-F238E27FC236}">
                <a16:creationId xmlns:a16="http://schemas.microsoft.com/office/drawing/2014/main" id="{D3ECEB02-ED2F-8DA8-82E4-1EC4E2E0769D}"/>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1CBB8A5D-4A93-B48A-B637-0201B350733C}"/>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9158BA-5CAD-0C96-8FDA-D1358D3E6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F4A9CCDD-CD88-EA79-DE87-FC230D6357A7}"/>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250051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D1D10-43F1-1756-2941-6030B61A256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E69F3F-BA0F-0643-6169-065BC9360132}"/>
              </a:ext>
            </a:extLst>
          </p:cNvPr>
          <p:cNvSpPr>
            <a:spLocks noGrp="1"/>
          </p:cNvSpPr>
          <p:nvPr>
            <p:ph idx="1"/>
          </p:nvPr>
        </p:nvSpPr>
        <p:spPr>
          <a:xfrm>
            <a:off x="131649" y="1600200"/>
            <a:ext cx="6644207" cy="5226080"/>
          </a:xfrm>
        </p:spPr>
        <p:txBody>
          <a:bodyPr/>
          <a:lstStyle/>
          <a:p>
            <a:pPr marL="457200" indent="-457200">
              <a:buFont typeface="Arial" panose="020B0604020202020204" pitchFamily="34" charset="0"/>
              <a:buChar char="•"/>
            </a:pPr>
            <a:r>
              <a:rPr dirty="0" err="1"/>
              <a:t>Negocio</a:t>
            </a:r>
            <a:r>
              <a:rPr dirty="0"/>
              <a:t> de </a:t>
            </a:r>
            <a:r>
              <a:rPr dirty="0" err="1"/>
              <a:t>limpieza</a:t>
            </a:r>
            <a:r>
              <a:rPr dirty="0"/>
              <a:t> de María</a:t>
            </a:r>
          </a:p>
          <a:p>
            <a:pPr marL="457200" indent="-457200">
              <a:buFont typeface="Arial" panose="020B0604020202020204" pitchFamily="34" charset="0"/>
              <a:buChar char="•"/>
            </a:pPr>
            <a:r>
              <a:rPr dirty="0" err="1"/>
              <a:t>Ingresos</a:t>
            </a:r>
            <a:r>
              <a:rPr dirty="0"/>
              <a:t> </a:t>
            </a:r>
            <a:r>
              <a:rPr dirty="0" err="1"/>
              <a:t>brutos</a:t>
            </a:r>
            <a:r>
              <a:rPr dirty="0"/>
              <a:t>: $185,000</a:t>
            </a:r>
          </a:p>
          <a:p>
            <a:pPr marL="457200" indent="-457200">
              <a:buFont typeface="Arial" panose="020B0604020202020204" pitchFamily="34" charset="0"/>
              <a:buChar char="•"/>
            </a:pPr>
            <a:r>
              <a:rPr dirty="0" err="1"/>
              <a:t>Ganancia</a:t>
            </a:r>
            <a:r>
              <a:rPr dirty="0"/>
              <a:t> </a:t>
            </a:r>
            <a:r>
              <a:rPr dirty="0" err="1"/>
              <a:t>neta</a:t>
            </a:r>
            <a:r>
              <a:rPr dirty="0"/>
              <a:t>: $20,000</a:t>
            </a:r>
          </a:p>
          <a:p>
            <a:pPr marL="457200" indent="-457200">
              <a:buFont typeface="Arial" panose="020B0604020202020204" pitchFamily="34" charset="0"/>
              <a:buChar char="•"/>
            </a:pPr>
            <a:r>
              <a:rPr dirty="0" err="1"/>
              <a:t>Depreciación</a:t>
            </a:r>
            <a:r>
              <a:rPr dirty="0"/>
              <a:t>: $8,000</a:t>
            </a:r>
          </a:p>
          <a:p>
            <a:pPr marL="457200" indent="-457200">
              <a:buFont typeface="Arial" panose="020B0604020202020204" pitchFamily="34" charset="0"/>
              <a:buChar char="•"/>
            </a:pPr>
            <a:r>
              <a:rPr dirty="0" err="1"/>
              <a:t>Flujo</a:t>
            </a:r>
            <a:r>
              <a:rPr dirty="0"/>
              <a:t> de </a:t>
            </a:r>
            <a:r>
              <a:rPr dirty="0" err="1"/>
              <a:t>efectivo</a:t>
            </a:r>
            <a:r>
              <a:rPr dirty="0"/>
              <a:t> </a:t>
            </a:r>
            <a:r>
              <a:rPr dirty="0" err="1"/>
              <a:t>ajustado</a:t>
            </a:r>
            <a:r>
              <a:rPr dirty="0"/>
              <a:t>: $28,000</a:t>
            </a:r>
          </a:p>
          <a:p>
            <a:pPr marL="457200" indent="-457200">
              <a:buFont typeface="Arial" panose="020B0604020202020204" pitchFamily="34" charset="0"/>
              <a:buChar char="•"/>
            </a:pPr>
            <a:r>
              <a:rPr dirty="0"/>
              <a:t>Pago </a:t>
            </a:r>
            <a:r>
              <a:rPr dirty="0" err="1"/>
              <a:t>anual</a:t>
            </a:r>
            <a:r>
              <a:rPr dirty="0"/>
              <a:t> </a:t>
            </a:r>
            <a:r>
              <a:rPr dirty="0" err="1"/>
              <a:t>propuesto</a:t>
            </a:r>
            <a:r>
              <a:rPr dirty="0"/>
              <a:t> del </a:t>
            </a:r>
            <a:r>
              <a:rPr dirty="0" err="1"/>
              <a:t>préstamo</a:t>
            </a:r>
            <a:r>
              <a:rPr dirty="0"/>
              <a:t>: $12,000</a:t>
            </a:r>
          </a:p>
          <a:p>
            <a:endParaRPr dirty="0"/>
          </a:p>
        </p:txBody>
      </p:sp>
      <p:sp>
        <p:nvSpPr>
          <p:cNvPr id="3" name="Title 2">
            <a:extLst>
              <a:ext uri="{FF2B5EF4-FFF2-40B4-BE49-F238E27FC236}">
                <a16:creationId xmlns:a16="http://schemas.microsoft.com/office/drawing/2014/main" id="{3C20471D-3BA8-E505-0E65-52B5921A5CDC}"/>
              </a:ext>
            </a:extLst>
          </p:cNvPr>
          <p:cNvSpPr>
            <a:spLocks noGrp="1"/>
          </p:cNvSpPr>
          <p:nvPr>
            <p:ph type="title"/>
          </p:nvPr>
        </p:nvSpPr>
        <p:spPr>
          <a:xfrm>
            <a:off x="131649" y="976917"/>
            <a:ext cx="6785202" cy="1194783"/>
          </a:xfrm>
        </p:spPr>
        <p:txBody>
          <a:bodyPr/>
          <a:lstStyle/>
          <a:p>
            <a:r>
              <a:t>Ejemplo</a:t>
            </a:r>
          </a:p>
        </p:txBody>
      </p:sp>
      <p:sp>
        <p:nvSpPr>
          <p:cNvPr id="4" name="Date Placeholder 3">
            <a:extLst>
              <a:ext uri="{FF2B5EF4-FFF2-40B4-BE49-F238E27FC236}">
                <a16:creationId xmlns:a16="http://schemas.microsoft.com/office/drawing/2014/main" id="{B2979902-3EF8-6815-7211-19A1535B8F71}"/>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3B938488-D122-91FD-1089-43C496011AFE}"/>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EDD0BBDB-B058-7774-D5A4-BFCD5393FFFF}"/>
              </a:ext>
            </a:extLst>
          </p:cNvPr>
          <p:cNvSpPr>
            <a:spLocks noGrp="1"/>
          </p:cNvSpPr>
          <p:nvPr>
            <p:ph type="sldNum" sz="quarter" idx="12"/>
          </p:nvPr>
        </p:nvSpPr>
        <p:spPr/>
        <p:txBody>
          <a:bodyPr/>
          <a:lstStyle/>
          <a:p>
            <a:r>
              <a:t>21</a:t>
            </a:r>
          </a:p>
        </p:txBody>
      </p:sp>
      <p:grpSp>
        <p:nvGrpSpPr>
          <p:cNvPr id="7" name="Group 6">
            <a:extLst>
              <a:ext uri="{FF2B5EF4-FFF2-40B4-BE49-F238E27FC236}">
                <a16:creationId xmlns:a16="http://schemas.microsoft.com/office/drawing/2014/main" id="{4C540E83-6F39-F815-691E-D8317FBCB4D2}"/>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6C9B7605-DE41-B237-21B7-3BB4242241CA}"/>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CAC644-B20E-43DF-A601-7B950CC8A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10DE73EC-7AE7-AAFF-CE9E-06550DA38C10}"/>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1129666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4D42-C966-67AB-CAFD-C8C8D849F67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FF7A2A-9DD7-FE8B-5710-8146E3F0E87A}"/>
              </a:ext>
            </a:extLst>
          </p:cNvPr>
          <p:cNvSpPr>
            <a:spLocks noGrp="1"/>
          </p:cNvSpPr>
          <p:nvPr>
            <p:ph idx="1"/>
          </p:nvPr>
        </p:nvSpPr>
        <p:spPr>
          <a:xfrm>
            <a:off x="243406" y="1676400"/>
            <a:ext cx="6644207" cy="3816380"/>
          </a:xfrm>
        </p:spPr>
        <p:txBody>
          <a:bodyPr/>
          <a:lstStyle/>
          <a:p>
            <a:r>
              <a:t>• Cuenta bancaria separada para el negocio</a:t>
            </a:r>
          </a:p>
          <a:p>
            <a:r>
              <a:t>• Seguimiento mensual</a:t>
            </a:r>
          </a:p>
          <a:p>
            <a:r>
              <a:t>• Categorías de gastos organizadas</a:t>
            </a:r>
          </a:p>
          <a:p>
            <a:r>
              <a:t>• Recibos digitales y/o en papel</a:t>
            </a:r>
          </a:p>
          <a:p>
            <a:endParaRPr/>
          </a:p>
        </p:txBody>
      </p:sp>
      <p:sp>
        <p:nvSpPr>
          <p:cNvPr id="3" name="Title 2">
            <a:extLst>
              <a:ext uri="{FF2B5EF4-FFF2-40B4-BE49-F238E27FC236}">
                <a16:creationId xmlns:a16="http://schemas.microsoft.com/office/drawing/2014/main" id="{86B00341-FAA6-C76A-E506-B24368DB4994}"/>
              </a:ext>
            </a:extLst>
          </p:cNvPr>
          <p:cNvSpPr>
            <a:spLocks noGrp="1"/>
          </p:cNvSpPr>
          <p:nvPr>
            <p:ph type="title"/>
          </p:nvPr>
        </p:nvSpPr>
        <p:spPr>
          <a:xfrm>
            <a:off x="131649" y="976917"/>
            <a:ext cx="6785202" cy="623283"/>
          </a:xfrm>
        </p:spPr>
        <p:txBody>
          <a:bodyPr/>
          <a:lstStyle/>
          <a:p>
            <a:r>
              <a:rPr lang="en-US" dirty="0" err="1"/>
              <a:t>Consejos</a:t>
            </a:r>
            <a:r>
              <a:rPr lang="en-US" dirty="0"/>
              <a:t> Generales</a:t>
            </a:r>
            <a:endParaRPr dirty="0"/>
          </a:p>
        </p:txBody>
      </p:sp>
      <p:sp>
        <p:nvSpPr>
          <p:cNvPr id="4" name="Date Placeholder 3">
            <a:extLst>
              <a:ext uri="{FF2B5EF4-FFF2-40B4-BE49-F238E27FC236}">
                <a16:creationId xmlns:a16="http://schemas.microsoft.com/office/drawing/2014/main" id="{23C7EA96-2947-A690-B8E7-DE93F3EA1075}"/>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277125F0-6BDD-F7BD-AFAC-1911258D2CC8}"/>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6F401FB0-630A-BAD5-DE95-B2C3E010805A}"/>
              </a:ext>
            </a:extLst>
          </p:cNvPr>
          <p:cNvSpPr>
            <a:spLocks noGrp="1"/>
          </p:cNvSpPr>
          <p:nvPr>
            <p:ph type="sldNum" sz="quarter" idx="12"/>
          </p:nvPr>
        </p:nvSpPr>
        <p:spPr/>
        <p:txBody>
          <a:bodyPr/>
          <a:lstStyle/>
          <a:p>
            <a:r>
              <a:t>22</a:t>
            </a:r>
          </a:p>
        </p:txBody>
      </p:sp>
      <p:grpSp>
        <p:nvGrpSpPr>
          <p:cNvPr id="7" name="Group 6">
            <a:extLst>
              <a:ext uri="{FF2B5EF4-FFF2-40B4-BE49-F238E27FC236}">
                <a16:creationId xmlns:a16="http://schemas.microsoft.com/office/drawing/2014/main" id="{DDA13497-0458-E8C7-2222-5E04C1CC0CDC}"/>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405081CA-5AA6-B7D9-A7C4-438D64876FD8}"/>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D7092DF-A0E9-98FC-0F02-BC3027B2B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57B476E4-3924-2E9A-1908-F04A0AEAFE80}"/>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396691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8CE4-B55E-DEBA-23D8-31FDB3BAEC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787D50-741E-62C4-3652-267586AF7294}"/>
              </a:ext>
            </a:extLst>
          </p:cNvPr>
          <p:cNvSpPr>
            <a:spLocks noGrp="1"/>
          </p:cNvSpPr>
          <p:nvPr>
            <p:ph idx="1"/>
          </p:nvPr>
        </p:nvSpPr>
        <p:spPr>
          <a:xfrm>
            <a:off x="187528" y="2400300"/>
            <a:ext cx="6644207" cy="3816380"/>
          </a:xfrm>
        </p:spPr>
        <p:txBody>
          <a:bodyPr/>
          <a:lstStyle/>
          <a:p>
            <a:r>
              <a:t>• Inventario complejo</a:t>
            </a:r>
          </a:p>
          <a:p>
            <a:r>
              <a:t>• Crecimiento rápido</a:t>
            </a:r>
          </a:p>
          <a:p>
            <a:r>
              <a:t>• Deducciones importantes</a:t>
            </a:r>
          </a:p>
          <a:p>
            <a:r>
              <a:t>• Cambios estructurales (sociedades o elección fiscal como corporación S)</a:t>
            </a:r>
          </a:p>
          <a:p>
            <a:endParaRPr/>
          </a:p>
        </p:txBody>
      </p:sp>
      <p:sp>
        <p:nvSpPr>
          <p:cNvPr id="3" name="Title 2">
            <a:extLst>
              <a:ext uri="{FF2B5EF4-FFF2-40B4-BE49-F238E27FC236}">
                <a16:creationId xmlns:a16="http://schemas.microsoft.com/office/drawing/2014/main" id="{046F7075-4CDF-734B-F521-836FDA40F8C6}"/>
              </a:ext>
            </a:extLst>
          </p:cNvPr>
          <p:cNvSpPr>
            <a:spLocks noGrp="1"/>
          </p:cNvSpPr>
          <p:nvPr>
            <p:ph type="title"/>
          </p:nvPr>
        </p:nvSpPr>
        <p:spPr>
          <a:xfrm>
            <a:off x="131649" y="976917"/>
            <a:ext cx="6785202" cy="623283"/>
          </a:xfrm>
        </p:spPr>
        <p:txBody>
          <a:bodyPr/>
          <a:lstStyle/>
          <a:p>
            <a:r>
              <a:t>Cuándo buscar ayuda profesional</a:t>
            </a:r>
          </a:p>
        </p:txBody>
      </p:sp>
      <p:sp>
        <p:nvSpPr>
          <p:cNvPr id="4" name="Date Placeholder 3">
            <a:extLst>
              <a:ext uri="{FF2B5EF4-FFF2-40B4-BE49-F238E27FC236}">
                <a16:creationId xmlns:a16="http://schemas.microsoft.com/office/drawing/2014/main" id="{11FF0D81-D676-3F1F-38E1-320777A0467F}"/>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AA6C4830-C9E6-F8BB-6102-4C7F8D5AFA29}"/>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C79C3D0B-1756-271C-D726-8AA8C7EBAC86}"/>
              </a:ext>
            </a:extLst>
          </p:cNvPr>
          <p:cNvSpPr>
            <a:spLocks noGrp="1"/>
          </p:cNvSpPr>
          <p:nvPr>
            <p:ph type="sldNum" sz="quarter" idx="12"/>
          </p:nvPr>
        </p:nvSpPr>
        <p:spPr/>
        <p:txBody>
          <a:bodyPr/>
          <a:lstStyle/>
          <a:p>
            <a:r>
              <a:t>23</a:t>
            </a:r>
          </a:p>
        </p:txBody>
      </p:sp>
      <p:grpSp>
        <p:nvGrpSpPr>
          <p:cNvPr id="7" name="Group 6">
            <a:extLst>
              <a:ext uri="{FF2B5EF4-FFF2-40B4-BE49-F238E27FC236}">
                <a16:creationId xmlns:a16="http://schemas.microsoft.com/office/drawing/2014/main" id="{0E30C77B-2E00-5D0C-8014-F64B7D324C1F}"/>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E9C66D73-4003-87DC-4482-412EAE7650D2}"/>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BFBA427-7665-7992-8435-98FDA646F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7D33BE8A-DD2C-B78E-8A45-DB37BE6892E6}"/>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4267420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DB20-8B20-6818-A7E1-E837215D87A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A8D82-B3EE-DB1F-16D4-40617A4727C4}"/>
              </a:ext>
            </a:extLst>
          </p:cNvPr>
          <p:cNvSpPr>
            <a:spLocks noGrp="1"/>
          </p:cNvSpPr>
          <p:nvPr>
            <p:ph idx="1"/>
          </p:nvPr>
        </p:nvSpPr>
        <p:spPr>
          <a:xfrm>
            <a:off x="228752" y="2171700"/>
            <a:ext cx="6644207" cy="3962400"/>
          </a:xfrm>
        </p:spPr>
        <p:txBody>
          <a:bodyPr/>
          <a:lstStyle/>
          <a:p>
            <a:r>
              <a:rPr sz="2200" dirty="0" err="1"/>
              <a:t>Descargo</a:t>
            </a:r>
            <a:r>
              <a:rPr sz="2200" dirty="0"/>
              <a:t> de </a:t>
            </a:r>
            <a:r>
              <a:rPr sz="2200" dirty="0" err="1"/>
              <a:t>responsabilidad</a:t>
            </a:r>
            <a:r>
              <a:rPr sz="2200" dirty="0"/>
              <a:t>:</a:t>
            </a:r>
          </a:p>
          <a:p>
            <a:r>
              <a:rPr sz="2200" dirty="0"/>
              <a:t>Este taller es </a:t>
            </a:r>
            <a:r>
              <a:rPr sz="2200" dirty="0" err="1"/>
              <a:t>únicamente</a:t>
            </a:r>
            <a:r>
              <a:rPr sz="2200" dirty="0"/>
              <a:t> </a:t>
            </a:r>
            <a:r>
              <a:rPr sz="2200" dirty="0" err="1"/>
              <a:t>educativo</a:t>
            </a:r>
            <a:r>
              <a:rPr sz="2200" dirty="0"/>
              <a:t>.</a:t>
            </a:r>
          </a:p>
          <a:p>
            <a:r>
              <a:rPr sz="2200" dirty="0"/>
              <a:t>No es </a:t>
            </a:r>
            <a:r>
              <a:rPr sz="2200" dirty="0" err="1"/>
              <a:t>asesoría</a:t>
            </a:r>
            <a:r>
              <a:rPr sz="2200" dirty="0"/>
              <a:t> fiscal.</a:t>
            </a:r>
          </a:p>
          <a:p>
            <a:r>
              <a:rPr sz="2200" dirty="0"/>
              <a:t>No </a:t>
            </a:r>
            <a:r>
              <a:rPr sz="2200" dirty="0" err="1"/>
              <a:t>brindamos</a:t>
            </a:r>
            <a:r>
              <a:rPr sz="2200" dirty="0"/>
              <a:t> </a:t>
            </a:r>
            <a:r>
              <a:rPr sz="2200" dirty="0" err="1"/>
              <a:t>orientación</a:t>
            </a:r>
            <a:r>
              <a:rPr sz="2200" dirty="0"/>
              <a:t> individual para la </a:t>
            </a:r>
            <a:r>
              <a:rPr sz="2200" dirty="0" err="1"/>
              <a:t>preparación</a:t>
            </a:r>
            <a:r>
              <a:rPr sz="2200" dirty="0"/>
              <a:t> de </a:t>
            </a:r>
            <a:r>
              <a:rPr sz="2200" dirty="0" err="1"/>
              <a:t>impuestos</a:t>
            </a:r>
            <a:r>
              <a:rPr sz="2200" dirty="0"/>
              <a:t>.</a:t>
            </a:r>
          </a:p>
          <a:p>
            <a:r>
              <a:rPr sz="2200" dirty="0" err="1"/>
              <a:t>Recursos</a:t>
            </a:r>
            <a:r>
              <a:rPr sz="2200" dirty="0"/>
              <a:t>:</a:t>
            </a:r>
          </a:p>
          <a:p>
            <a:r>
              <a:rPr sz="2200" dirty="0"/>
              <a:t>United Way VITA</a:t>
            </a:r>
          </a:p>
          <a:p>
            <a:r>
              <a:rPr sz="2200" dirty="0"/>
              <a:t>SBDC (</a:t>
            </a:r>
            <a:r>
              <a:rPr sz="2200" dirty="0" err="1"/>
              <a:t>asesoría</a:t>
            </a:r>
            <a:r>
              <a:rPr sz="2200" dirty="0"/>
              <a:t> </a:t>
            </a:r>
            <a:r>
              <a:rPr sz="2200" dirty="0" err="1"/>
              <a:t>empresarial</a:t>
            </a:r>
            <a:r>
              <a:rPr sz="2200" dirty="0"/>
              <a:t> </a:t>
            </a:r>
            <a:r>
              <a:rPr sz="2200" dirty="0" err="1"/>
              <a:t>gratuita</a:t>
            </a:r>
            <a:r>
              <a:rPr sz="2200" dirty="0"/>
              <a:t>, no </a:t>
            </a:r>
            <a:r>
              <a:rPr sz="2200" dirty="0" err="1"/>
              <a:t>apoyo</a:t>
            </a:r>
            <a:r>
              <a:rPr sz="2200" dirty="0"/>
              <a:t> fiscal)</a:t>
            </a:r>
          </a:p>
          <a:p>
            <a:endParaRPr dirty="0"/>
          </a:p>
        </p:txBody>
      </p:sp>
      <p:sp>
        <p:nvSpPr>
          <p:cNvPr id="3" name="Title 2">
            <a:extLst>
              <a:ext uri="{FF2B5EF4-FFF2-40B4-BE49-F238E27FC236}">
                <a16:creationId xmlns:a16="http://schemas.microsoft.com/office/drawing/2014/main" id="{8BC420BD-DEE7-8EEF-08F3-1CC85CE7CACC}"/>
              </a:ext>
            </a:extLst>
          </p:cNvPr>
          <p:cNvSpPr>
            <a:spLocks noGrp="1"/>
          </p:cNvSpPr>
          <p:nvPr>
            <p:ph type="title"/>
          </p:nvPr>
        </p:nvSpPr>
        <p:spPr>
          <a:xfrm>
            <a:off x="131649" y="976917"/>
            <a:ext cx="6785202" cy="623283"/>
          </a:xfrm>
        </p:spPr>
        <p:txBody>
          <a:bodyPr/>
          <a:lstStyle/>
          <a:p>
            <a:r>
              <a:rPr sz="4000" dirty="0" err="1"/>
              <a:t>Descargo</a:t>
            </a:r>
            <a:r>
              <a:rPr sz="4000" dirty="0"/>
              <a:t> de </a:t>
            </a:r>
            <a:r>
              <a:rPr sz="4000" dirty="0" err="1"/>
              <a:t>responsabilidad</a:t>
            </a:r>
            <a:r>
              <a:rPr sz="4000" dirty="0"/>
              <a:t> y </a:t>
            </a:r>
            <a:r>
              <a:rPr sz="4000" dirty="0" err="1"/>
              <a:t>recursos</a:t>
            </a:r>
            <a:endParaRPr sz="4000" dirty="0"/>
          </a:p>
        </p:txBody>
      </p:sp>
      <p:sp>
        <p:nvSpPr>
          <p:cNvPr id="4" name="Date Placeholder 3">
            <a:extLst>
              <a:ext uri="{FF2B5EF4-FFF2-40B4-BE49-F238E27FC236}">
                <a16:creationId xmlns:a16="http://schemas.microsoft.com/office/drawing/2014/main" id="{3DECFA38-9A8B-05A0-92DE-9D2EC3BE53F9}"/>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A3ECE706-9730-3E47-72A6-24BFF311DC24}"/>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FAC9095F-9129-019D-7052-FB4B59256286}"/>
              </a:ext>
            </a:extLst>
          </p:cNvPr>
          <p:cNvSpPr>
            <a:spLocks noGrp="1"/>
          </p:cNvSpPr>
          <p:nvPr>
            <p:ph type="sldNum" sz="quarter" idx="12"/>
          </p:nvPr>
        </p:nvSpPr>
        <p:spPr/>
        <p:txBody>
          <a:bodyPr/>
          <a:lstStyle/>
          <a:p>
            <a:r>
              <a:t>24</a:t>
            </a:r>
          </a:p>
        </p:txBody>
      </p:sp>
      <p:grpSp>
        <p:nvGrpSpPr>
          <p:cNvPr id="7" name="Group 6">
            <a:extLst>
              <a:ext uri="{FF2B5EF4-FFF2-40B4-BE49-F238E27FC236}">
                <a16:creationId xmlns:a16="http://schemas.microsoft.com/office/drawing/2014/main" id="{CCC379B2-A19C-20FE-5FA0-5C1B905392C0}"/>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750FF6DA-51A7-0B16-6EAE-4CE222AF3CA7}"/>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2648A0A-359B-96C7-BDA1-1FABB5CD0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0FB71EE9-54FE-D983-A12B-9DF4FF2021F2}"/>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2031138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DF4FF-57F7-3A4A-B495-AC644FB120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BA806A-06AC-4856-1DC3-91E08044BB11}"/>
              </a:ext>
            </a:extLst>
          </p:cNvPr>
          <p:cNvSpPr>
            <a:spLocks noGrp="1"/>
          </p:cNvSpPr>
          <p:nvPr>
            <p:ph type="title"/>
          </p:nvPr>
        </p:nvSpPr>
        <p:spPr>
          <a:xfrm>
            <a:off x="423070" y="1184707"/>
            <a:ext cx="6053930" cy="2658827"/>
          </a:xfrm>
        </p:spPr>
        <p:txBody>
          <a:bodyPr anchor="t">
            <a:normAutofit fontScale="90000"/>
          </a:bodyPr>
          <a:lstStyle/>
          <a:p>
            <a:r>
              <a:t>¡Gracias!</a:t>
            </a:r>
            <a:br/>
            <a:r>
              <a:t>¿Preguntas?</a:t>
            </a:r>
            <a:br/>
            <a:r>
              <a:t>Ayúdenos a planificar nuestros futuros programas y eventos!</a:t>
            </a:r>
          </a:p>
        </p:txBody>
      </p:sp>
      <p:sp>
        <p:nvSpPr>
          <p:cNvPr id="2" name="Content Placeholder 1">
            <a:extLst>
              <a:ext uri="{FF2B5EF4-FFF2-40B4-BE49-F238E27FC236}">
                <a16:creationId xmlns:a16="http://schemas.microsoft.com/office/drawing/2014/main" id="{60F41E31-3138-6CC1-6B52-253988C58D21}"/>
              </a:ext>
            </a:extLst>
          </p:cNvPr>
          <p:cNvSpPr>
            <a:spLocks noGrp="1"/>
          </p:cNvSpPr>
          <p:nvPr>
            <p:ph sz="half" idx="1"/>
          </p:nvPr>
        </p:nvSpPr>
        <p:spPr>
          <a:xfrm>
            <a:off x="423070" y="4034828"/>
            <a:ext cx="5181600" cy="4351338"/>
          </a:xfrm>
        </p:spPr>
        <p:txBody>
          <a:bodyPr>
            <a:normAutofit/>
          </a:bodyPr>
          <a:lstStyle/>
          <a:p>
            <a:r>
              <a:t>Por favor, complete este breve formulario de evaluación:</a:t>
            </a:r>
          </a:p>
          <a:p>
            <a:endParaRPr/>
          </a:p>
        </p:txBody>
      </p:sp>
      <p:pic>
        <p:nvPicPr>
          <p:cNvPr id="8" name="Picture 7">
            <a:extLst>
              <a:ext uri="{FF2B5EF4-FFF2-40B4-BE49-F238E27FC236}">
                <a16:creationId xmlns:a16="http://schemas.microsoft.com/office/drawing/2014/main" id="{0955C051-1A5E-2278-C6F9-8BD8C90CA3E4}"/>
              </a:ext>
            </a:extLst>
          </p:cNvPr>
          <p:cNvPicPr>
            <a:picLocks noChangeAspect="1"/>
          </p:cNvPicPr>
          <p:nvPr/>
        </p:nvPicPr>
        <p:blipFill>
          <a:blip r:embed="rId3"/>
          <a:stretch>
            <a:fillRect/>
          </a:stretch>
        </p:blipFill>
        <p:spPr>
          <a:xfrm>
            <a:off x="6587331" y="1825625"/>
            <a:ext cx="4351338" cy="4351338"/>
          </a:xfrm>
          <a:prstGeom prst="rect">
            <a:avLst/>
          </a:prstGeom>
          <a:noFill/>
        </p:spPr>
      </p:pic>
      <p:sp>
        <p:nvSpPr>
          <p:cNvPr id="4" name="Date Placeholder 3">
            <a:extLst>
              <a:ext uri="{FF2B5EF4-FFF2-40B4-BE49-F238E27FC236}">
                <a16:creationId xmlns:a16="http://schemas.microsoft.com/office/drawing/2014/main" id="{B015B607-F10A-2463-C24F-A7311AB1747B}"/>
              </a:ext>
            </a:extLst>
          </p:cNvPr>
          <p:cNvSpPr>
            <a:spLocks noGrp="1"/>
          </p:cNvSpPr>
          <p:nvPr>
            <p:ph type="dt" sz="half" idx="10"/>
          </p:nvPr>
        </p:nvSpPr>
        <p:spPr>
          <a:xfrm>
            <a:off x="838200" y="6492875"/>
            <a:ext cx="2743200" cy="365125"/>
          </a:xfrm>
        </p:spPr>
        <p:txBody>
          <a:bodyPr anchor="ctr">
            <a:normAutofit/>
          </a:bodyPr>
          <a:lstStyle/>
          <a:p>
            <a:r>
              <a:rPr lang="en-US" dirty="0"/>
              <a:t>3/26/2026</a:t>
            </a:r>
          </a:p>
        </p:txBody>
      </p:sp>
      <p:sp>
        <p:nvSpPr>
          <p:cNvPr id="5" name="Footer Placeholder 4">
            <a:extLst>
              <a:ext uri="{FF2B5EF4-FFF2-40B4-BE49-F238E27FC236}">
                <a16:creationId xmlns:a16="http://schemas.microsoft.com/office/drawing/2014/main" id="{39D32E66-C54A-A46D-2F2B-00490369E6DA}"/>
              </a:ext>
            </a:extLst>
          </p:cNvPr>
          <p:cNvSpPr>
            <a:spLocks noGrp="1"/>
          </p:cNvSpPr>
          <p:nvPr>
            <p:ph type="ftr" sz="quarter" idx="11"/>
          </p:nvPr>
        </p:nvSpPr>
        <p:spPr>
          <a:xfrm>
            <a:off x="4038600" y="6492874"/>
            <a:ext cx="4114800" cy="365125"/>
          </a:xfrm>
        </p:spPr>
        <p:txBody>
          <a:bodyPr anchor="ctr">
            <a:normAutofit/>
          </a:bodyPr>
          <a:lstStyle/>
          <a:p>
            <a:r>
              <a:t>www.ebccf.org</a:t>
            </a:r>
          </a:p>
        </p:txBody>
      </p:sp>
      <p:sp>
        <p:nvSpPr>
          <p:cNvPr id="6" name="Slide Number Placeholder 5">
            <a:extLst>
              <a:ext uri="{FF2B5EF4-FFF2-40B4-BE49-F238E27FC236}">
                <a16:creationId xmlns:a16="http://schemas.microsoft.com/office/drawing/2014/main" id="{2F905B72-E479-671F-BE7E-F08ED41542DC}"/>
              </a:ext>
            </a:extLst>
          </p:cNvPr>
          <p:cNvSpPr>
            <a:spLocks noGrp="1"/>
          </p:cNvSpPr>
          <p:nvPr>
            <p:ph type="sldNum" sz="quarter" idx="12"/>
          </p:nvPr>
        </p:nvSpPr>
        <p:spPr>
          <a:xfrm>
            <a:off x="8610600" y="6492873"/>
            <a:ext cx="2743200" cy="365125"/>
          </a:xfrm>
        </p:spPr>
        <p:txBody>
          <a:bodyPr anchor="ctr">
            <a:normAutofit/>
          </a:bodyPr>
          <a:lstStyle/>
          <a:p>
            <a:r>
              <a:t>25</a:t>
            </a:r>
          </a:p>
        </p:txBody>
      </p:sp>
      <p:grpSp>
        <p:nvGrpSpPr>
          <p:cNvPr id="7" name="Group 6">
            <a:extLst>
              <a:ext uri="{FF2B5EF4-FFF2-40B4-BE49-F238E27FC236}">
                <a16:creationId xmlns:a16="http://schemas.microsoft.com/office/drawing/2014/main" id="{70B62ECB-05F8-443F-FC7D-340C325D995D}"/>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D439C4E2-4EB5-943B-E23A-594712C6DDAB}"/>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167F58E-F60E-8244-52EB-347CC0107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
        <p:nvSpPr>
          <p:cNvPr id="12" name="TextBox 11">
            <a:extLst>
              <a:ext uri="{FF2B5EF4-FFF2-40B4-BE49-F238E27FC236}">
                <a16:creationId xmlns:a16="http://schemas.microsoft.com/office/drawing/2014/main" id="{DAEF560F-0295-7A8F-998E-8EB73C36CFB7}"/>
              </a:ext>
            </a:extLst>
          </p:cNvPr>
          <p:cNvSpPr txBox="1"/>
          <p:nvPr/>
        </p:nvSpPr>
        <p:spPr>
          <a:xfrm>
            <a:off x="304800" y="5017354"/>
            <a:ext cx="6400800" cy="646331"/>
          </a:xfrm>
          <a:prstGeom prst="rect">
            <a:avLst/>
          </a:prstGeom>
          <a:noFill/>
        </p:spPr>
        <p:txBody>
          <a:bodyPr wrap="square">
            <a:spAutoFit/>
          </a:bodyPr>
          <a:lstStyle/>
          <a:p>
            <a:r>
              <a:rPr>
                <a:hlinkClick r:id="rId5"/>
              </a:rPr>
              <a:t>https://forms.gle/5ps1UkSar7XLwoKg7</a:t>
            </a:r>
            <a:r>
              <a:rPr lang="en-US"/>
              <a:t> </a:t>
            </a:r>
            <a:endParaRPr/>
          </a:p>
          <a:p>
            <a:endParaRPr dirty="0"/>
          </a:p>
        </p:txBody>
      </p:sp>
    </p:spTree>
    <p:extLst>
      <p:ext uri="{BB962C8B-B14F-4D97-AF65-F5344CB8AC3E}">
        <p14:creationId xmlns:p14="http://schemas.microsoft.com/office/powerpoint/2010/main" val="171570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CB4183-6C6B-68D3-7091-9B70200C7527}"/>
              </a:ext>
            </a:extLst>
          </p:cNvPr>
          <p:cNvSpPr>
            <a:spLocks noGrp="1"/>
          </p:cNvSpPr>
          <p:nvPr>
            <p:ph idx="1"/>
          </p:nvPr>
        </p:nvSpPr>
        <p:spPr>
          <a:xfrm>
            <a:off x="381000" y="1856397"/>
            <a:ext cx="11719782" cy="4686299"/>
          </a:xfrm>
        </p:spPr>
        <p:txBody>
          <a:bodyPr/>
          <a:lstStyle/>
          <a:p>
            <a:r>
              <a:t>Propósito y audiencia: taller introductorio para propietarios únicos y LLC de un solo miembro para desmitificar el Anexo C</a:t>
            </a:r>
          </a:p>
          <a:p>
            <a:r>
              <a:t>Estructura del Anexo C: resumen de las Partes I–V</a:t>
            </a:r>
          </a:p>
          <a:p>
            <a:r>
              <a:t>Cálculos clave: ingresos → gastos = ganancia neta</a:t>
            </a:r>
          </a:p>
          <a:p>
            <a:r>
              <a:t>Implicaciones fiscales y de financiamiento: impuesto sobre el trabajo por cuenta propia, depreciación, enfoque del prestamista</a:t>
            </a:r>
          </a:p>
          <a:p>
            <a:r>
              <a:t>Conclusiones prácticas: mantenimiento de registros, cuándo buscar ayuda, recursos</a:t>
            </a:r>
          </a:p>
        </p:txBody>
      </p:sp>
      <p:sp>
        <p:nvSpPr>
          <p:cNvPr id="3" name="Title 2">
            <a:extLst>
              <a:ext uri="{FF2B5EF4-FFF2-40B4-BE49-F238E27FC236}">
                <a16:creationId xmlns:a16="http://schemas.microsoft.com/office/drawing/2014/main" id="{121B8D84-9452-DB01-83FF-8BC5B6178C0C}"/>
              </a:ext>
            </a:extLst>
          </p:cNvPr>
          <p:cNvSpPr>
            <a:spLocks noGrp="1"/>
          </p:cNvSpPr>
          <p:nvPr>
            <p:ph type="title"/>
          </p:nvPr>
        </p:nvSpPr>
        <p:spPr/>
        <p:txBody>
          <a:bodyPr/>
          <a:lstStyle/>
          <a:p>
            <a:r>
              <a:t>¡Bienvenidos! Agenda</a:t>
            </a:r>
          </a:p>
        </p:txBody>
      </p:sp>
      <p:sp>
        <p:nvSpPr>
          <p:cNvPr id="4" name="Date Placeholder 3">
            <a:extLst>
              <a:ext uri="{FF2B5EF4-FFF2-40B4-BE49-F238E27FC236}">
                <a16:creationId xmlns:a16="http://schemas.microsoft.com/office/drawing/2014/main" id="{78951F2E-1981-12FA-E21E-D4904747E3FF}"/>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B99A0F4F-A8A1-4E74-C71D-B9ADC7B6D30E}"/>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16C7BB3F-4617-2216-1A48-3139515D6141}"/>
              </a:ext>
            </a:extLst>
          </p:cNvPr>
          <p:cNvSpPr>
            <a:spLocks noGrp="1"/>
          </p:cNvSpPr>
          <p:nvPr>
            <p:ph type="sldNum" sz="quarter" idx="12"/>
          </p:nvPr>
        </p:nvSpPr>
        <p:spPr/>
        <p:txBody>
          <a:bodyPr/>
          <a:lstStyle/>
          <a:p>
            <a:r>
              <a:t>3</a:t>
            </a:r>
          </a:p>
        </p:txBody>
      </p:sp>
      <p:grpSp>
        <p:nvGrpSpPr>
          <p:cNvPr id="7" name="Group 6">
            <a:extLst>
              <a:ext uri="{FF2B5EF4-FFF2-40B4-BE49-F238E27FC236}">
                <a16:creationId xmlns:a16="http://schemas.microsoft.com/office/drawing/2014/main" id="{9AEFC334-9909-678D-A0E5-883E47DB3C86}"/>
              </a:ext>
            </a:extLst>
          </p:cNvPr>
          <p:cNvGrpSpPr/>
          <p:nvPr/>
        </p:nvGrpSpPr>
        <p:grpSpPr>
          <a:xfrm>
            <a:off x="131649" y="0"/>
            <a:ext cx="2743200" cy="1058485"/>
            <a:chOff x="114301" y="17984"/>
            <a:chExt cx="2760548" cy="1040501"/>
          </a:xfrm>
        </p:grpSpPr>
        <p:sp>
          <p:nvSpPr>
            <p:cNvPr id="8" name="Rectangle 7">
              <a:extLst>
                <a:ext uri="{FF2B5EF4-FFF2-40B4-BE49-F238E27FC236}">
                  <a16:creationId xmlns:a16="http://schemas.microsoft.com/office/drawing/2014/main" id="{3BAAE978-0CB5-1DD5-0403-FDC7A0F97E1A}"/>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5701D7-B9E9-8A04-3987-A4389B584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Tree>
    <p:extLst>
      <p:ext uri="{BB962C8B-B14F-4D97-AF65-F5344CB8AC3E}">
        <p14:creationId xmlns:p14="http://schemas.microsoft.com/office/powerpoint/2010/main" val="256675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5AE4-5C5C-B1B7-5950-9A88B1E822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37DD61-4577-BCFA-9BD8-D3F736D6C6BC}"/>
              </a:ext>
            </a:extLst>
          </p:cNvPr>
          <p:cNvSpPr>
            <a:spLocks noGrp="1"/>
          </p:cNvSpPr>
          <p:nvPr>
            <p:ph idx="1"/>
          </p:nvPr>
        </p:nvSpPr>
        <p:spPr>
          <a:xfrm>
            <a:off x="381000" y="1856397"/>
            <a:ext cx="11719782" cy="4686299"/>
          </a:xfrm>
        </p:spPr>
        <p:txBody>
          <a:bodyPr/>
          <a:lstStyle/>
          <a:p>
            <a:r>
              <a:t>Propietarios únicos</a:t>
            </a:r>
          </a:p>
          <a:p>
            <a:r>
              <a:t>LLC de un solo miembro tratadas fiscalmente como propietarios únicos</a:t>
            </a:r>
          </a:p>
          <a:p>
            <a:r>
              <a:t>Dueños de negocios y contratistas independientes que presentan el Anexo C</a:t>
            </a:r>
          </a:p>
          <a:p>
            <a:r>
              <a:t>Personas que usan software de impuestos y quieren entender mejor cómo sus datos se traducen a su documento del Anexo C</a:t>
            </a:r>
          </a:p>
          <a:p>
            <a:r>
              <a:t>Dueños de negocios que presentan un Anexo C y quieren entender cómo los prestamistas analizan el Anexo C</a:t>
            </a:r>
          </a:p>
        </p:txBody>
      </p:sp>
      <p:sp>
        <p:nvSpPr>
          <p:cNvPr id="3" name="Title 2">
            <a:extLst>
              <a:ext uri="{FF2B5EF4-FFF2-40B4-BE49-F238E27FC236}">
                <a16:creationId xmlns:a16="http://schemas.microsoft.com/office/drawing/2014/main" id="{76E6B196-964C-B91A-E961-1FAE1B3B67D0}"/>
              </a:ext>
            </a:extLst>
          </p:cNvPr>
          <p:cNvSpPr>
            <a:spLocks noGrp="1"/>
          </p:cNvSpPr>
          <p:nvPr>
            <p:ph type="title"/>
          </p:nvPr>
        </p:nvSpPr>
        <p:spPr/>
        <p:txBody>
          <a:bodyPr/>
          <a:lstStyle/>
          <a:p>
            <a:r>
              <a:t>¿Para quién es esto?</a:t>
            </a:r>
          </a:p>
        </p:txBody>
      </p:sp>
      <p:sp>
        <p:nvSpPr>
          <p:cNvPr id="4" name="Date Placeholder 3">
            <a:extLst>
              <a:ext uri="{FF2B5EF4-FFF2-40B4-BE49-F238E27FC236}">
                <a16:creationId xmlns:a16="http://schemas.microsoft.com/office/drawing/2014/main" id="{37BCFAFD-FB8B-3BA3-914D-03BB54188F96}"/>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64025C8B-937F-F4C0-7696-AED83CE82DDC}"/>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2E5DAB14-DEFC-BD2D-EC11-90132D2EA22A}"/>
              </a:ext>
            </a:extLst>
          </p:cNvPr>
          <p:cNvSpPr>
            <a:spLocks noGrp="1"/>
          </p:cNvSpPr>
          <p:nvPr>
            <p:ph type="sldNum" sz="quarter" idx="12"/>
          </p:nvPr>
        </p:nvSpPr>
        <p:spPr/>
        <p:txBody>
          <a:bodyPr/>
          <a:lstStyle/>
          <a:p>
            <a:r>
              <a:t>4</a:t>
            </a:r>
          </a:p>
        </p:txBody>
      </p:sp>
      <p:grpSp>
        <p:nvGrpSpPr>
          <p:cNvPr id="7" name="Group 6">
            <a:extLst>
              <a:ext uri="{FF2B5EF4-FFF2-40B4-BE49-F238E27FC236}">
                <a16:creationId xmlns:a16="http://schemas.microsoft.com/office/drawing/2014/main" id="{35DB3F91-77DC-162E-17DA-A743BA8D0B4B}"/>
              </a:ext>
            </a:extLst>
          </p:cNvPr>
          <p:cNvGrpSpPr/>
          <p:nvPr/>
        </p:nvGrpSpPr>
        <p:grpSpPr>
          <a:xfrm>
            <a:off x="131649" y="0"/>
            <a:ext cx="2743200" cy="1058485"/>
            <a:chOff x="114301" y="17984"/>
            <a:chExt cx="2760548" cy="1040501"/>
          </a:xfrm>
        </p:grpSpPr>
        <p:sp>
          <p:nvSpPr>
            <p:cNvPr id="8" name="Rectangle 7">
              <a:extLst>
                <a:ext uri="{FF2B5EF4-FFF2-40B4-BE49-F238E27FC236}">
                  <a16:creationId xmlns:a16="http://schemas.microsoft.com/office/drawing/2014/main" id="{0E652C5E-6055-532C-0274-D00B74F6CC60}"/>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F3BE3D-3B02-074C-6F9D-49C68851B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Tree>
    <p:extLst>
      <p:ext uri="{BB962C8B-B14F-4D97-AF65-F5344CB8AC3E}">
        <p14:creationId xmlns:p14="http://schemas.microsoft.com/office/powerpoint/2010/main" val="39012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12DADD-5756-0E85-10C8-DCA5801A0CE3}"/>
              </a:ext>
            </a:extLst>
          </p:cNvPr>
          <p:cNvSpPr>
            <a:spLocks noGrp="1"/>
          </p:cNvSpPr>
          <p:nvPr>
            <p:ph idx="1"/>
          </p:nvPr>
        </p:nvSpPr>
        <p:spPr>
          <a:xfrm>
            <a:off x="272324" y="1676400"/>
            <a:ext cx="6629400" cy="4533900"/>
          </a:xfrm>
        </p:spPr>
        <p:txBody>
          <a:bodyPr/>
          <a:lstStyle/>
          <a:p>
            <a:r>
              <a:rPr sz="2400" dirty="0" err="1"/>
              <a:t>Ingresos</a:t>
            </a:r>
            <a:r>
              <a:rPr sz="2400" dirty="0"/>
              <a:t> – </a:t>
            </a:r>
            <a:r>
              <a:rPr sz="2400" dirty="0" err="1"/>
              <a:t>Gastos</a:t>
            </a:r>
            <a:r>
              <a:rPr sz="2400" dirty="0"/>
              <a:t> = </a:t>
            </a:r>
            <a:r>
              <a:rPr sz="2400" dirty="0" err="1"/>
              <a:t>Ganancia</a:t>
            </a:r>
            <a:r>
              <a:rPr sz="2400" dirty="0"/>
              <a:t> </a:t>
            </a:r>
            <a:r>
              <a:rPr sz="2400" dirty="0" err="1"/>
              <a:t>neta</a:t>
            </a:r>
            <a:r>
              <a:rPr sz="2400" dirty="0"/>
              <a:t> (o </a:t>
            </a:r>
            <a:r>
              <a:rPr sz="2400" dirty="0" err="1"/>
              <a:t>pérdida</a:t>
            </a:r>
            <a:r>
              <a:rPr sz="2400" dirty="0"/>
              <a:t>)</a:t>
            </a:r>
          </a:p>
          <a:p>
            <a:r>
              <a:rPr sz="2400" dirty="0"/>
              <a:t>Esa </a:t>
            </a:r>
            <a:r>
              <a:rPr sz="2400" dirty="0" err="1"/>
              <a:t>ganancia</a:t>
            </a:r>
            <a:r>
              <a:rPr sz="2400" dirty="0"/>
              <a:t> </a:t>
            </a:r>
            <a:r>
              <a:rPr sz="2400" dirty="0" err="1"/>
              <a:t>pasa</a:t>
            </a:r>
            <a:r>
              <a:rPr sz="2400" dirty="0"/>
              <a:t> a </a:t>
            </a:r>
            <a:r>
              <a:rPr sz="2400" dirty="0" err="1"/>
              <a:t>su</a:t>
            </a:r>
            <a:r>
              <a:rPr sz="2400" dirty="0"/>
              <a:t> </a:t>
            </a:r>
            <a:r>
              <a:rPr sz="2400" dirty="0" err="1"/>
              <a:t>declaración</a:t>
            </a:r>
            <a:r>
              <a:rPr sz="2400" dirty="0"/>
              <a:t> personal de </a:t>
            </a:r>
            <a:r>
              <a:rPr sz="2400" dirty="0" err="1"/>
              <a:t>impuestos</a:t>
            </a:r>
            <a:r>
              <a:rPr sz="2400" dirty="0"/>
              <a:t>, </a:t>
            </a:r>
            <a:r>
              <a:rPr sz="2400" dirty="0" err="1"/>
              <a:t>en</a:t>
            </a:r>
            <a:r>
              <a:rPr sz="2400" dirty="0"/>
              <a:t> </a:t>
            </a:r>
            <a:r>
              <a:rPr sz="2400" dirty="0" err="1"/>
              <a:t>varios</a:t>
            </a:r>
            <a:r>
              <a:rPr sz="2400" dirty="0"/>
              <a:t> </a:t>
            </a:r>
            <a:r>
              <a:rPr sz="2400" dirty="0" err="1"/>
              <a:t>formularios</a:t>
            </a:r>
            <a:r>
              <a:rPr sz="2400" dirty="0"/>
              <a:t>:</a:t>
            </a:r>
          </a:p>
          <a:p>
            <a:r>
              <a:rPr sz="2400" dirty="0" err="1"/>
              <a:t>Formulario</a:t>
            </a:r>
            <a:r>
              <a:rPr sz="2400" dirty="0"/>
              <a:t> 1040, </a:t>
            </a:r>
            <a:r>
              <a:rPr sz="2400" dirty="0" err="1"/>
              <a:t>página</a:t>
            </a:r>
            <a:r>
              <a:rPr sz="2400" dirty="0"/>
              <a:t> 1</a:t>
            </a:r>
          </a:p>
          <a:p>
            <a:r>
              <a:rPr sz="2400" dirty="0" err="1"/>
              <a:t>Formulario</a:t>
            </a:r>
            <a:r>
              <a:rPr sz="2400" dirty="0"/>
              <a:t> 1040, Anexo 1</a:t>
            </a:r>
          </a:p>
          <a:p>
            <a:r>
              <a:rPr sz="2400" dirty="0"/>
              <a:t>Anexo SE</a:t>
            </a:r>
          </a:p>
          <a:p>
            <a:r>
              <a:rPr sz="2400" dirty="0" err="1"/>
              <a:t>Deducción</a:t>
            </a:r>
            <a:r>
              <a:rPr sz="2400" dirty="0"/>
              <a:t> </a:t>
            </a:r>
            <a:r>
              <a:rPr sz="2400" dirty="0" err="1"/>
              <a:t>por</a:t>
            </a:r>
            <a:r>
              <a:rPr sz="2400" dirty="0"/>
              <a:t> </a:t>
            </a:r>
            <a:r>
              <a:rPr sz="2400" dirty="0" err="1"/>
              <a:t>Ingresos</a:t>
            </a:r>
            <a:r>
              <a:rPr sz="2400" dirty="0"/>
              <a:t> de Negocios </a:t>
            </a:r>
            <a:r>
              <a:rPr sz="2400" dirty="0" err="1"/>
              <a:t>Calificados</a:t>
            </a:r>
            <a:r>
              <a:rPr sz="2400" dirty="0"/>
              <a:t> (QBI)</a:t>
            </a:r>
          </a:p>
          <a:p>
            <a:r>
              <a:rPr sz="2400" dirty="0" err="1"/>
              <a:t>Formulario</a:t>
            </a:r>
            <a:r>
              <a:rPr sz="2400" dirty="0"/>
              <a:t> 8829 (Uso </a:t>
            </a:r>
            <a:r>
              <a:rPr sz="2400" dirty="0" err="1"/>
              <a:t>comercial</a:t>
            </a:r>
            <a:r>
              <a:rPr sz="2400" dirty="0"/>
              <a:t> del </a:t>
            </a:r>
            <a:r>
              <a:rPr sz="2400" dirty="0" err="1"/>
              <a:t>hogar</a:t>
            </a:r>
            <a:r>
              <a:rPr sz="2400" dirty="0"/>
              <a:t>)</a:t>
            </a:r>
          </a:p>
          <a:p>
            <a:r>
              <a:rPr sz="2400" dirty="0" err="1"/>
              <a:t>Formulario</a:t>
            </a:r>
            <a:r>
              <a:rPr sz="2400" dirty="0"/>
              <a:t> 4562 (</a:t>
            </a:r>
            <a:r>
              <a:rPr sz="2400" dirty="0" err="1"/>
              <a:t>Amortización</a:t>
            </a:r>
            <a:r>
              <a:rPr sz="2400" dirty="0"/>
              <a:t> / </a:t>
            </a:r>
            <a:r>
              <a:rPr sz="2400" dirty="0" err="1"/>
              <a:t>Depreciación</a:t>
            </a:r>
            <a:r>
              <a:rPr sz="2400" dirty="0"/>
              <a:t>)</a:t>
            </a:r>
          </a:p>
        </p:txBody>
      </p:sp>
      <p:sp>
        <p:nvSpPr>
          <p:cNvPr id="3" name="Title 2">
            <a:extLst>
              <a:ext uri="{FF2B5EF4-FFF2-40B4-BE49-F238E27FC236}">
                <a16:creationId xmlns:a16="http://schemas.microsoft.com/office/drawing/2014/main" id="{DD335DBE-E3DD-83DF-D92A-F10EF9B4F466}"/>
              </a:ext>
            </a:extLst>
          </p:cNvPr>
          <p:cNvSpPr>
            <a:spLocks noGrp="1"/>
          </p:cNvSpPr>
          <p:nvPr>
            <p:ph type="title"/>
          </p:nvPr>
        </p:nvSpPr>
        <p:spPr>
          <a:xfrm>
            <a:off x="839771" y="1009649"/>
            <a:ext cx="6047842" cy="819152"/>
          </a:xfrm>
        </p:spPr>
        <p:txBody>
          <a:bodyPr/>
          <a:lstStyle/>
          <a:p>
            <a:r>
              <a:t>Qué hace el Anexo C</a:t>
            </a:r>
          </a:p>
        </p:txBody>
      </p:sp>
      <p:sp>
        <p:nvSpPr>
          <p:cNvPr id="4" name="Date Placeholder 3">
            <a:extLst>
              <a:ext uri="{FF2B5EF4-FFF2-40B4-BE49-F238E27FC236}">
                <a16:creationId xmlns:a16="http://schemas.microsoft.com/office/drawing/2014/main" id="{9403C802-78F3-7E54-DA23-F5972DD1F96B}"/>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69F98D4A-6ED5-84E2-875A-B6F6920CEF1A}"/>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1986D4B1-A327-D736-787D-8D05389FEAB8}"/>
              </a:ext>
            </a:extLst>
          </p:cNvPr>
          <p:cNvSpPr>
            <a:spLocks noGrp="1"/>
          </p:cNvSpPr>
          <p:nvPr>
            <p:ph type="sldNum" sz="quarter" idx="12"/>
          </p:nvPr>
        </p:nvSpPr>
        <p:spPr/>
        <p:txBody>
          <a:bodyPr/>
          <a:lstStyle/>
          <a:p>
            <a:r>
              <a:t>5</a:t>
            </a:r>
          </a:p>
        </p:txBody>
      </p:sp>
      <p:grpSp>
        <p:nvGrpSpPr>
          <p:cNvPr id="7" name="Group 6">
            <a:extLst>
              <a:ext uri="{FF2B5EF4-FFF2-40B4-BE49-F238E27FC236}">
                <a16:creationId xmlns:a16="http://schemas.microsoft.com/office/drawing/2014/main" id="{279B00EB-76EF-03AB-43F4-588F6D74DCC0}"/>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527A8AA8-995F-9DCB-C544-832338C14D09}"/>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E2C0BD-4A39-8C22-9632-39F42DA31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2" name="Picture 11">
            <a:extLst>
              <a:ext uri="{FF2B5EF4-FFF2-40B4-BE49-F238E27FC236}">
                <a16:creationId xmlns:a16="http://schemas.microsoft.com/office/drawing/2014/main" id="{9FD65337-0D3A-8330-6461-0B009B0A59CD}"/>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113536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868BF-78A5-8534-3E7F-1B5977093B7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1678E7-B7D1-AAF2-4B00-02F00F7183E8}"/>
              </a:ext>
            </a:extLst>
          </p:cNvPr>
          <p:cNvSpPr>
            <a:spLocks noGrp="1"/>
          </p:cNvSpPr>
          <p:nvPr>
            <p:ph idx="1"/>
          </p:nvPr>
        </p:nvSpPr>
        <p:spPr>
          <a:xfrm>
            <a:off x="404293" y="2915355"/>
            <a:ext cx="6354213" cy="3314700"/>
          </a:xfrm>
        </p:spPr>
        <p:txBody>
          <a:bodyPr/>
          <a:lstStyle/>
          <a:p>
            <a:r>
              <a:rPr dirty="0"/>
              <a:t>El Anexo C se </a:t>
            </a:r>
            <a:r>
              <a:rPr dirty="0" err="1"/>
              <a:t>adjunta</a:t>
            </a:r>
            <a:r>
              <a:rPr dirty="0"/>
              <a:t> a:</a:t>
            </a:r>
          </a:p>
          <a:p>
            <a:r>
              <a:rPr dirty="0" err="1"/>
              <a:t>Formulario</a:t>
            </a:r>
            <a:r>
              <a:rPr dirty="0"/>
              <a:t> 1040 (</a:t>
            </a:r>
            <a:r>
              <a:rPr dirty="0" err="1"/>
              <a:t>su</a:t>
            </a:r>
            <a:r>
              <a:rPr dirty="0"/>
              <a:t> </a:t>
            </a:r>
            <a:r>
              <a:rPr dirty="0" err="1"/>
              <a:t>declaración</a:t>
            </a:r>
            <a:r>
              <a:rPr dirty="0"/>
              <a:t> personal)</a:t>
            </a:r>
          </a:p>
          <a:p>
            <a:r>
              <a:rPr dirty="0"/>
              <a:t>No es </a:t>
            </a:r>
            <a:r>
              <a:rPr dirty="0" err="1"/>
              <a:t>una</a:t>
            </a:r>
            <a:r>
              <a:rPr dirty="0"/>
              <a:t> </a:t>
            </a:r>
            <a:r>
              <a:rPr dirty="0" err="1"/>
              <a:t>declaración</a:t>
            </a:r>
            <a:r>
              <a:rPr dirty="0"/>
              <a:t> </a:t>
            </a:r>
            <a:r>
              <a:rPr dirty="0" err="1"/>
              <a:t>comercial</a:t>
            </a:r>
            <a:r>
              <a:rPr dirty="0"/>
              <a:t> </a:t>
            </a:r>
            <a:r>
              <a:rPr dirty="0" err="1"/>
              <a:t>separada</a:t>
            </a:r>
            <a:r>
              <a:rPr dirty="0"/>
              <a:t>.</a:t>
            </a:r>
          </a:p>
        </p:txBody>
      </p:sp>
      <p:sp>
        <p:nvSpPr>
          <p:cNvPr id="3" name="Title 2">
            <a:extLst>
              <a:ext uri="{FF2B5EF4-FFF2-40B4-BE49-F238E27FC236}">
                <a16:creationId xmlns:a16="http://schemas.microsoft.com/office/drawing/2014/main" id="{8D975661-7B5C-65B5-B101-864EE2FFD9C0}"/>
              </a:ext>
            </a:extLst>
          </p:cNvPr>
          <p:cNvSpPr>
            <a:spLocks noGrp="1"/>
          </p:cNvSpPr>
          <p:nvPr>
            <p:ph type="title"/>
          </p:nvPr>
        </p:nvSpPr>
        <p:spPr>
          <a:xfrm>
            <a:off x="131649" y="976917"/>
            <a:ext cx="6047842" cy="1712308"/>
          </a:xfrm>
        </p:spPr>
        <p:txBody>
          <a:bodyPr/>
          <a:lstStyle/>
          <a:p>
            <a:r>
              <a:t>¿En qué parte de sus impuestos está el Anexo C?</a:t>
            </a:r>
          </a:p>
        </p:txBody>
      </p:sp>
      <p:sp>
        <p:nvSpPr>
          <p:cNvPr id="4" name="Date Placeholder 3">
            <a:extLst>
              <a:ext uri="{FF2B5EF4-FFF2-40B4-BE49-F238E27FC236}">
                <a16:creationId xmlns:a16="http://schemas.microsoft.com/office/drawing/2014/main" id="{3A59C45A-CF14-944E-43EF-3BDE9B099D2D}"/>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5FDE2C3B-7785-D7A9-3611-5DF940AF14AC}"/>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804CC43E-A538-1FAD-8356-AE8816730A58}"/>
              </a:ext>
            </a:extLst>
          </p:cNvPr>
          <p:cNvSpPr>
            <a:spLocks noGrp="1"/>
          </p:cNvSpPr>
          <p:nvPr>
            <p:ph type="sldNum" sz="quarter" idx="12"/>
          </p:nvPr>
        </p:nvSpPr>
        <p:spPr/>
        <p:txBody>
          <a:bodyPr/>
          <a:lstStyle/>
          <a:p>
            <a:r>
              <a:t>6</a:t>
            </a:r>
          </a:p>
        </p:txBody>
      </p:sp>
      <p:grpSp>
        <p:nvGrpSpPr>
          <p:cNvPr id="7" name="Group 6">
            <a:extLst>
              <a:ext uri="{FF2B5EF4-FFF2-40B4-BE49-F238E27FC236}">
                <a16:creationId xmlns:a16="http://schemas.microsoft.com/office/drawing/2014/main" id="{3A2824E2-2CE9-1FC3-94CC-6AAFAB51839A}"/>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A21FB23D-6574-FBE4-C7B5-75CA779354B0}"/>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039D688-FA8A-39BF-E960-A35702A1D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F39F096C-3D24-C59E-165E-EE53DD9435BB}"/>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3563564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BFCC-C1BE-85C0-8C1E-58251E9988D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E71EC2-2045-2CAF-C519-5D394F291F9D}"/>
              </a:ext>
            </a:extLst>
          </p:cNvPr>
          <p:cNvSpPr>
            <a:spLocks noGrp="1"/>
          </p:cNvSpPr>
          <p:nvPr>
            <p:ph idx="1"/>
          </p:nvPr>
        </p:nvSpPr>
        <p:spPr>
          <a:xfrm>
            <a:off x="404293" y="2023397"/>
            <a:ext cx="6354213" cy="3802729"/>
          </a:xfrm>
        </p:spPr>
        <p:txBody>
          <a:bodyPr/>
          <a:lstStyle/>
          <a:p>
            <a:r>
              <a:t>La ganancia de su negocio reportada en su Anexo C afecta:</a:t>
            </a:r>
          </a:p>
          <a:p>
            <a:r>
              <a:t>• Ingreso personal sujeto a impuestos</a:t>
            </a:r>
          </a:p>
          <a:p>
            <a:r>
              <a:t>• Impuesto sobre el trabajo por cuenta propia</a:t>
            </a:r>
          </a:p>
          <a:p>
            <a:r>
              <a:t>• Ingreso bruto ajustado</a:t>
            </a:r>
          </a:p>
          <a:p>
            <a:r>
              <a:t>• Calificación para préstamos</a:t>
            </a:r>
          </a:p>
        </p:txBody>
      </p:sp>
      <p:sp>
        <p:nvSpPr>
          <p:cNvPr id="3" name="Title 2">
            <a:extLst>
              <a:ext uri="{FF2B5EF4-FFF2-40B4-BE49-F238E27FC236}">
                <a16:creationId xmlns:a16="http://schemas.microsoft.com/office/drawing/2014/main" id="{97789DBC-0C86-D7B8-2248-763B9C4B801E}"/>
              </a:ext>
            </a:extLst>
          </p:cNvPr>
          <p:cNvSpPr>
            <a:spLocks noGrp="1"/>
          </p:cNvSpPr>
          <p:nvPr>
            <p:ph type="title"/>
          </p:nvPr>
        </p:nvSpPr>
        <p:spPr>
          <a:xfrm>
            <a:off x="131649" y="976917"/>
            <a:ext cx="6047842" cy="889983"/>
          </a:xfrm>
        </p:spPr>
        <p:txBody>
          <a:bodyPr/>
          <a:lstStyle/>
          <a:p>
            <a:r>
              <a:t>Por qué importa</a:t>
            </a:r>
          </a:p>
        </p:txBody>
      </p:sp>
      <p:sp>
        <p:nvSpPr>
          <p:cNvPr id="4" name="Date Placeholder 3">
            <a:extLst>
              <a:ext uri="{FF2B5EF4-FFF2-40B4-BE49-F238E27FC236}">
                <a16:creationId xmlns:a16="http://schemas.microsoft.com/office/drawing/2014/main" id="{1A119C43-893A-789B-8C20-22AA6DAB07BE}"/>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2DF4AADB-8284-2786-A98F-9B1083D1EA6D}"/>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5AA687ED-A8F8-49D0-3142-CF0892B9A0B1}"/>
              </a:ext>
            </a:extLst>
          </p:cNvPr>
          <p:cNvSpPr>
            <a:spLocks noGrp="1"/>
          </p:cNvSpPr>
          <p:nvPr>
            <p:ph type="sldNum" sz="quarter" idx="12"/>
          </p:nvPr>
        </p:nvSpPr>
        <p:spPr/>
        <p:txBody>
          <a:bodyPr/>
          <a:lstStyle/>
          <a:p>
            <a:r>
              <a:t>7</a:t>
            </a:r>
          </a:p>
        </p:txBody>
      </p:sp>
      <p:grpSp>
        <p:nvGrpSpPr>
          <p:cNvPr id="7" name="Group 6">
            <a:extLst>
              <a:ext uri="{FF2B5EF4-FFF2-40B4-BE49-F238E27FC236}">
                <a16:creationId xmlns:a16="http://schemas.microsoft.com/office/drawing/2014/main" id="{5FB6DDFD-BDB5-3246-B09E-FB380B10307A}"/>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91905888-23E0-7407-7959-866F034D8139}"/>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45829C-D2CB-95DD-A309-097D0F564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4B59D773-35C0-8094-486D-EC7AC7398C85}"/>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1696278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EC884-7892-1877-15A5-B75C5C3B017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13B782-1E87-BFA5-A673-051AFB2C7A4C}"/>
              </a:ext>
            </a:extLst>
          </p:cNvPr>
          <p:cNvSpPr>
            <a:spLocks noGrp="1"/>
          </p:cNvSpPr>
          <p:nvPr>
            <p:ph idx="1"/>
          </p:nvPr>
        </p:nvSpPr>
        <p:spPr>
          <a:xfrm>
            <a:off x="404293" y="2438400"/>
            <a:ext cx="6354213" cy="3802729"/>
          </a:xfrm>
        </p:spPr>
        <p:txBody>
          <a:bodyPr/>
          <a:lstStyle/>
          <a:p>
            <a:r>
              <a:t>Parte I – Ingresos</a:t>
            </a:r>
          </a:p>
          <a:p>
            <a:r>
              <a:t>Parte II – Gastos</a:t>
            </a:r>
          </a:p>
          <a:p>
            <a:r>
              <a:t>Parte III – Costo de bienes vendidos (CBV)</a:t>
            </a:r>
          </a:p>
          <a:p>
            <a:r>
              <a:t>Parte IV – Uso del vehículo para el negocio</a:t>
            </a:r>
          </a:p>
          <a:p>
            <a:r>
              <a:t>Parte V – Otros gastos</a:t>
            </a:r>
          </a:p>
        </p:txBody>
      </p:sp>
      <p:sp>
        <p:nvSpPr>
          <p:cNvPr id="3" name="Title 2">
            <a:extLst>
              <a:ext uri="{FF2B5EF4-FFF2-40B4-BE49-F238E27FC236}">
                <a16:creationId xmlns:a16="http://schemas.microsoft.com/office/drawing/2014/main" id="{2CA88A2A-0D5D-A5F5-30BF-D422D849FBE3}"/>
              </a:ext>
            </a:extLst>
          </p:cNvPr>
          <p:cNvSpPr>
            <a:spLocks noGrp="1"/>
          </p:cNvSpPr>
          <p:nvPr>
            <p:ph type="title"/>
          </p:nvPr>
        </p:nvSpPr>
        <p:spPr>
          <a:xfrm>
            <a:off x="131649" y="976917"/>
            <a:ext cx="6047842" cy="889983"/>
          </a:xfrm>
        </p:spPr>
        <p:txBody>
          <a:bodyPr/>
          <a:lstStyle/>
          <a:p>
            <a:r>
              <a:t>Estructura general del formulario Anexo C</a:t>
            </a:r>
          </a:p>
        </p:txBody>
      </p:sp>
      <p:sp>
        <p:nvSpPr>
          <p:cNvPr id="4" name="Date Placeholder 3">
            <a:extLst>
              <a:ext uri="{FF2B5EF4-FFF2-40B4-BE49-F238E27FC236}">
                <a16:creationId xmlns:a16="http://schemas.microsoft.com/office/drawing/2014/main" id="{C444775C-3880-7C44-4AF7-6E54D033C2D7}"/>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9A8F2D8D-9AD1-9291-D111-66AE5D529B0C}"/>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187F247F-6683-276B-35DB-2D591DDF8FF5}"/>
              </a:ext>
            </a:extLst>
          </p:cNvPr>
          <p:cNvSpPr>
            <a:spLocks noGrp="1"/>
          </p:cNvSpPr>
          <p:nvPr>
            <p:ph type="sldNum" sz="quarter" idx="12"/>
          </p:nvPr>
        </p:nvSpPr>
        <p:spPr/>
        <p:txBody>
          <a:bodyPr/>
          <a:lstStyle/>
          <a:p>
            <a:r>
              <a:t>8</a:t>
            </a:r>
          </a:p>
        </p:txBody>
      </p:sp>
      <p:grpSp>
        <p:nvGrpSpPr>
          <p:cNvPr id="7" name="Group 6">
            <a:extLst>
              <a:ext uri="{FF2B5EF4-FFF2-40B4-BE49-F238E27FC236}">
                <a16:creationId xmlns:a16="http://schemas.microsoft.com/office/drawing/2014/main" id="{66BB07C2-0610-0608-2B69-A2BEDBB8BE84}"/>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650C0616-EFB0-5F0B-98C1-1E8D49FE466B}"/>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67AF414-7ED1-20B3-0F0D-D455CE6DA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pic>
        <p:nvPicPr>
          <p:cNvPr id="11" name="Picture 10">
            <a:extLst>
              <a:ext uri="{FF2B5EF4-FFF2-40B4-BE49-F238E27FC236}">
                <a16:creationId xmlns:a16="http://schemas.microsoft.com/office/drawing/2014/main" id="{CB454156-CEDB-BBE3-8993-9EE9F7BED45C}"/>
              </a:ext>
            </a:extLst>
          </p:cNvPr>
          <p:cNvPicPr>
            <a:picLocks noChangeAspect="1"/>
          </p:cNvPicPr>
          <p:nvPr/>
        </p:nvPicPr>
        <p:blipFill>
          <a:blip r:embed="rId4"/>
          <a:stretch>
            <a:fillRect/>
          </a:stretch>
        </p:blipFill>
        <p:spPr>
          <a:xfrm>
            <a:off x="6822249" y="15871"/>
            <a:ext cx="5369751" cy="6477002"/>
          </a:xfrm>
          <a:prstGeom prst="rect">
            <a:avLst/>
          </a:prstGeom>
        </p:spPr>
      </p:pic>
    </p:spTree>
    <p:extLst>
      <p:ext uri="{BB962C8B-B14F-4D97-AF65-F5344CB8AC3E}">
        <p14:creationId xmlns:p14="http://schemas.microsoft.com/office/powerpoint/2010/main" val="3626479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A9F00-4630-59C6-6E1F-1FD3A526C4D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40762D7-2881-D96B-F686-48C31733D1F7}"/>
              </a:ext>
            </a:extLst>
          </p:cNvPr>
          <p:cNvPicPr>
            <a:picLocks noChangeAspect="1"/>
          </p:cNvPicPr>
          <p:nvPr/>
        </p:nvPicPr>
        <p:blipFill>
          <a:blip r:embed="rId3"/>
          <a:stretch>
            <a:fillRect/>
          </a:stretch>
        </p:blipFill>
        <p:spPr>
          <a:xfrm>
            <a:off x="6972300" y="28789"/>
            <a:ext cx="5369751" cy="6477002"/>
          </a:xfrm>
          <a:prstGeom prst="rect">
            <a:avLst/>
          </a:prstGeom>
        </p:spPr>
      </p:pic>
      <p:sp>
        <p:nvSpPr>
          <p:cNvPr id="2" name="Content Placeholder 1">
            <a:extLst>
              <a:ext uri="{FF2B5EF4-FFF2-40B4-BE49-F238E27FC236}">
                <a16:creationId xmlns:a16="http://schemas.microsoft.com/office/drawing/2014/main" id="{58A4AC08-1C20-0673-67C4-D7DF0A9BAB07}"/>
              </a:ext>
            </a:extLst>
          </p:cNvPr>
          <p:cNvSpPr>
            <a:spLocks noGrp="1"/>
          </p:cNvSpPr>
          <p:nvPr>
            <p:ph idx="1"/>
          </p:nvPr>
        </p:nvSpPr>
        <p:spPr>
          <a:xfrm>
            <a:off x="131649" y="1635369"/>
            <a:ext cx="6644207" cy="5190911"/>
          </a:xfrm>
        </p:spPr>
        <p:txBody>
          <a:bodyPr/>
          <a:lstStyle/>
          <a:p>
            <a:r>
              <a:rPr sz="2400" dirty="0"/>
              <a:t>Línea F: </a:t>
            </a:r>
            <a:r>
              <a:rPr sz="2400" dirty="0" err="1"/>
              <a:t>Identifique</a:t>
            </a:r>
            <a:r>
              <a:rPr sz="2400" dirty="0"/>
              <a:t> </a:t>
            </a:r>
            <a:r>
              <a:rPr sz="2400" dirty="0" err="1"/>
              <a:t>su</a:t>
            </a:r>
            <a:r>
              <a:rPr sz="2400" dirty="0"/>
              <a:t> </a:t>
            </a:r>
            <a:r>
              <a:rPr sz="2400" dirty="0" err="1"/>
              <a:t>método</a:t>
            </a:r>
            <a:r>
              <a:rPr sz="2400" dirty="0"/>
              <a:t> </a:t>
            </a:r>
            <a:r>
              <a:rPr sz="2400" dirty="0" err="1"/>
              <a:t>contable</a:t>
            </a:r>
            <a:r>
              <a:rPr sz="2400" dirty="0"/>
              <a:t>: </a:t>
            </a:r>
            <a:r>
              <a:rPr sz="2400" dirty="0" err="1"/>
              <a:t>efectivo</a:t>
            </a:r>
            <a:r>
              <a:rPr sz="2400" dirty="0"/>
              <a:t> o </a:t>
            </a:r>
            <a:r>
              <a:rPr sz="2400" dirty="0" err="1"/>
              <a:t>devengo</a:t>
            </a:r>
            <a:endParaRPr sz="2400" dirty="0"/>
          </a:p>
          <a:p>
            <a:r>
              <a:rPr sz="2400" dirty="0"/>
              <a:t>Línea G: </a:t>
            </a:r>
            <a:r>
              <a:rPr sz="2400" dirty="0" err="1"/>
              <a:t>Participación</a:t>
            </a:r>
            <a:r>
              <a:rPr sz="2400" dirty="0"/>
              <a:t> material: </a:t>
            </a:r>
            <a:r>
              <a:rPr sz="2400" dirty="0" err="1"/>
              <a:t>esto</a:t>
            </a:r>
            <a:r>
              <a:rPr sz="2400" dirty="0"/>
              <a:t> es </a:t>
            </a:r>
            <a:r>
              <a:rPr sz="2400" dirty="0" err="1"/>
              <a:t>importante</a:t>
            </a:r>
            <a:r>
              <a:rPr sz="2400" dirty="0"/>
              <a:t> </a:t>
            </a:r>
            <a:r>
              <a:rPr sz="2400" dirty="0" err="1"/>
              <a:t>si</a:t>
            </a:r>
            <a:r>
              <a:rPr sz="2400" dirty="0"/>
              <a:t> </a:t>
            </a:r>
            <a:r>
              <a:rPr sz="2400" dirty="0" err="1"/>
              <a:t>los</a:t>
            </a:r>
            <a:r>
              <a:rPr sz="2400" dirty="0"/>
              <a:t> </a:t>
            </a:r>
            <a:r>
              <a:rPr sz="2400" dirty="0" err="1"/>
              <a:t>prestamistas</a:t>
            </a:r>
            <a:r>
              <a:rPr sz="2400" dirty="0"/>
              <a:t> </a:t>
            </a:r>
            <a:r>
              <a:rPr sz="2400" dirty="0" err="1"/>
              <a:t>revisan</a:t>
            </a:r>
            <a:r>
              <a:rPr sz="2400" dirty="0"/>
              <a:t> </a:t>
            </a:r>
            <a:r>
              <a:rPr sz="2400" dirty="0" err="1"/>
              <a:t>su</a:t>
            </a:r>
            <a:r>
              <a:rPr sz="2400" dirty="0"/>
              <a:t> </a:t>
            </a:r>
            <a:r>
              <a:rPr sz="2400" dirty="0" err="1"/>
              <a:t>declaración</a:t>
            </a:r>
            <a:r>
              <a:rPr sz="2400" dirty="0"/>
              <a:t> de </a:t>
            </a:r>
            <a:r>
              <a:rPr sz="2400" dirty="0" err="1"/>
              <a:t>impuestos</a:t>
            </a:r>
            <a:r>
              <a:rPr sz="2400" dirty="0"/>
              <a:t>; </a:t>
            </a:r>
            <a:r>
              <a:rPr sz="2400" dirty="0" err="1"/>
              <a:t>existen</a:t>
            </a:r>
            <a:r>
              <a:rPr sz="2400" dirty="0"/>
              <a:t> </a:t>
            </a:r>
            <a:r>
              <a:rPr sz="2400" dirty="0" err="1"/>
              <a:t>límites</a:t>
            </a:r>
            <a:r>
              <a:rPr sz="2400" dirty="0"/>
              <a:t> </a:t>
            </a:r>
            <a:r>
              <a:rPr sz="2400" dirty="0" err="1"/>
              <a:t>sobre</a:t>
            </a:r>
            <a:r>
              <a:rPr sz="2400" dirty="0"/>
              <a:t> las </a:t>
            </a:r>
            <a:r>
              <a:rPr sz="2400" dirty="0" err="1"/>
              <a:t>pérdidas</a:t>
            </a:r>
            <a:r>
              <a:rPr sz="2400" dirty="0"/>
              <a:t> de </a:t>
            </a:r>
            <a:r>
              <a:rPr sz="2400" dirty="0" err="1"/>
              <a:t>negocios</a:t>
            </a:r>
            <a:r>
              <a:rPr sz="2400" dirty="0"/>
              <a:t> </a:t>
            </a:r>
            <a:r>
              <a:rPr sz="2400" dirty="0" err="1"/>
              <a:t>pasivos</a:t>
            </a:r>
            <a:endParaRPr sz="2400" dirty="0"/>
          </a:p>
          <a:p>
            <a:r>
              <a:rPr sz="2400" dirty="0"/>
              <a:t>I: ¿</a:t>
            </a:r>
            <a:r>
              <a:rPr sz="2400" dirty="0" err="1"/>
              <a:t>Hizo</a:t>
            </a:r>
            <a:r>
              <a:rPr sz="2400" dirty="0"/>
              <a:t> </a:t>
            </a:r>
            <a:r>
              <a:rPr sz="2400" dirty="0" err="1"/>
              <a:t>en</a:t>
            </a:r>
            <a:r>
              <a:rPr sz="2400" dirty="0"/>
              <a:t> 2025 </a:t>
            </a:r>
            <a:r>
              <a:rPr sz="2400" dirty="0" err="1"/>
              <a:t>pagos</a:t>
            </a:r>
            <a:r>
              <a:rPr sz="2400" dirty="0"/>
              <a:t> </a:t>
            </a:r>
            <a:r>
              <a:rPr sz="2400" dirty="0" err="1"/>
              <a:t>que</a:t>
            </a:r>
            <a:r>
              <a:rPr sz="2400" dirty="0"/>
              <a:t> le </a:t>
            </a:r>
            <a:r>
              <a:rPr sz="2400" dirty="0" err="1"/>
              <a:t>exigirían</a:t>
            </a:r>
            <a:r>
              <a:rPr sz="2400" dirty="0"/>
              <a:t> </a:t>
            </a:r>
            <a:r>
              <a:rPr sz="2400" dirty="0" err="1"/>
              <a:t>presentar</a:t>
            </a:r>
            <a:r>
              <a:rPr sz="2400" dirty="0"/>
              <a:t> </a:t>
            </a:r>
            <a:r>
              <a:rPr sz="2400" dirty="0" err="1"/>
              <a:t>formularios</a:t>
            </a:r>
            <a:r>
              <a:rPr sz="2400" dirty="0"/>
              <a:t> 1099?</a:t>
            </a:r>
          </a:p>
          <a:p>
            <a:r>
              <a:rPr sz="2400" dirty="0"/>
              <a:t>Pagos a </a:t>
            </a:r>
            <a:r>
              <a:rPr sz="2400" dirty="0" err="1"/>
              <a:t>contratistas</a:t>
            </a:r>
            <a:r>
              <a:rPr sz="2400" dirty="0"/>
              <a:t> </a:t>
            </a:r>
            <a:r>
              <a:rPr sz="2400" dirty="0" err="1"/>
              <a:t>independientes</a:t>
            </a:r>
            <a:r>
              <a:rPr sz="2400" dirty="0"/>
              <a:t> o personas no </a:t>
            </a:r>
            <a:r>
              <a:rPr sz="2400" dirty="0" err="1"/>
              <a:t>empleadas</a:t>
            </a:r>
            <a:r>
              <a:rPr sz="2400" dirty="0"/>
              <a:t> </a:t>
            </a:r>
            <a:r>
              <a:rPr sz="2400" dirty="0" err="1"/>
              <a:t>por</a:t>
            </a:r>
            <a:r>
              <a:rPr sz="2400" dirty="0"/>
              <a:t> </a:t>
            </a:r>
            <a:r>
              <a:rPr sz="2400" dirty="0" err="1"/>
              <a:t>más</a:t>
            </a:r>
            <a:r>
              <a:rPr sz="2400" dirty="0"/>
              <a:t> de $600</a:t>
            </a:r>
          </a:p>
          <a:p>
            <a:r>
              <a:rPr sz="2400" dirty="0"/>
              <a:t>J: Si </a:t>
            </a:r>
            <a:r>
              <a:rPr sz="2400" dirty="0" err="1"/>
              <a:t>respondió</a:t>
            </a:r>
            <a:r>
              <a:rPr sz="2400" dirty="0"/>
              <a:t> “</a:t>
            </a:r>
            <a:r>
              <a:rPr sz="2400" dirty="0" err="1"/>
              <a:t>Sí</a:t>
            </a:r>
            <a:r>
              <a:rPr sz="2400" dirty="0"/>
              <a:t>”, ¿</a:t>
            </a:r>
            <a:r>
              <a:rPr sz="2400" dirty="0" err="1"/>
              <a:t>presentó</a:t>
            </a:r>
            <a:r>
              <a:rPr sz="2400" dirty="0"/>
              <a:t> o </a:t>
            </a:r>
            <a:r>
              <a:rPr sz="2400" dirty="0" err="1"/>
              <a:t>presentará</a:t>
            </a:r>
            <a:r>
              <a:rPr sz="2400" dirty="0"/>
              <a:t> </a:t>
            </a:r>
            <a:r>
              <a:rPr sz="2400" dirty="0" err="1"/>
              <a:t>los</a:t>
            </a:r>
            <a:r>
              <a:rPr sz="2400" dirty="0"/>
              <a:t> </a:t>
            </a:r>
            <a:r>
              <a:rPr sz="2400" dirty="0" err="1"/>
              <a:t>formularios</a:t>
            </a:r>
            <a:r>
              <a:rPr sz="2400" dirty="0"/>
              <a:t> 1099 </a:t>
            </a:r>
            <a:r>
              <a:rPr sz="2400" dirty="0" err="1"/>
              <a:t>requeridos</a:t>
            </a:r>
            <a:r>
              <a:rPr sz="2400" dirty="0"/>
              <a:t>?  ¡</a:t>
            </a:r>
            <a:r>
              <a:rPr sz="2400" dirty="0" err="1"/>
              <a:t>Sí</a:t>
            </a:r>
            <a:r>
              <a:rPr sz="2400" dirty="0"/>
              <a:t>!</a:t>
            </a:r>
          </a:p>
        </p:txBody>
      </p:sp>
      <p:sp>
        <p:nvSpPr>
          <p:cNvPr id="3" name="Title 2">
            <a:extLst>
              <a:ext uri="{FF2B5EF4-FFF2-40B4-BE49-F238E27FC236}">
                <a16:creationId xmlns:a16="http://schemas.microsoft.com/office/drawing/2014/main" id="{B1C1DE59-67CE-1F70-F2CC-9F7606203885}"/>
              </a:ext>
            </a:extLst>
          </p:cNvPr>
          <p:cNvSpPr>
            <a:spLocks noGrp="1"/>
          </p:cNvSpPr>
          <p:nvPr>
            <p:ph type="title"/>
          </p:nvPr>
        </p:nvSpPr>
        <p:spPr>
          <a:xfrm>
            <a:off x="131649" y="976917"/>
            <a:ext cx="6047842" cy="508983"/>
          </a:xfrm>
        </p:spPr>
        <p:txBody>
          <a:bodyPr/>
          <a:lstStyle/>
          <a:p>
            <a:r>
              <a:t>Primera sección</a:t>
            </a:r>
          </a:p>
        </p:txBody>
      </p:sp>
      <p:sp>
        <p:nvSpPr>
          <p:cNvPr id="4" name="Date Placeholder 3">
            <a:extLst>
              <a:ext uri="{FF2B5EF4-FFF2-40B4-BE49-F238E27FC236}">
                <a16:creationId xmlns:a16="http://schemas.microsoft.com/office/drawing/2014/main" id="{F6BAE475-EA1F-6367-46FC-261F2AE2C476}"/>
              </a:ext>
            </a:extLst>
          </p:cNvPr>
          <p:cNvSpPr>
            <a:spLocks noGrp="1"/>
          </p:cNvSpPr>
          <p:nvPr>
            <p:ph type="dt" sz="half" idx="10"/>
          </p:nvPr>
        </p:nvSpPr>
        <p:spPr/>
        <p:txBody>
          <a:bodyPr/>
          <a:lstStyle/>
          <a:p>
            <a:r>
              <a:rPr lang="en-US" dirty="0"/>
              <a:t>3/26/2026</a:t>
            </a:r>
          </a:p>
        </p:txBody>
      </p:sp>
      <p:sp>
        <p:nvSpPr>
          <p:cNvPr id="5" name="Footer Placeholder 4">
            <a:extLst>
              <a:ext uri="{FF2B5EF4-FFF2-40B4-BE49-F238E27FC236}">
                <a16:creationId xmlns:a16="http://schemas.microsoft.com/office/drawing/2014/main" id="{83F1787E-2AC7-7C90-9EA0-34C8AF7B947D}"/>
              </a:ext>
            </a:extLst>
          </p:cNvPr>
          <p:cNvSpPr>
            <a:spLocks noGrp="1"/>
          </p:cNvSpPr>
          <p:nvPr>
            <p:ph type="ftr" sz="quarter" idx="11"/>
          </p:nvPr>
        </p:nvSpPr>
        <p:spPr/>
        <p:txBody>
          <a:bodyPr/>
          <a:lstStyle/>
          <a:p>
            <a:r>
              <a:t>www.ebccf.org</a:t>
            </a:r>
          </a:p>
        </p:txBody>
      </p:sp>
      <p:sp>
        <p:nvSpPr>
          <p:cNvPr id="6" name="Slide Number Placeholder 5">
            <a:extLst>
              <a:ext uri="{FF2B5EF4-FFF2-40B4-BE49-F238E27FC236}">
                <a16:creationId xmlns:a16="http://schemas.microsoft.com/office/drawing/2014/main" id="{C416E00D-B718-BDE2-E50D-FD4313B87402}"/>
              </a:ext>
            </a:extLst>
          </p:cNvPr>
          <p:cNvSpPr>
            <a:spLocks noGrp="1"/>
          </p:cNvSpPr>
          <p:nvPr>
            <p:ph type="sldNum" sz="quarter" idx="12"/>
          </p:nvPr>
        </p:nvSpPr>
        <p:spPr/>
        <p:txBody>
          <a:bodyPr/>
          <a:lstStyle/>
          <a:p>
            <a:r>
              <a:t>9</a:t>
            </a:r>
          </a:p>
        </p:txBody>
      </p:sp>
      <p:grpSp>
        <p:nvGrpSpPr>
          <p:cNvPr id="7" name="Group 6">
            <a:extLst>
              <a:ext uri="{FF2B5EF4-FFF2-40B4-BE49-F238E27FC236}">
                <a16:creationId xmlns:a16="http://schemas.microsoft.com/office/drawing/2014/main" id="{7EB51328-17D4-A298-21F1-929831EC5790}"/>
              </a:ext>
            </a:extLst>
          </p:cNvPr>
          <p:cNvGrpSpPr/>
          <p:nvPr/>
        </p:nvGrpSpPr>
        <p:grpSpPr>
          <a:xfrm>
            <a:off x="131649" y="0"/>
            <a:ext cx="2743200" cy="1058485"/>
            <a:chOff x="114301" y="17984"/>
            <a:chExt cx="2760548" cy="1040501"/>
          </a:xfrm>
        </p:grpSpPr>
        <p:sp>
          <p:nvSpPr>
            <p:cNvPr id="9" name="Rectangle 8">
              <a:extLst>
                <a:ext uri="{FF2B5EF4-FFF2-40B4-BE49-F238E27FC236}">
                  <a16:creationId xmlns:a16="http://schemas.microsoft.com/office/drawing/2014/main" id="{8F9F649F-BC00-8F30-1BF0-79BC764D12BF}"/>
                </a:ext>
              </a:extLst>
            </p:cNvPr>
            <p:cNvSpPr/>
            <p:nvPr/>
          </p:nvSpPr>
          <p:spPr>
            <a:xfrm>
              <a:off x="114301" y="17984"/>
              <a:ext cx="2760548"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B626F63-6541-29C2-92D4-2D4869C14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46284"/>
              <a:ext cx="2760548" cy="1012201"/>
            </a:xfrm>
            <a:prstGeom prst="rect">
              <a:avLst/>
            </a:prstGeom>
          </p:spPr>
        </p:pic>
      </p:grpSp>
      <p:sp>
        <p:nvSpPr>
          <p:cNvPr id="11" name="Rectangle 10">
            <a:extLst>
              <a:ext uri="{FF2B5EF4-FFF2-40B4-BE49-F238E27FC236}">
                <a16:creationId xmlns:a16="http://schemas.microsoft.com/office/drawing/2014/main" id="{698030E9-DF9B-BE15-E9A6-DDB018D41F70}"/>
              </a:ext>
            </a:extLst>
          </p:cNvPr>
          <p:cNvSpPr/>
          <p:nvPr/>
        </p:nvSpPr>
        <p:spPr>
          <a:xfrm>
            <a:off x="7048500" y="114300"/>
            <a:ext cx="5143500" cy="2476500"/>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endParaRPr/>
          </a:p>
        </p:txBody>
      </p:sp>
    </p:spTree>
    <p:extLst>
      <p:ext uri="{BB962C8B-B14F-4D97-AF65-F5344CB8AC3E}">
        <p14:creationId xmlns:p14="http://schemas.microsoft.com/office/powerpoint/2010/main" val="3055385709"/>
      </p:ext>
    </p:extLst>
  </p:cSld>
  <p:clrMapOvr>
    <a:masterClrMapping/>
  </p:clrMapOvr>
</p:sld>
</file>

<file path=ppt/theme/theme1.xml><?xml version="1.0" encoding="utf-8"?>
<a:theme xmlns:a="http://schemas.openxmlformats.org/drawingml/2006/main" name="EBC">
  <a:themeElements>
    <a:clrScheme name="Evergreen Business Capital">
      <a:dk1>
        <a:srgbClr val="19332F"/>
      </a:dk1>
      <a:lt1>
        <a:srgbClr val="FFFFFF"/>
      </a:lt1>
      <a:dk2>
        <a:srgbClr val="19332F"/>
      </a:dk2>
      <a:lt2>
        <a:srgbClr val="FFFFFF"/>
      </a:lt2>
      <a:accent1>
        <a:srgbClr val="768838"/>
      </a:accent1>
      <a:accent2>
        <a:srgbClr val="651C32"/>
      </a:accent2>
      <a:accent3>
        <a:srgbClr val="A9C47F"/>
      </a:accent3>
      <a:accent4>
        <a:srgbClr val="87AEB3"/>
      </a:accent4>
      <a:accent5>
        <a:srgbClr val="F0A227"/>
      </a:accent5>
      <a:accent6>
        <a:srgbClr val="19332F"/>
      </a:accent6>
      <a:hlink>
        <a:srgbClr val="7CB6BE"/>
      </a:hlink>
      <a:folHlink>
        <a:srgbClr val="AA4464"/>
      </a:folHlink>
    </a:clrScheme>
    <a:fontScheme name="EBC">
      <a:majorFont>
        <a:latin typeface="Georgia Pro"/>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EBC-EBCCF-Stacked_PPTTheme_Updated082224" id="{ABA54BE3-A3FA-45EB-B6A7-C2F09C81431E}" vid="{43A4C191-8112-4350-9BD0-0D1A44DD759B}"/>
    </a:ext>
  </a:extLst>
</a:theme>
</file>

<file path=ppt/theme/theme2.xml><?xml version="1.0" encoding="utf-8"?>
<a:theme xmlns:a="http://schemas.openxmlformats.org/drawingml/2006/main" name="Stacked">
  <a:themeElements>
    <a:clrScheme name="Evergreen Business Capital">
      <a:dk1>
        <a:srgbClr val="19332F"/>
      </a:dk1>
      <a:lt1>
        <a:srgbClr val="FFFFFF"/>
      </a:lt1>
      <a:dk2>
        <a:srgbClr val="19332F"/>
      </a:dk2>
      <a:lt2>
        <a:srgbClr val="FFFFFF"/>
      </a:lt2>
      <a:accent1>
        <a:srgbClr val="768838"/>
      </a:accent1>
      <a:accent2>
        <a:srgbClr val="651C32"/>
      </a:accent2>
      <a:accent3>
        <a:srgbClr val="A9C47F"/>
      </a:accent3>
      <a:accent4>
        <a:srgbClr val="87AEB3"/>
      </a:accent4>
      <a:accent5>
        <a:srgbClr val="F0A227"/>
      </a:accent5>
      <a:accent6>
        <a:srgbClr val="19332F"/>
      </a:accent6>
      <a:hlink>
        <a:srgbClr val="7CB6BE"/>
      </a:hlink>
      <a:folHlink>
        <a:srgbClr val="AA4464"/>
      </a:folHlink>
    </a:clrScheme>
    <a:fontScheme name="EBC">
      <a:majorFont>
        <a:latin typeface="Georgia Pro"/>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EBC_PPTTemplate_Widescreen_Working" id="{27DE4786-2579-44A6-9AF7-669958C58528}" vid="{B74CC498-3416-4CA7-B9F6-7B956363E93F}"/>
    </a:ext>
  </a:extLst>
</a:theme>
</file>

<file path=ppt/theme/theme3.xml><?xml version="1.0" encoding="utf-8"?>
<a:theme xmlns:a="http://schemas.openxmlformats.org/drawingml/2006/main" name="EBCCF">
  <a:themeElements>
    <a:clrScheme name="EBCCF">
      <a:dk1>
        <a:srgbClr val="19332F"/>
      </a:dk1>
      <a:lt1>
        <a:srgbClr val="FFFFFF"/>
      </a:lt1>
      <a:dk2>
        <a:srgbClr val="19332F"/>
      </a:dk2>
      <a:lt2>
        <a:srgbClr val="FFFFFF"/>
      </a:lt2>
      <a:accent1>
        <a:srgbClr val="768838"/>
      </a:accent1>
      <a:accent2>
        <a:srgbClr val="651C32"/>
      </a:accent2>
      <a:accent3>
        <a:srgbClr val="A9C47F"/>
      </a:accent3>
      <a:accent4>
        <a:srgbClr val="87AEB3"/>
      </a:accent4>
      <a:accent5>
        <a:srgbClr val="F0A227"/>
      </a:accent5>
      <a:accent6>
        <a:srgbClr val="38777E"/>
      </a:accent6>
      <a:hlink>
        <a:srgbClr val="38777E"/>
      </a:hlink>
      <a:folHlink>
        <a:srgbClr val="AA4464"/>
      </a:folHlink>
    </a:clrScheme>
    <a:fontScheme name="EBC">
      <a:majorFont>
        <a:latin typeface="Georgia Pro"/>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EBC_PPTTemplate_Widescreen_Working" id="{27DE4786-2579-44A6-9AF7-669958C58528}" vid="{B74CC498-3416-4CA7-B9F6-7B956363E93F}"/>
    </a:ext>
  </a:extLst>
</a:theme>
</file>

<file path=ppt/theme/theme4.xml><?xml version="1.0" encoding="utf-8"?>
<a:theme xmlns:a="http://schemas.openxmlformats.org/drawingml/2006/main" name="Slide Covers">
  <a:themeElements>
    <a:clrScheme name="Evergreen Business Capital">
      <a:dk1>
        <a:srgbClr val="19332F"/>
      </a:dk1>
      <a:lt1>
        <a:srgbClr val="FFFFFF"/>
      </a:lt1>
      <a:dk2>
        <a:srgbClr val="19332F"/>
      </a:dk2>
      <a:lt2>
        <a:srgbClr val="FFFFFF"/>
      </a:lt2>
      <a:accent1>
        <a:srgbClr val="768838"/>
      </a:accent1>
      <a:accent2>
        <a:srgbClr val="651C32"/>
      </a:accent2>
      <a:accent3>
        <a:srgbClr val="A9C47F"/>
      </a:accent3>
      <a:accent4>
        <a:srgbClr val="87AEB3"/>
      </a:accent4>
      <a:accent5>
        <a:srgbClr val="F0A227"/>
      </a:accent5>
      <a:accent6>
        <a:srgbClr val="19332F"/>
      </a:accent6>
      <a:hlink>
        <a:srgbClr val="7CB6BE"/>
      </a:hlink>
      <a:folHlink>
        <a:srgbClr val="AA4464"/>
      </a:folHlink>
    </a:clrScheme>
    <a:fontScheme name="EBC">
      <a:majorFont>
        <a:latin typeface="Georgia Pro"/>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EBC PPT Theme 2024" id="{B3062262-4304-4C70-B4A3-CDCE297A0569}" vid="{8EC3F044-3878-4887-8413-174E6466FFA0}"/>
    </a:ext>
  </a:extLst>
</a:theme>
</file>

<file path=ppt/theme/theme5.xml><?xml version="1.0" encoding="utf-8"?>
<a:theme xmlns:a="http://schemas.openxmlformats.org/drawingml/2006/main" name="Footer Only">
  <a:themeElements>
    <a:clrScheme name="Evergreen Business Capital">
      <a:dk1>
        <a:srgbClr val="19332F"/>
      </a:dk1>
      <a:lt1>
        <a:srgbClr val="FFFFFF"/>
      </a:lt1>
      <a:dk2>
        <a:srgbClr val="19332F"/>
      </a:dk2>
      <a:lt2>
        <a:srgbClr val="FFFFFF"/>
      </a:lt2>
      <a:accent1>
        <a:srgbClr val="768838"/>
      </a:accent1>
      <a:accent2>
        <a:srgbClr val="651C32"/>
      </a:accent2>
      <a:accent3>
        <a:srgbClr val="A9C47F"/>
      </a:accent3>
      <a:accent4>
        <a:srgbClr val="87AEB3"/>
      </a:accent4>
      <a:accent5>
        <a:srgbClr val="F0A227"/>
      </a:accent5>
      <a:accent6>
        <a:srgbClr val="19332F"/>
      </a:accent6>
      <a:hlink>
        <a:srgbClr val="7CB6BE"/>
      </a:hlink>
      <a:folHlink>
        <a:srgbClr val="AA4464"/>
      </a:folHlink>
    </a:clrScheme>
    <a:fontScheme name="EBC">
      <a:majorFont>
        <a:latin typeface="Georgia Pro"/>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DABE1CA-04FD-F540-B455-304DD172AE55}">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89DBFD0B0E5744A6360F6037E07C2B" ma:contentTypeVersion="5" ma:contentTypeDescription="Create a new document." ma:contentTypeScope="" ma:versionID="5d29cf4d9d0e6008f479441e3b9390b9">
  <xsd:schema xmlns:xsd="http://www.w3.org/2001/XMLSchema" xmlns:xs="http://www.w3.org/2001/XMLSchema" xmlns:p="http://schemas.microsoft.com/office/2006/metadata/properties" xmlns:ns3="43f9e655-4b0e-4550-8af1-901f7d3bb4ad" targetNamespace="http://schemas.microsoft.com/office/2006/metadata/properties" ma:root="true" ma:fieldsID="72b4c73127c6c19d774e1f2e942f2796" ns3:_="">
    <xsd:import namespace="43f9e655-4b0e-4550-8af1-901f7d3bb4a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f9e655-4b0e-4550-8af1-901f7d3bb4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A4EAA2-DF97-4407-9539-39C07D795E5A}">
  <ds:schemaRef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 ds:uri="http://purl.org/dc/terms/"/>
    <ds:schemaRef ds:uri="http://schemas.openxmlformats.org/package/2006/metadata/core-properties"/>
    <ds:schemaRef ds:uri="43f9e655-4b0e-4550-8af1-901f7d3bb4ad"/>
    <ds:schemaRef ds:uri="http://schemas.microsoft.com/office/2006/metadata/properties"/>
  </ds:schemaRefs>
</ds:datastoreItem>
</file>

<file path=customXml/itemProps2.xml><?xml version="1.0" encoding="utf-8"?>
<ds:datastoreItem xmlns:ds="http://schemas.openxmlformats.org/officeDocument/2006/customXml" ds:itemID="{5A7FF3D8-CE90-4BB8-8019-A5A82E5A11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f9e655-4b0e-4550-8af1-901f7d3bb4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7830C7-924C-409C-AB26-0C838FD93A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EBC-EBCCF-Stacked_PPTTheme_Updated082224</Template>
  <TotalTime>3711</TotalTime>
  <Words>5780</Words>
  <Application>Microsoft Office PowerPoint</Application>
  <PresentationFormat>Widescreen</PresentationFormat>
  <Paragraphs>718</Paragraphs>
  <Slides>25</Slides>
  <Notes>25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25</vt:i4>
      </vt:variant>
    </vt:vector>
  </HeadingPairs>
  <TitlesOfParts>
    <vt:vector size="42" baseType="lpstr">
      <vt:lpstr>Abril Fatface</vt:lpstr>
      <vt:lpstr>Aptos</vt:lpstr>
      <vt:lpstr>Aptos Display</vt:lpstr>
      <vt:lpstr>Arial</vt:lpstr>
      <vt:lpstr>Courier New</vt:lpstr>
      <vt:lpstr>Georgia</vt:lpstr>
      <vt:lpstr>Georgia Pro</vt:lpstr>
      <vt:lpstr>Roboto</vt:lpstr>
      <vt:lpstr>Roboto Light</vt:lpstr>
      <vt:lpstr>Trebuchet MS</vt:lpstr>
      <vt:lpstr>Wingdings</vt:lpstr>
      <vt:lpstr>EBC</vt:lpstr>
      <vt:lpstr>Stacked</vt:lpstr>
      <vt:lpstr>EBCCF</vt:lpstr>
      <vt:lpstr>Slide Covers</vt:lpstr>
      <vt:lpstr>Footer Only</vt:lpstr>
      <vt:lpstr>Custom Design</vt:lpstr>
      <vt:lpstr>Crece con Evergreen: Anexo C paso a paso 25 de marzo, 2026</vt:lpstr>
      <vt:lpstr>EBCCF: somos una entidad prestamista sin fines de lucro y orientada a la misión, aquí para servir a negocios desatendidos </vt:lpstr>
      <vt:lpstr>¡Bienvenidos! Agenda</vt:lpstr>
      <vt:lpstr>¿Para quién es esto?</vt:lpstr>
      <vt:lpstr>Qué hace el Anexo C</vt:lpstr>
      <vt:lpstr>¿En qué parte de sus impuestos está el Anexo C?</vt:lpstr>
      <vt:lpstr>Por qué importa</vt:lpstr>
      <vt:lpstr>Estructura general del formulario Anexo C</vt:lpstr>
      <vt:lpstr>Primera sección</vt:lpstr>
      <vt:lpstr>Parte I: Ingresos (líneas 1–7)</vt:lpstr>
      <vt:lpstr>Parte II – Gastos “ordinarios y necesarios” del negocio</vt:lpstr>
      <vt:lpstr>Costo de bienes vendidos</vt:lpstr>
      <vt:lpstr>Parte IV: Gastos del vehículo</vt:lpstr>
      <vt:lpstr>Línea 30 Gastos por el uso comercial de su hogar </vt:lpstr>
      <vt:lpstr>Línea 31 – Ganancia neta (o pérdida)</vt:lpstr>
      <vt:lpstr>Impuesto sobre el trabajo por cuenta propia – Anexo SE</vt:lpstr>
      <vt:lpstr>Formulario 4562: Depreciación y amortización</vt:lpstr>
      <vt:lpstr>Formulario 4562: Depreciación y amortización </vt:lpstr>
      <vt:lpstr>Cómo analizan los prestamistas su Anexo C</vt:lpstr>
      <vt:lpstr>Reintegraciones comunes que consideran los prestamistas</vt:lpstr>
      <vt:lpstr>Ejemplo</vt:lpstr>
      <vt:lpstr>Consejos Generales</vt:lpstr>
      <vt:lpstr>Cuándo buscar ayuda profesional</vt:lpstr>
      <vt:lpstr>Descargo de responsabilidad y recursos</vt:lpstr>
      <vt:lpstr>¡Gracias! ¿Preguntas? Ayúdenos a planificar nuestros futuros programas y eventos!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Kellen Lambert-Vail</dc:creator>
  <cp:lastModifiedBy>Laura Fletcher</cp:lastModifiedBy>
  <cp:revision>89</cp:revision>
  <cp:lastPrinted>2026-03-25T15:54:01Z</cp:lastPrinted>
  <dcterms:created xsi:type="dcterms:W3CDTF">2024-08-22T20:34:16Z</dcterms:created>
  <dcterms:modified xsi:type="dcterms:W3CDTF">2026-03-26T19:34:36Z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0x0101006089DBFD0B0E5744A6360F6037E07C2B</vt:lpwstr>
  </property>
</Properties>
</file>