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8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351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054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161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562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12948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2523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15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2057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8857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05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619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796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440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17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372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648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05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19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9291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  <p:sldLayoutId id="2147483900" r:id="rId13"/>
    <p:sldLayoutId id="2147483901" r:id="rId14"/>
    <p:sldLayoutId id="2147483902" r:id="rId15"/>
    <p:sldLayoutId id="2147483903" r:id="rId16"/>
    <p:sldLayoutId id="2147483904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creativecommons.org/licenses/by-nc-nd/3.0/" TargetMode="External"/><Relationship Id="rId3" Type="http://schemas.openxmlformats.org/officeDocument/2006/relationships/image" Target="../media/image4.jpg"/><Relationship Id="rId7" Type="http://schemas.openxmlformats.org/officeDocument/2006/relationships/hyperlink" Target="https://creativecommons.org/licenses/by/3.0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ertozer.blogspot.com/2015/12/frases-por-aniversario-de-kinder.html" TargetMode="External"/><Relationship Id="rId5" Type="http://schemas.openxmlformats.org/officeDocument/2006/relationships/image" Target="../media/image5.jpg"/><Relationship Id="rId4" Type="http://schemas.openxmlformats.org/officeDocument/2006/relationships/hyperlink" Target="https://sarahjanehoward.blogspot.com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709" y="627436"/>
            <a:ext cx="8776892" cy="1478570"/>
          </a:xfrm>
        </p:spPr>
        <p:txBody>
          <a:bodyPr>
            <a:normAutofit/>
          </a:bodyPr>
          <a:lstStyle/>
          <a:p>
            <a:r>
              <a:rPr lang="es-ES" dirty="0"/>
              <a:t>Leyes de Solicitud de Empleo</a:t>
            </a:r>
          </a:p>
          <a:p>
            <a:r>
              <a:rPr lang="es-ES" dirty="0"/>
              <a:t>Estado de Washington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84EF54-5DDB-AFC3-FC2D-194EB4EB45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908" y="4760913"/>
            <a:ext cx="3516925" cy="1969478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" y="2249487"/>
            <a:ext cx="8528050" cy="6842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Qué NO se puede preguntar legalmente en una solicitud de empleo.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42EED4-BE1B-6116-CEEF-0840E9C3E1E5}"/>
              </a:ext>
            </a:extLst>
          </p:cNvPr>
          <p:cNvSpPr txBox="1"/>
          <p:nvPr/>
        </p:nvSpPr>
        <p:spPr>
          <a:xfrm>
            <a:off x="1536700" y="3051781"/>
            <a:ext cx="5924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Esto no </a:t>
            </a:r>
            <a:r>
              <a:rPr lang="en-US" dirty="0" err="1"/>
              <a:t>constituye</a:t>
            </a:r>
            <a:r>
              <a:rPr lang="en-US" dirty="0"/>
              <a:t> </a:t>
            </a:r>
            <a:r>
              <a:rPr lang="en-US" dirty="0" err="1"/>
              <a:t>asesoramiento</a:t>
            </a:r>
            <a:r>
              <a:rPr lang="en-US" dirty="0"/>
              <a:t> legal </a:t>
            </a:r>
          </a:p>
          <a:p>
            <a:pPr algn="ctr"/>
            <a:r>
              <a:rPr lang="en-US" dirty="0"/>
              <a:t>Susy Moran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BFC9644-673A-459F-B3C5-9310A4E50E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ADB9295-9645-4BF2-ADFD-75800B7FAD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0716" y="0"/>
            <a:ext cx="915604" cy="6858001"/>
            <a:chOff x="-14288" y="0"/>
            <a:chExt cx="1220788" cy="6858001"/>
          </a:xfrm>
          <a:solidFill>
            <a:schemeClr val="bg2">
              <a:lumMod val="60000"/>
              <a:lumOff val="40000"/>
              <a:alpha val="60000"/>
            </a:schemeClr>
          </a:solidFill>
        </p:grpSpPr>
        <p:sp>
          <p:nvSpPr>
            <p:cNvPr id="11" name="Rectangle 5">
              <a:extLst>
                <a:ext uri="{FF2B5EF4-FFF2-40B4-BE49-F238E27FC236}">
                  <a16:creationId xmlns:a16="http://schemas.microsoft.com/office/drawing/2014/main" id="{95B061E9-E435-4E1B-B160-96584A1166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3CD7972E-7D38-40EE-A80B-E2A848811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524A3B55-746F-419F-8CFF-5F3A4BE143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9C63219B-AD72-4494-935E-F5C70DB549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15B41FD2-05E2-44E7-8760-09E65D1C60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FE6D63D0-3347-4EE2-8F65-F1C32168FA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538A46A3-DB16-45D5-B636-03EFE39FE9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0B8A2B0E-823F-4BE8-9359-45143BB124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44516B3C-A8BE-46FC-B643-3DFEB7F283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59FD699C-3920-4E57-BE27-165A3F036C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0FB0C02E-3F53-4889-8ADF-80DBC43F69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16">
              <a:extLst>
                <a:ext uri="{FF2B5EF4-FFF2-40B4-BE49-F238E27FC236}">
                  <a16:creationId xmlns:a16="http://schemas.microsoft.com/office/drawing/2014/main" id="{F8A0C89C-946F-4BCD-8A27-BB73E37FE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70C83EAF-4E92-4849-A240-B257871DC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320FD164-4D7A-469C-B3F4-B926BFACF5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F6E14D9A-4E63-48FF-95C5-9E8DDFF86C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F3DCD24F-3CA8-4404-B22C-E4C928995F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Rectangle 21">
              <a:extLst>
                <a:ext uri="{FF2B5EF4-FFF2-40B4-BE49-F238E27FC236}">
                  <a16:creationId xmlns:a16="http://schemas.microsoft.com/office/drawing/2014/main" id="{8AD2E827-32A3-4BE4-9CC6-8315629177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47FB2CCC-1230-494F-B2D1-F05E5B8ED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A5F44514-9274-47E3-9243-CA9356C166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D06192CD-AD86-4DCA-8B53-4ACCA46583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99E9203A-21E4-46D8-981A-4B28CA320A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6">
              <a:extLst>
                <a:ext uri="{FF2B5EF4-FFF2-40B4-BE49-F238E27FC236}">
                  <a16:creationId xmlns:a16="http://schemas.microsoft.com/office/drawing/2014/main" id="{32FCE9B6-FB52-4045-8DCC-E5959B9A4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7">
              <a:extLst>
                <a:ext uri="{FF2B5EF4-FFF2-40B4-BE49-F238E27FC236}">
                  <a16:creationId xmlns:a16="http://schemas.microsoft.com/office/drawing/2014/main" id="{E4A7025C-CDE8-429A-BBB9-E7380C9623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8">
              <a:extLst>
                <a:ext uri="{FF2B5EF4-FFF2-40B4-BE49-F238E27FC236}">
                  <a16:creationId xmlns:a16="http://schemas.microsoft.com/office/drawing/2014/main" id="{A4EA0256-5DF5-437A-98A7-B79F3E6BB8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9">
              <a:extLst>
                <a:ext uri="{FF2B5EF4-FFF2-40B4-BE49-F238E27FC236}">
                  <a16:creationId xmlns:a16="http://schemas.microsoft.com/office/drawing/2014/main" id="{90C9433D-9E1C-493B-BEBD-C3081FFA32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30">
              <a:extLst>
                <a:ext uri="{FF2B5EF4-FFF2-40B4-BE49-F238E27FC236}">
                  <a16:creationId xmlns:a16="http://schemas.microsoft.com/office/drawing/2014/main" id="{352B39BB-F298-4285-A709-1FBA0CB72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1">
              <a:extLst>
                <a:ext uri="{FF2B5EF4-FFF2-40B4-BE49-F238E27FC236}">
                  <a16:creationId xmlns:a16="http://schemas.microsoft.com/office/drawing/2014/main" id="{31CAF2A0-CBA0-4E86-AA87-8750EC1AFB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4261" y="1093787"/>
            <a:ext cx="2294977" cy="4697413"/>
          </a:xfrm>
        </p:spPr>
        <p:txBody>
          <a:bodyPr>
            <a:normAutofit/>
          </a:bodyPr>
          <a:lstStyle/>
          <a:p>
            <a:r>
              <a:t>Buenas Prácticas</a:t>
            </a:r>
          </a:p>
        </p:txBody>
      </p:sp>
      <p:sp useBgFill="1">
        <p:nvSpPr>
          <p:cNvPr id="39" name="Round Diagonal Corner Rectangle 7">
            <a:extLst>
              <a:ext uri="{FF2B5EF4-FFF2-40B4-BE49-F238E27FC236}">
                <a16:creationId xmlns:a16="http://schemas.microsoft.com/office/drawing/2014/main" id="{7D1C411D-0818-4640-8657-2AF78250C8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8813" y="0"/>
            <a:ext cx="5675187" cy="6848476"/>
          </a:xfrm>
          <a:prstGeom prst="round2DiagRect">
            <a:avLst>
              <a:gd name="adj1" fmla="val 0"/>
              <a:gd name="adj2" fmla="val 0"/>
            </a:avLst>
          </a:prstGeom>
          <a:ln w="19050" cap="sq">
            <a:noFill/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1600" y="1093788"/>
            <a:ext cx="4373958" cy="4697413"/>
          </a:xfrm>
        </p:spPr>
        <p:txBody>
          <a:bodyPr>
            <a:normAutofit/>
          </a:bodyPr>
          <a:lstStyle/>
          <a:p>
            <a:r>
              <a:rPr dirty="0"/>
              <a:t>- </a:t>
            </a:r>
            <a:r>
              <a:rPr dirty="0" err="1"/>
              <a:t>Mantener</a:t>
            </a:r>
            <a:r>
              <a:rPr dirty="0"/>
              <a:t> </a:t>
            </a:r>
            <a:r>
              <a:rPr dirty="0" err="1"/>
              <a:t>preguntas</a:t>
            </a:r>
            <a:r>
              <a:rPr dirty="0"/>
              <a:t> </a:t>
            </a:r>
            <a:r>
              <a:rPr dirty="0" err="1"/>
              <a:t>relacionadas</a:t>
            </a:r>
            <a:r>
              <a:rPr dirty="0"/>
              <a:t> al </a:t>
            </a:r>
            <a:r>
              <a:rPr dirty="0" err="1"/>
              <a:t>trabajo</a:t>
            </a:r>
            <a:endParaRPr dirty="0"/>
          </a:p>
          <a:p>
            <a:r>
              <a:rPr dirty="0"/>
              <a:t>- Usar </a:t>
            </a:r>
            <a:r>
              <a:rPr dirty="0" err="1"/>
              <a:t>lenguaje</a:t>
            </a:r>
            <a:r>
              <a:rPr dirty="0"/>
              <a:t> </a:t>
            </a:r>
            <a:r>
              <a:rPr dirty="0" err="1"/>
              <a:t>inclusivo</a:t>
            </a:r>
            <a:endParaRPr dirty="0"/>
          </a:p>
          <a:p>
            <a:r>
              <a:rPr dirty="0"/>
              <a:t>- </a:t>
            </a:r>
            <a:r>
              <a:rPr dirty="0" err="1"/>
              <a:t>Evitar</a:t>
            </a:r>
            <a:r>
              <a:rPr dirty="0"/>
              <a:t> </a:t>
            </a:r>
            <a:r>
              <a:rPr lang="en-US" dirty="0" err="1"/>
              <a:t>preferencias</a:t>
            </a:r>
            <a:r>
              <a:rPr lang="en-US" dirty="0"/>
              <a:t>, </a:t>
            </a:r>
            <a:r>
              <a:rPr lang="en-US" dirty="0" err="1"/>
              <a:t>favoretismo</a:t>
            </a:r>
            <a:r>
              <a:rPr lang="en-US" dirty="0"/>
              <a:t>, </a:t>
            </a:r>
            <a:r>
              <a:rPr lang="en-US" dirty="0" err="1"/>
              <a:t>prejuicios</a:t>
            </a:r>
            <a:endParaRPr dirty="0"/>
          </a:p>
          <a:p>
            <a:r>
              <a:rPr dirty="0"/>
              <a:t>- </a:t>
            </a:r>
            <a:r>
              <a:rPr dirty="0" err="1"/>
              <a:t>Documentar</a:t>
            </a:r>
            <a:r>
              <a:rPr dirty="0"/>
              <a:t> </a:t>
            </a:r>
            <a:r>
              <a:rPr dirty="0" err="1"/>
              <a:t>el</a:t>
            </a:r>
            <a:r>
              <a:rPr dirty="0"/>
              <a:t> </a:t>
            </a:r>
            <a:r>
              <a:rPr dirty="0" err="1"/>
              <a:t>proceso</a:t>
            </a:r>
            <a:r>
              <a:rPr dirty="0"/>
              <a:t> de </a:t>
            </a:r>
            <a:r>
              <a:rPr dirty="0" err="1"/>
              <a:t>contratación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4800" dirty="0" err="1"/>
              <a:t>Conclusión</a:t>
            </a:r>
            <a:endParaRPr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dirty="0" err="1"/>
              <a:t>Cumplir</a:t>
            </a:r>
            <a:r>
              <a:rPr dirty="0"/>
              <a:t> con las </a:t>
            </a:r>
            <a:r>
              <a:rPr dirty="0" err="1"/>
              <a:t>leyes</a:t>
            </a:r>
            <a:r>
              <a:rPr dirty="0"/>
              <a:t> protege a la </a:t>
            </a:r>
            <a:r>
              <a:rPr dirty="0" err="1"/>
              <a:t>empresa</a:t>
            </a:r>
            <a:r>
              <a:rPr dirty="0"/>
              <a:t> y </a:t>
            </a:r>
            <a:r>
              <a:rPr dirty="0" err="1"/>
              <a:t>promueve</a:t>
            </a:r>
            <a:r>
              <a:rPr dirty="0"/>
              <a:t> un </a:t>
            </a:r>
            <a:r>
              <a:rPr dirty="0" err="1"/>
              <a:t>proceso</a:t>
            </a:r>
            <a:r>
              <a:rPr dirty="0"/>
              <a:t> </a:t>
            </a:r>
            <a:r>
              <a:rPr dirty="0" err="1"/>
              <a:t>justo</a:t>
            </a:r>
            <a:r>
              <a:rPr dirty="0"/>
              <a:t> e </a:t>
            </a:r>
            <a:r>
              <a:rPr dirty="0" err="1"/>
              <a:t>inclusivo</a:t>
            </a:r>
            <a:r>
              <a:rPr dirty="0"/>
              <a:t>.</a:t>
            </a:r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4400" dirty="0"/>
              <a:t>! Gracias! </a:t>
            </a:r>
            <a:endParaRPr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30079B-6A14-710A-6A05-7A02DF9570E2}"/>
              </a:ext>
            </a:extLst>
          </p:cNvPr>
          <p:cNvSpPr txBox="1"/>
          <p:nvPr/>
        </p:nvSpPr>
        <p:spPr>
          <a:xfrm>
            <a:off x="1423447" y="4927937"/>
            <a:ext cx="686211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Recuerden</a:t>
            </a:r>
            <a:r>
              <a:rPr lang="en-US" dirty="0"/>
              <a:t> de </a:t>
            </a:r>
            <a:r>
              <a:rPr lang="en-US" dirty="0" err="1"/>
              <a:t>buscar</a:t>
            </a:r>
            <a:r>
              <a:rPr lang="en-US" dirty="0"/>
              <a:t> la </a:t>
            </a:r>
            <a:r>
              <a:rPr lang="en-US" dirty="0" err="1"/>
              <a:t>presentacion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la </a:t>
            </a:r>
            <a:r>
              <a:rPr lang="en-US" dirty="0" err="1"/>
              <a:t>pagina</a:t>
            </a:r>
            <a:r>
              <a:rPr lang="en-US" dirty="0"/>
              <a:t> de South Central Workforce 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Contacto:</a:t>
            </a:r>
          </a:p>
          <a:p>
            <a:pPr algn="ctr"/>
            <a:r>
              <a:rPr lang="en-US" dirty="0"/>
              <a:t>Susy Moran  509-985-4425 or 509-575-1954 </a:t>
            </a:r>
          </a:p>
          <a:p>
            <a:pPr algn="ctr"/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Información Permitida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Nombre completo</a:t>
            </a:r>
          </a:p>
          <a:p>
            <a:r>
              <a:t>- Información de contacto</a:t>
            </a:r>
          </a:p>
          <a:p>
            <a:r>
              <a:t>- Historial laboral</a:t>
            </a:r>
          </a:p>
          <a:p>
            <a:r>
              <a:t>- Educación</a:t>
            </a:r>
          </a:p>
          <a:p>
            <a:r>
              <a:t>- Habilidades y experiencia relevante</a:t>
            </a:r>
          </a:p>
          <a:p>
            <a:r>
              <a:t>- Disponibilidad de horario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5F1161-1365-CA43-8827-5558E8BB82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2865" y="5719133"/>
            <a:ext cx="1859336" cy="104069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618517"/>
            <a:ext cx="2158002" cy="5507328"/>
          </a:xfrm>
        </p:spPr>
        <p:txBody>
          <a:bodyPr>
            <a:normAutofit/>
          </a:bodyPr>
          <a:lstStyle/>
          <a:p>
            <a:r>
              <a:rPr lang="en-US" sz="2500"/>
              <a:t>Verificación de Elegibilidad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5557" y="638650"/>
            <a:ext cx="5275864" cy="3782778"/>
          </a:xfrm>
        </p:spPr>
        <p:txBody>
          <a:bodyPr>
            <a:normAutofit/>
          </a:bodyPr>
          <a:lstStyle/>
          <a:p>
            <a:r>
              <a:rPr dirty="0"/>
              <a:t>- ¿</a:t>
            </a:r>
            <a:r>
              <a:rPr dirty="0" err="1"/>
              <a:t>Está</a:t>
            </a:r>
            <a:r>
              <a:rPr dirty="0"/>
              <a:t> </a:t>
            </a:r>
            <a:r>
              <a:rPr dirty="0" err="1"/>
              <a:t>autorizado</a:t>
            </a:r>
            <a:r>
              <a:rPr dirty="0"/>
              <a:t> para </a:t>
            </a:r>
            <a:r>
              <a:rPr dirty="0" err="1"/>
              <a:t>trabajar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EE.UU.?</a:t>
            </a:r>
          </a:p>
          <a:p>
            <a:r>
              <a:rPr dirty="0"/>
              <a:t>- </a:t>
            </a:r>
            <a:r>
              <a:rPr dirty="0" err="1"/>
              <a:t>Documentación</a:t>
            </a:r>
            <a:r>
              <a:rPr dirty="0"/>
              <a:t> se </a:t>
            </a:r>
            <a:r>
              <a:rPr dirty="0" err="1"/>
              <a:t>verifica</a:t>
            </a:r>
            <a:r>
              <a:rPr dirty="0"/>
              <a:t> </a:t>
            </a:r>
            <a:r>
              <a:rPr dirty="0" err="1"/>
              <a:t>después</a:t>
            </a:r>
            <a:r>
              <a:rPr dirty="0"/>
              <a:t> de la </a:t>
            </a:r>
            <a:r>
              <a:rPr dirty="0" err="1"/>
              <a:t>contratación</a:t>
            </a:r>
            <a:r>
              <a:rPr dirty="0"/>
              <a:t> (</a:t>
            </a:r>
            <a:r>
              <a:rPr dirty="0" err="1"/>
              <a:t>Formulario</a:t>
            </a:r>
            <a:r>
              <a:rPr dirty="0"/>
              <a:t> I-9)</a:t>
            </a:r>
            <a:r>
              <a:rPr lang="en-US" dirty="0"/>
              <a:t> no se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traducir</a:t>
            </a:r>
            <a:r>
              <a:rPr lang="en-US" dirty="0"/>
              <a:t>. </a:t>
            </a:r>
            <a:endParaRPr dirty="0"/>
          </a:p>
          <a:p>
            <a:r>
              <a:rPr dirty="0"/>
              <a:t>- No </a:t>
            </a:r>
            <a:r>
              <a:rPr dirty="0" err="1"/>
              <a:t>preguntar</a:t>
            </a:r>
            <a:r>
              <a:rPr dirty="0"/>
              <a:t> </a:t>
            </a:r>
            <a:r>
              <a:rPr dirty="0" err="1"/>
              <a:t>sobre</a:t>
            </a:r>
            <a:r>
              <a:rPr dirty="0"/>
              <a:t> </a:t>
            </a:r>
            <a:r>
              <a:rPr dirty="0" err="1"/>
              <a:t>ciudadanía</a:t>
            </a:r>
            <a:r>
              <a:rPr dirty="0"/>
              <a:t> </a:t>
            </a:r>
            <a:r>
              <a:rPr dirty="0" err="1"/>
              <a:t>específica</a:t>
            </a:r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A80F19-8602-011A-D43D-7DC81002D3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8355" y="4604942"/>
            <a:ext cx="2715898" cy="1520903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Historial</a:t>
            </a:r>
            <a:r>
              <a:rPr dirty="0"/>
              <a:t> Criminal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No se </a:t>
            </a:r>
            <a:r>
              <a:rPr dirty="0" err="1"/>
              <a:t>puede</a:t>
            </a:r>
            <a:r>
              <a:rPr dirty="0"/>
              <a:t> </a:t>
            </a:r>
            <a:r>
              <a:rPr dirty="0" err="1"/>
              <a:t>preguntar</a:t>
            </a:r>
            <a:r>
              <a:rPr dirty="0"/>
              <a:t> </a:t>
            </a:r>
            <a:r>
              <a:rPr dirty="0" err="1"/>
              <a:t>sobre</a:t>
            </a:r>
            <a:r>
              <a:rPr dirty="0"/>
              <a:t> </a:t>
            </a:r>
            <a:r>
              <a:rPr dirty="0" err="1"/>
              <a:t>antecedentes</a:t>
            </a:r>
            <a:r>
              <a:rPr dirty="0"/>
              <a:t> </a:t>
            </a:r>
            <a:r>
              <a:rPr dirty="0" err="1"/>
              <a:t>penales</a:t>
            </a:r>
            <a:r>
              <a:rPr dirty="0"/>
              <a:t> </a:t>
            </a:r>
          </a:p>
          <a:p>
            <a:pPr marL="0" indent="0">
              <a:buNone/>
            </a:pPr>
            <a:endParaRPr dirty="0"/>
          </a:p>
          <a:p>
            <a:r>
              <a:rPr dirty="0"/>
              <a:t>- Debe </a:t>
            </a:r>
            <a:r>
              <a:rPr dirty="0" err="1"/>
              <a:t>haber</a:t>
            </a:r>
            <a:r>
              <a:rPr dirty="0"/>
              <a:t> </a:t>
            </a:r>
            <a:r>
              <a:rPr dirty="0" err="1"/>
              <a:t>relación</a:t>
            </a:r>
            <a:r>
              <a:rPr dirty="0"/>
              <a:t> con </a:t>
            </a:r>
            <a:r>
              <a:rPr dirty="0" err="1"/>
              <a:t>el</a:t>
            </a:r>
            <a:r>
              <a:rPr dirty="0"/>
              <a:t> </a:t>
            </a:r>
            <a:r>
              <a:rPr dirty="0" err="1"/>
              <a:t>trabajo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Ejemplos</a:t>
            </a:r>
            <a:r>
              <a:rPr lang="en-US" dirty="0"/>
              <a:t>: Si </a:t>
            </a:r>
            <a:r>
              <a:rPr lang="en-US" dirty="0" err="1"/>
              <a:t>el</a:t>
            </a:r>
            <a:r>
              <a:rPr lang="en-US" dirty="0"/>
              <a:t> </a:t>
            </a:r>
            <a:r>
              <a:rPr lang="en-US" dirty="0" err="1"/>
              <a:t>trabajo</a:t>
            </a:r>
            <a:r>
              <a:rPr lang="en-US" dirty="0"/>
              <a:t> </a:t>
            </a:r>
            <a:r>
              <a:rPr lang="en-US" dirty="0" err="1"/>
              <a:t>incluye</a:t>
            </a:r>
            <a:r>
              <a:rPr lang="en-US" dirty="0"/>
              <a:t> </a:t>
            </a:r>
            <a:r>
              <a:rPr lang="en-US" dirty="0" err="1"/>
              <a:t>trabajar</a:t>
            </a:r>
            <a:r>
              <a:rPr lang="en-US" dirty="0"/>
              <a:t> con </a:t>
            </a:r>
          </a:p>
          <a:p>
            <a:r>
              <a:rPr lang="en-US" dirty="0" err="1"/>
              <a:t>Niños</a:t>
            </a:r>
            <a:r>
              <a:rPr lang="en-US" dirty="0"/>
              <a:t> </a:t>
            </a:r>
          </a:p>
          <a:p>
            <a:r>
              <a:rPr lang="en-US" dirty="0" err="1"/>
              <a:t>Adultos</a:t>
            </a:r>
            <a:r>
              <a:rPr lang="en-US" dirty="0"/>
              <a:t> </a:t>
            </a:r>
            <a:r>
              <a:rPr lang="en-US" dirty="0" err="1"/>
              <a:t>vulnerables</a:t>
            </a:r>
            <a:r>
              <a:rPr lang="en-US" dirty="0"/>
              <a:t> 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618518"/>
            <a:ext cx="7429499" cy="1478570"/>
          </a:xfrm>
        </p:spPr>
        <p:txBody>
          <a:bodyPr>
            <a:normAutofit/>
          </a:bodyPr>
          <a:lstStyle/>
          <a:p>
            <a:pPr algn="ctr"/>
            <a:r>
              <a:rPr dirty="0"/>
              <a:t>Edad</a:t>
            </a:r>
            <a:r>
              <a:rPr lang="en-US"/>
              <a:t>  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059" y="2249487"/>
            <a:ext cx="3633390" cy="3541714"/>
          </a:xfrm>
        </p:spPr>
        <p:txBody>
          <a:bodyPr anchor="ctr">
            <a:normAutofit/>
          </a:bodyPr>
          <a:lstStyle/>
          <a:p>
            <a:r>
              <a:t>- Se puede preguntar si el candidato es mayor de 18 años</a:t>
            </a:r>
          </a:p>
          <a:p>
            <a:r>
              <a:t>- NO se puede preguntar fecha de nacimiento o edad exacta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A82B2B0-0D54-2308-E2A8-97DC52D993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15405" r="1501" b="4"/>
          <a:stretch>
            <a:fillRect/>
          </a:stretch>
        </p:blipFill>
        <p:spPr>
          <a:xfrm>
            <a:off x="4794251" y="2497720"/>
            <a:ext cx="1684256" cy="3047892"/>
          </a:xfrm>
          <a:custGeom>
            <a:avLst/>
            <a:gdLst/>
            <a:ahLst/>
            <a:cxnLst/>
            <a:rect l="l" t="t" r="r" b="b"/>
            <a:pathLst>
              <a:path w="2245675" h="3047892">
                <a:moveTo>
                  <a:pt x="148128" y="0"/>
                </a:moveTo>
                <a:lnTo>
                  <a:pt x="2245675" y="0"/>
                </a:lnTo>
                <a:lnTo>
                  <a:pt x="2245675" y="3047892"/>
                </a:lnTo>
                <a:lnTo>
                  <a:pt x="0" y="3047892"/>
                </a:lnTo>
                <a:lnTo>
                  <a:pt x="0" y="148128"/>
                </a:lnTo>
                <a:cubicBezTo>
                  <a:pt x="0" y="66319"/>
                  <a:pt x="66319" y="0"/>
                  <a:pt x="148128" y="0"/>
                </a:cubicBezTo>
                <a:close/>
              </a:path>
            </a:pathLst>
          </a:cu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ABCB8A5-DA8A-12DA-BE3A-16ED4FAB084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rcRect l="20202" r="4" b="4"/>
          <a:stretch>
            <a:fillRect/>
          </a:stretch>
        </p:blipFill>
        <p:spPr>
          <a:xfrm>
            <a:off x="6601302" y="2497720"/>
            <a:ext cx="1684255" cy="3047892"/>
          </a:xfrm>
          <a:custGeom>
            <a:avLst/>
            <a:gdLst/>
            <a:ahLst/>
            <a:cxnLst/>
            <a:rect l="l" t="t" r="r" b="b"/>
            <a:pathLst>
              <a:path w="2245674" h="3047892">
                <a:moveTo>
                  <a:pt x="0" y="0"/>
                </a:moveTo>
                <a:lnTo>
                  <a:pt x="2245674" y="0"/>
                </a:lnTo>
                <a:lnTo>
                  <a:pt x="2245674" y="2899764"/>
                </a:lnTo>
                <a:cubicBezTo>
                  <a:pt x="2245674" y="2981573"/>
                  <a:pt x="2179355" y="3047892"/>
                  <a:pt x="2097546" y="3047892"/>
                </a:cubicBezTo>
                <a:lnTo>
                  <a:pt x="0" y="3047892"/>
                </a:lnTo>
                <a:close/>
              </a:path>
            </a:pathLst>
          </a:cu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64767A5-07EC-5B90-A9BE-5FFB7E8FE685}"/>
              </a:ext>
            </a:extLst>
          </p:cNvPr>
          <p:cNvSpPr txBox="1"/>
          <p:nvPr/>
        </p:nvSpPr>
        <p:spPr>
          <a:xfrm>
            <a:off x="7024509" y="6870700"/>
            <a:ext cx="2119491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6" tooltip="https://fertozer.blogspot.com/2015/12/frases-por-aniversario-de-kinder.htm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hlinkClick r:id="rId7" tooltip="https://creativecommons.org/licenses/by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</a:t>
            </a:r>
            <a:endParaRPr lang="en-US" sz="700">
              <a:solidFill>
                <a:srgbClr val="FFFFFF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2BEA9F-9D15-768C-5ABD-848F6C98DCA4}"/>
              </a:ext>
            </a:extLst>
          </p:cNvPr>
          <p:cNvSpPr txBox="1"/>
          <p:nvPr/>
        </p:nvSpPr>
        <p:spPr>
          <a:xfrm>
            <a:off x="4603779" y="6870700"/>
            <a:ext cx="2408030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4" tooltip="https://sarahjanehoward.blogspot.com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hlinkClick r:id="rId8" tooltip="https://creativecommons.org/licenses/by-nc-nd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BY-NC-ND</a:t>
            </a:r>
            <a:endParaRPr lang="en-US" sz="7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Discriminación Prohibida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NO se puede preguntar sobre:</a:t>
            </a:r>
          </a:p>
          <a:p>
            <a:r>
              <a:t>- Raza o color</a:t>
            </a:r>
          </a:p>
          <a:p>
            <a:r>
              <a:t>- Religión</a:t>
            </a:r>
          </a:p>
          <a:p>
            <a:r>
              <a:t>- Origen nacional</a:t>
            </a:r>
          </a:p>
          <a:p>
            <a:r>
              <a:t>- Género o identidad de género</a:t>
            </a:r>
          </a:p>
          <a:p>
            <a:r>
              <a:t>- Orientación sexual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FCB4DC4-074C-6E13-27BE-36D9002933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0912" y="5707994"/>
            <a:ext cx="1899138" cy="10629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Información Personal Prohibida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Estado civil</a:t>
            </a:r>
          </a:p>
          <a:p>
            <a:r>
              <a:t>- Número de hijos o planes familiares</a:t>
            </a:r>
          </a:p>
          <a:p>
            <a:r>
              <a:t>- Embarazo</a:t>
            </a:r>
          </a:p>
          <a:p>
            <a:r>
              <a:t>- Situación de vivienda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39D7F5-FDB7-F29D-A3D6-420119F5F3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5042" y="5387658"/>
            <a:ext cx="1986517" cy="111188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618518"/>
            <a:ext cx="7429499" cy="1478570"/>
          </a:xfrm>
        </p:spPr>
        <p:txBody>
          <a:bodyPr>
            <a:normAutofit/>
          </a:bodyPr>
          <a:lstStyle/>
          <a:p>
            <a:pPr algn="ctr"/>
            <a:r>
              <a:rPr lang="en-US"/>
              <a:t>Salud y Discapacidades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059" y="2249487"/>
            <a:ext cx="3633390" cy="3541714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es-ES" sz="1500"/>
              <a:t>- NO preguntar sobre discapacidades </a:t>
            </a:r>
          </a:p>
          <a:p>
            <a:pPr>
              <a:lnSpc>
                <a:spcPct val="110000"/>
              </a:lnSpc>
            </a:pPr>
            <a:endParaRPr lang="es-ES" sz="1500"/>
          </a:p>
          <a:p>
            <a:pPr>
              <a:lnSpc>
                <a:spcPct val="110000"/>
              </a:lnSpc>
            </a:pPr>
            <a:endParaRPr lang="es-ES" sz="1500"/>
          </a:p>
          <a:p>
            <a:pPr>
              <a:lnSpc>
                <a:spcPct val="110000"/>
              </a:lnSpc>
            </a:pPr>
            <a:endParaRPr lang="es-ES" sz="1500"/>
          </a:p>
          <a:p>
            <a:pPr>
              <a:lnSpc>
                <a:spcPct val="110000"/>
              </a:lnSpc>
            </a:pPr>
            <a:r>
              <a:rPr lang="es-ES" sz="1500"/>
              <a:t>- Se puede preguntar si puede realizar funciones esenciales del trabajo</a:t>
            </a:r>
          </a:p>
          <a:p>
            <a:pPr>
              <a:lnSpc>
                <a:spcPct val="110000"/>
              </a:lnSpc>
            </a:pPr>
            <a:r>
              <a:rPr lang="es-ES" sz="1500"/>
              <a:t>- Acomodaciones se platican después de hacer la oferta de trabajo formal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196F90-789F-E26C-4325-46D2A49AF37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5001" r="13438" b="-2"/>
          <a:stretch>
            <a:fillRect/>
          </a:stretch>
        </p:blipFill>
        <p:spPr>
          <a:xfrm>
            <a:off x="4794251" y="2497720"/>
            <a:ext cx="3491306" cy="3047892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618518"/>
            <a:ext cx="7429499" cy="1478570"/>
          </a:xfrm>
        </p:spPr>
        <p:txBody>
          <a:bodyPr>
            <a:normAutofit/>
          </a:bodyPr>
          <a:lstStyle/>
          <a:p>
            <a:pPr algn="ctr"/>
            <a:r>
              <a:rPr dirty="0" err="1"/>
              <a:t>Historial</a:t>
            </a:r>
            <a:r>
              <a:rPr dirty="0"/>
              <a:t> </a:t>
            </a:r>
            <a:r>
              <a:rPr dirty="0" err="1"/>
              <a:t>Salarial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059" y="2249487"/>
            <a:ext cx="3633390" cy="3541714"/>
          </a:xfrm>
        </p:spPr>
        <p:txBody>
          <a:bodyPr anchor="ctr">
            <a:normAutofit/>
          </a:bodyPr>
          <a:lstStyle/>
          <a:p>
            <a:r>
              <a:rPr dirty="0"/>
              <a:t>- En Washington es </a:t>
            </a:r>
            <a:r>
              <a:rPr dirty="0" err="1"/>
              <a:t>ilegal</a:t>
            </a:r>
            <a:r>
              <a:rPr dirty="0"/>
              <a:t> </a:t>
            </a:r>
            <a:r>
              <a:rPr dirty="0" err="1"/>
              <a:t>preguntar</a:t>
            </a:r>
            <a:r>
              <a:rPr dirty="0"/>
              <a:t> </a:t>
            </a:r>
            <a:r>
              <a:rPr dirty="0" err="1"/>
              <a:t>sobre</a:t>
            </a:r>
            <a:r>
              <a:rPr dirty="0"/>
              <a:t> </a:t>
            </a:r>
            <a:r>
              <a:rPr dirty="0" err="1"/>
              <a:t>salario</a:t>
            </a:r>
            <a:r>
              <a:rPr dirty="0"/>
              <a:t> anterior</a:t>
            </a:r>
          </a:p>
          <a:p>
            <a:r>
              <a:rPr dirty="0"/>
              <a:t>- Se </a:t>
            </a:r>
            <a:r>
              <a:rPr dirty="0" err="1"/>
              <a:t>puede</a:t>
            </a:r>
            <a:r>
              <a:rPr dirty="0"/>
              <a:t> </a:t>
            </a:r>
            <a:r>
              <a:rPr lang="en-US" dirty="0" err="1"/>
              <a:t>hablar</a:t>
            </a:r>
            <a:r>
              <a:rPr lang="en-US" dirty="0"/>
              <a:t>/ </a:t>
            </a:r>
            <a:r>
              <a:rPr lang="en-US" dirty="0" err="1"/>
              <a:t>negociar</a:t>
            </a:r>
            <a:r>
              <a:rPr dirty="0"/>
              <a:t> </a:t>
            </a:r>
            <a:r>
              <a:rPr dirty="0" err="1"/>
              <a:t>expectativas</a:t>
            </a:r>
            <a:r>
              <a:rPr dirty="0"/>
              <a:t> </a:t>
            </a:r>
            <a:r>
              <a:rPr dirty="0" err="1"/>
              <a:t>salariales</a:t>
            </a:r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589809-5267-53C1-EFFA-5E3F9B6F69A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5684" b="-2"/>
          <a:stretch>
            <a:fillRect/>
          </a:stretch>
        </p:blipFill>
        <p:spPr>
          <a:xfrm>
            <a:off x="4794251" y="2497720"/>
            <a:ext cx="3491306" cy="3047892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1205</TotalTime>
  <Words>320</Words>
  <Application>Microsoft Office PowerPoint</Application>
  <PresentationFormat>On-screen Show (4:3)</PresentationFormat>
  <Paragraphs>66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Tw Cen MT</vt:lpstr>
      <vt:lpstr>Circuit</vt:lpstr>
      <vt:lpstr>Leyes de Solicitud de Empleo Estado de Washington</vt:lpstr>
      <vt:lpstr>Información Permitida</vt:lpstr>
      <vt:lpstr>Verificación de Elegibilidad</vt:lpstr>
      <vt:lpstr>Historial Criminal </vt:lpstr>
      <vt:lpstr>Edad  </vt:lpstr>
      <vt:lpstr>Discriminación Prohibida</vt:lpstr>
      <vt:lpstr>Información Personal Prohibida</vt:lpstr>
      <vt:lpstr>Salud y Discapacidades</vt:lpstr>
      <vt:lpstr>Historial Salarial</vt:lpstr>
      <vt:lpstr>Buenas Prácticas</vt:lpstr>
      <vt:lpstr>Conclusión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Susy Moran</cp:lastModifiedBy>
  <cp:revision>3</cp:revision>
  <dcterms:created xsi:type="dcterms:W3CDTF">2013-01-27T09:14:16Z</dcterms:created>
  <dcterms:modified xsi:type="dcterms:W3CDTF">2026-04-17T21:12:43Z</dcterms:modified>
  <cp:category/>
</cp:coreProperties>
</file>