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8"/>
  </p:notesMasterIdLst>
  <p:sldIdLst>
    <p:sldId id="256" r:id="rId2"/>
    <p:sldId id="372" r:id="rId3"/>
    <p:sldId id="362" r:id="rId4"/>
    <p:sldId id="395" r:id="rId5"/>
    <p:sldId id="390" r:id="rId6"/>
    <p:sldId id="373" r:id="rId7"/>
    <p:sldId id="407" r:id="rId8"/>
    <p:sldId id="408" r:id="rId9"/>
    <p:sldId id="356" r:id="rId10"/>
    <p:sldId id="392" r:id="rId11"/>
    <p:sldId id="397" r:id="rId12"/>
    <p:sldId id="420" r:id="rId13"/>
    <p:sldId id="409" r:id="rId14"/>
    <p:sldId id="401" r:id="rId15"/>
    <p:sldId id="404" r:id="rId16"/>
    <p:sldId id="403" r:id="rId17"/>
    <p:sldId id="405" r:id="rId18"/>
    <p:sldId id="406" r:id="rId19"/>
    <p:sldId id="396" r:id="rId20"/>
    <p:sldId id="393" r:id="rId21"/>
    <p:sldId id="394" r:id="rId22"/>
    <p:sldId id="410" r:id="rId23"/>
    <p:sldId id="411" r:id="rId24"/>
    <p:sldId id="391" r:id="rId25"/>
    <p:sldId id="351" r:id="rId26"/>
    <p:sldId id="385" r:id="rId27"/>
    <p:sldId id="418" r:id="rId28"/>
    <p:sldId id="419" r:id="rId29"/>
    <p:sldId id="412" r:id="rId30"/>
    <p:sldId id="414" r:id="rId31"/>
    <p:sldId id="415" r:id="rId32"/>
    <p:sldId id="416" r:id="rId33"/>
    <p:sldId id="417" r:id="rId34"/>
    <p:sldId id="371" r:id="rId35"/>
    <p:sldId id="261" r:id="rId36"/>
    <p:sldId id="276"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2A3D3"/>
    <a:srgbClr val="CC6600"/>
    <a:srgbClr val="001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5AF21-C9F6-439B-A592-31FB132E401A}" v="37" dt="2024-10-31T06:19:32.268"/>
  </p1510:revLst>
</p1510:revInfo>
</file>

<file path=ppt/tableStyles.xml><?xml version="1.0" encoding="utf-8"?>
<a:tblStyleLst xmlns:a="http://schemas.openxmlformats.org/drawingml/2006/main" def="{1F934517-89F6-4781-B1ED-04BE8290F511}">
  <a:tblStyle styleId="{1F934517-89F6-4781-B1ED-04BE8290F51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5097" autoAdjust="0"/>
  </p:normalViewPr>
  <p:slideViewPr>
    <p:cSldViewPr snapToGrid="0" showGuides="1">
      <p:cViewPr varScale="1">
        <p:scale>
          <a:sx n="111" d="100"/>
          <a:sy n="111" d="100"/>
        </p:scale>
        <p:origin x="5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50483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9837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385024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104638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D53CA0ED-4741-C62E-97F6-3EE5B2FE20D2}"/>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8C0B91A2-9D53-56C1-1C40-D5E2694E87DE}"/>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F02C2505-8C4F-88F1-E756-2EE288A42C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157648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327372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Population Trends in Skamania County, WA</a:t>
            </a:r>
          </a:p>
          <a:p>
            <a:pPr marL="0" lvl="0" indent="0">
              <a:spcBef>
                <a:spcPts val="0"/>
              </a:spcBef>
              <a:spcAft>
                <a:spcPts val="0"/>
              </a:spcAft>
              <a:buNone/>
            </a:pPr>
            <a:r>
              <a:rPr lang="en-US" dirty="0"/>
              <a:t>As of 2024, Skamania County has an estimated population of 12,825, reflecting a growth rate of 1.46% over the past year. The county’s population has been steadily increasing, with a diverse demographic composition. The median age is 46.3 years, and the population is almost evenly split between males and females.</a:t>
            </a:r>
          </a:p>
          <a:p>
            <a:pPr marL="0" lvl="0" indent="0">
              <a:spcBef>
                <a:spcPts val="0"/>
              </a:spcBef>
              <a:spcAft>
                <a:spcPts val="0"/>
              </a:spcAft>
              <a:buNone/>
            </a:pPr>
            <a:endParaRPr lang="en-US" dirty="0"/>
          </a:p>
          <a:p>
            <a:pPr marL="0" lvl="0" indent="0">
              <a:spcBef>
                <a:spcPts val="0"/>
              </a:spcBef>
              <a:spcAft>
                <a:spcPts val="0"/>
              </a:spcAft>
              <a:buNone/>
            </a:pPr>
            <a:r>
              <a:rPr lang="en-US" dirty="0"/>
              <a:t>Personal Income Trends in Skamania County, WA</a:t>
            </a:r>
          </a:p>
          <a:p>
            <a:pPr marL="0" lvl="0" indent="0">
              <a:spcBef>
                <a:spcPts val="0"/>
              </a:spcBef>
              <a:spcAft>
                <a:spcPts val="0"/>
              </a:spcAft>
              <a:buNone/>
            </a:pPr>
            <a:r>
              <a:rPr lang="en-US" dirty="0"/>
              <a:t>In 2022, the median household income in Skamania County was $87,986. The per capita personal income was $62,472, showing a modest increase of 1.5% from the previous year. This places Skamania County 11th out of 39 counties in Washington for per capita income</a:t>
            </a:r>
          </a:p>
          <a:p>
            <a:pPr marL="0" lvl="0" indent="0">
              <a:spcBef>
                <a:spcPts val="0"/>
              </a:spcBef>
              <a:spcAft>
                <a:spcPts val="0"/>
              </a:spcAft>
              <a:buNone/>
            </a:pPr>
            <a:endParaRPr lang="en-US" dirty="0"/>
          </a:p>
          <a:p>
            <a:pPr marL="0" lvl="0" indent="0">
              <a:spcBef>
                <a:spcPts val="0"/>
              </a:spcBef>
              <a:spcAft>
                <a:spcPts val="0"/>
              </a:spcAft>
              <a:buNone/>
            </a:pPr>
            <a:r>
              <a:rPr lang="en-US" dirty="0"/>
              <a:t>Between 2020 and 2022, the per capita personal income in Skamania County, Washington, saw a significant increase. In 2020, the per capita personal income was approximately $54,0001. By 2022, it had risen to about $62,472, marking an increase of around 15.7%.</a:t>
            </a:r>
          </a:p>
        </p:txBody>
      </p:sp>
    </p:spTree>
    <p:extLst>
      <p:ext uri="{BB962C8B-B14F-4D97-AF65-F5344CB8AC3E}">
        <p14:creationId xmlns:p14="http://schemas.microsoft.com/office/powerpoint/2010/main" val="361513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From 2020 to 2022, the median household income in Skamania County, Washington, saw a notable increase. In 2020, the median household income was approximately $75,565. By 2022, it had risen to around $84,500. This represents an increase of about 11.8%.</a:t>
            </a:r>
          </a:p>
          <a:p>
            <a:pPr marL="0" lvl="0" indent="0">
              <a:spcBef>
                <a:spcPts val="0"/>
              </a:spcBef>
              <a:spcAft>
                <a:spcPts val="0"/>
              </a:spcAft>
              <a:buNone/>
            </a:pPr>
            <a:endParaRPr lang="en-US" dirty="0"/>
          </a:p>
          <a:p>
            <a:pPr marL="0" lvl="0" indent="0">
              <a:spcBef>
                <a:spcPts val="0"/>
              </a:spcBef>
              <a:spcAft>
                <a:spcPts val="0"/>
              </a:spcAft>
              <a:buNone/>
            </a:pPr>
            <a:r>
              <a:rPr lang="en-US" dirty="0"/>
              <a:t>Between 2020 and 2022, Skamania County, Washington, experienced a population increase. In 2020, the population was approximately 12,036. By 2022, it had grown to about 12,455, representing an increase of around 3.5%.</a:t>
            </a:r>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lang="en-US" dirty="0"/>
          </a:p>
        </p:txBody>
      </p:sp>
    </p:spTree>
    <p:extLst>
      <p:ext uri="{BB962C8B-B14F-4D97-AF65-F5344CB8AC3E}">
        <p14:creationId xmlns:p14="http://schemas.microsoft.com/office/powerpoint/2010/main" val="41563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294151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Between 2020 and 2022, the poverty rate in Skamania County, Washington, saw a decrease. In 2020, the poverty rate was approximately 12.5%. By 2022, it had decreased to about </a:t>
            </a:r>
            <a:r>
              <a:rPr lang="en-US"/>
              <a:t>11.8%, </a:t>
            </a:r>
            <a:r>
              <a:rPr lang="en-US" dirty="0"/>
              <a:t>marking a reduction of around 0.7 percentage points</a:t>
            </a:r>
          </a:p>
        </p:txBody>
      </p:sp>
    </p:spTree>
    <p:extLst>
      <p:ext uri="{BB962C8B-B14F-4D97-AF65-F5344CB8AC3E}">
        <p14:creationId xmlns:p14="http://schemas.microsoft.com/office/powerpoint/2010/main" val="43566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1786734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349394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000" dirty="0"/>
              <a:t>TLF decrease over the year is at 1.43 percent</a:t>
            </a:r>
          </a:p>
          <a:p>
            <a:pPr marL="0" lvl="0" indent="0">
              <a:spcBef>
                <a:spcPts val="0"/>
              </a:spcBef>
              <a:spcAft>
                <a:spcPts val="0"/>
              </a:spcAft>
              <a:buNone/>
            </a:pPr>
            <a:r>
              <a:rPr lang="en-US" sz="1000" dirty="0"/>
              <a:t>That is over 57,538 people who left the LF compared Sep 2023 while over the month LF decreased by 0.53% or 21,000</a:t>
            </a:r>
          </a:p>
          <a:p>
            <a:pPr marL="0" lvl="0" indent="0">
              <a:spcBef>
                <a:spcPts val="0"/>
              </a:spcBef>
              <a:spcAft>
                <a:spcPts val="0"/>
              </a:spcAft>
              <a:buNone/>
            </a:pPr>
            <a:r>
              <a:rPr lang="en-US" sz="1000" dirty="0"/>
              <a:t>Total resident employment was at 95.8% number of employed residents decreased by -62,349 or -1.56% over the year while over the month it increased by 0.20% or 7,685.</a:t>
            </a:r>
          </a:p>
          <a:p>
            <a:pPr marL="0" lvl="0" indent="0">
              <a:spcBef>
                <a:spcPts val="0"/>
              </a:spcBef>
              <a:spcAft>
                <a:spcPts val="0"/>
              </a:spcAft>
              <a:buNone/>
            </a:pPr>
            <a:endParaRPr lang="en-US" sz="1000" dirty="0"/>
          </a:p>
          <a:p>
            <a:pPr marL="0" lvl="0" indent="0">
              <a:spcBef>
                <a:spcPts val="0"/>
              </a:spcBef>
              <a:spcAft>
                <a:spcPts val="0"/>
              </a:spcAft>
              <a:buNone/>
            </a:pPr>
            <a:r>
              <a:rPr lang="en-US" sz="1000" dirty="0"/>
              <a:t>Number of unemployed increased by 3.0%  or 4,811 OTY while OTM number was down by -28,686 or -14.7%</a:t>
            </a:r>
          </a:p>
          <a:p>
            <a:pPr marL="0" lvl="0" indent="0">
              <a:spcBef>
                <a:spcPts val="0"/>
              </a:spcBef>
              <a:spcAft>
                <a:spcPts val="0"/>
              </a:spcAft>
              <a:buNone/>
            </a:pPr>
            <a:endParaRPr lang="en-US" sz="1000" dirty="0"/>
          </a:p>
          <a:p>
            <a:pPr marL="0" lvl="0" indent="0">
              <a:spcBef>
                <a:spcPts val="0"/>
              </a:spcBef>
              <a:spcAft>
                <a:spcPts val="0"/>
              </a:spcAft>
              <a:buNone/>
            </a:pPr>
            <a:r>
              <a:rPr lang="en-US" sz="1000" dirty="0"/>
              <a:t>NSA UI rate for WA State was 4.2% down from Aug rate of 4.9% rate and up from Sep 2023 rate of 4.0%</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391221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1" i="0" dirty="0">
                <a:solidFill>
                  <a:srgbClr val="111111"/>
                </a:solidFill>
                <a:effectLst/>
                <a:latin typeface="-apple-system"/>
              </a:rPr>
              <a:t>Over the Year Changes for Klickitat County, WA</a:t>
            </a:r>
          </a:p>
          <a:p>
            <a:pPr algn="l"/>
            <a:r>
              <a:rPr lang="en-US" b="1" i="0" dirty="0">
                <a:solidFill>
                  <a:srgbClr val="111111"/>
                </a:solidFill>
                <a:effectLst/>
                <a:latin typeface="-apple-system"/>
              </a:rPr>
              <a:t>Labor Force</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10,077</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9,739</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338 (3.5%)</a:t>
            </a:r>
          </a:p>
          <a:p>
            <a:pPr algn="l"/>
            <a:r>
              <a:rPr lang="en-US" b="1" i="0" dirty="0">
                <a:solidFill>
                  <a:srgbClr val="111111"/>
                </a:solidFill>
                <a:effectLst/>
                <a:latin typeface="-apple-system"/>
              </a:rPr>
              <a:t>Employment</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9,696</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9,337</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359 (3.8%)</a:t>
            </a:r>
          </a:p>
          <a:p>
            <a:pPr algn="l"/>
            <a:r>
              <a:rPr lang="en-US" b="1" i="0" dirty="0">
                <a:solidFill>
                  <a:srgbClr val="111111"/>
                </a:solidFill>
                <a:effectLst/>
                <a:latin typeface="-apple-system"/>
              </a:rPr>
              <a:t>Unemployment</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381</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402</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Decreased by 21 (-5.2%)</a:t>
            </a:r>
          </a:p>
          <a:p>
            <a:pPr algn="l"/>
            <a:r>
              <a:rPr lang="en-US" b="1" i="0" dirty="0">
                <a:solidFill>
                  <a:srgbClr val="111111"/>
                </a:solidFill>
                <a:effectLst/>
                <a:latin typeface="-apple-system"/>
              </a:rPr>
              <a:t>Unemployment Rate</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3.8%</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4.1%</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Decreased by 0.3%</a:t>
            </a:r>
          </a:p>
          <a:p>
            <a:pPr algn="l"/>
            <a:r>
              <a:rPr lang="en-US" b="1" i="0" dirty="0">
                <a:solidFill>
                  <a:srgbClr val="111111"/>
                </a:solidFill>
                <a:effectLst/>
                <a:latin typeface="-apple-system"/>
              </a:rPr>
              <a:t>Summary</a:t>
            </a:r>
          </a:p>
          <a:p>
            <a:pPr algn="l"/>
            <a:r>
              <a:rPr lang="en-US" b="0" i="0" dirty="0">
                <a:solidFill>
                  <a:srgbClr val="111111"/>
                </a:solidFill>
                <a:effectLst/>
                <a:latin typeface="-apple-system"/>
              </a:rPr>
              <a:t>Klickitat County saw a notable increase in both the labor force and employment over the past year, while unemployment and the unemployment rate decreased, indicating a strengthening job market.</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340835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119138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51328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390295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1" i="0" dirty="0">
                <a:solidFill>
                  <a:srgbClr val="111111"/>
                </a:solidFill>
                <a:effectLst/>
                <a:latin typeface="-apple-system"/>
              </a:rPr>
              <a:t>Over-the-Year Changes in Nonfarm Employment for Klickitat County, WA</a:t>
            </a:r>
          </a:p>
          <a:p>
            <a:pPr algn="l"/>
            <a:r>
              <a:rPr lang="en-US" b="1" i="0" dirty="0">
                <a:solidFill>
                  <a:srgbClr val="111111"/>
                </a:solidFill>
                <a:effectLst/>
                <a:latin typeface="-apple-system"/>
              </a:rPr>
              <a:t>Total Nonfarm Employment</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6,730</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6,610</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120 jobs (1.8%)</a:t>
            </a:r>
          </a:p>
          <a:p>
            <a:pPr algn="l"/>
            <a:r>
              <a:rPr lang="en-US" b="1" i="0" dirty="0">
                <a:solidFill>
                  <a:srgbClr val="111111"/>
                </a:solidFill>
                <a:effectLst/>
                <a:latin typeface="-apple-system"/>
              </a:rPr>
              <a:t>Private Sector</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4,830</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4,800</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30 jobs (0.6%)</a:t>
            </a:r>
          </a:p>
          <a:p>
            <a:pPr algn="l"/>
            <a:r>
              <a:rPr lang="en-US" b="1" i="0" dirty="0">
                <a:solidFill>
                  <a:srgbClr val="111111"/>
                </a:solidFill>
                <a:effectLst/>
                <a:latin typeface="-apple-system"/>
              </a:rPr>
              <a:t>Goods Producing</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1,700</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1,620</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80 jobs (4.9%)</a:t>
            </a:r>
          </a:p>
          <a:p>
            <a:pPr algn="l"/>
            <a:r>
              <a:rPr lang="en-US" b="1" i="0" dirty="0">
                <a:solidFill>
                  <a:srgbClr val="111111"/>
                </a:solidFill>
                <a:effectLst/>
                <a:latin typeface="-apple-system"/>
              </a:rPr>
              <a:t>Service Providing</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5,030</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4,990</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40 jobs (0.8%)</a:t>
            </a:r>
          </a:p>
          <a:p>
            <a:pPr algn="l"/>
            <a:r>
              <a:rPr lang="en-US" b="1" i="0" dirty="0">
                <a:solidFill>
                  <a:srgbClr val="111111"/>
                </a:solidFill>
                <a:effectLst/>
                <a:latin typeface="-apple-system"/>
              </a:rPr>
              <a:t>Government</a:t>
            </a:r>
          </a:p>
          <a:p>
            <a:pPr lvl="1" algn="l">
              <a:buFont typeface="Arial" panose="020B0604020202020204" pitchFamily="34" charset="0"/>
              <a:buChar char="•"/>
            </a:pPr>
            <a:r>
              <a:rPr lang="en-US" b="1" i="0" dirty="0">
                <a:solidFill>
                  <a:srgbClr val="111111"/>
                </a:solidFill>
                <a:effectLst/>
                <a:latin typeface="-apple-system"/>
              </a:rPr>
              <a:t>September 2024</a:t>
            </a:r>
            <a:r>
              <a:rPr lang="en-US" b="0" i="0" dirty="0">
                <a:solidFill>
                  <a:srgbClr val="111111"/>
                </a:solidFill>
                <a:effectLst/>
                <a:latin typeface="-apple-system"/>
              </a:rPr>
              <a:t>: 1,900</a:t>
            </a:r>
          </a:p>
          <a:p>
            <a:pPr lvl="1" algn="l">
              <a:buFont typeface="Arial" panose="020B0604020202020204" pitchFamily="34" charset="0"/>
              <a:buChar char="•"/>
            </a:pPr>
            <a:r>
              <a:rPr lang="en-US" b="1" i="0" dirty="0">
                <a:solidFill>
                  <a:srgbClr val="111111"/>
                </a:solidFill>
                <a:effectLst/>
                <a:latin typeface="-apple-system"/>
              </a:rPr>
              <a:t>September 2023</a:t>
            </a:r>
            <a:r>
              <a:rPr lang="en-US" b="0" i="0" dirty="0">
                <a:solidFill>
                  <a:srgbClr val="111111"/>
                </a:solidFill>
                <a:effectLst/>
                <a:latin typeface="-apple-system"/>
              </a:rPr>
              <a:t>: 1,810</a:t>
            </a:r>
          </a:p>
          <a:p>
            <a:pPr lvl="1" algn="l">
              <a:buFont typeface="Arial" panose="020B0604020202020204" pitchFamily="34" charset="0"/>
              <a:buChar char="•"/>
            </a:pPr>
            <a:r>
              <a:rPr lang="en-US" b="1" i="0" dirty="0">
                <a:solidFill>
                  <a:srgbClr val="111111"/>
                </a:solidFill>
                <a:effectLst/>
                <a:latin typeface="-apple-system"/>
              </a:rPr>
              <a:t>Change</a:t>
            </a:r>
            <a:r>
              <a:rPr lang="en-US" b="0" i="0" dirty="0">
                <a:solidFill>
                  <a:srgbClr val="111111"/>
                </a:solidFill>
                <a:effectLst/>
                <a:latin typeface="-apple-system"/>
              </a:rPr>
              <a:t>: Increased by 90 jobs (5.0%)</a:t>
            </a:r>
          </a:p>
          <a:p>
            <a:pPr algn="l"/>
            <a:r>
              <a:rPr lang="en-US" b="1" i="0" dirty="0">
                <a:solidFill>
                  <a:srgbClr val="111111"/>
                </a:solidFill>
                <a:effectLst/>
                <a:latin typeface="-apple-system"/>
              </a:rPr>
              <a:t>Analysis</a:t>
            </a:r>
          </a:p>
          <a:p>
            <a:pPr algn="l"/>
            <a:r>
              <a:rPr lang="en-US" b="0" i="0" dirty="0">
                <a:solidFill>
                  <a:srgbClr val="111111"/>
                </a:solidFill>
                <a:effectLst/>
                <a:latin typeface="-apple-system"/>
              </a:rPr>
              <a:t>The overall nonfarm employment in Klickitat County saw a modest increase over the year, with notable growth in both the private and public sectors. The goods-producing sector, which includes industries like manufacturing and construction, showed a healthy increase. The service-providing sector also experienced growth, particularly in trade, transportation, and utilities. Government employment saw a significant rise, especially in local government and K-12 education, indicating a strengthening job market in these areas.</a:t>
            </a:r>
          </a:p>
          <a:p>
            <a:pPr marL="342900" indent="-342900">
              <a:spcAft>
                <a:spcPts val="1000"/>
              </a:spcAft>
            </a:pPr>
            <a:endParaRPr lang="en-US" sz="11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027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656577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252932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9E02A4B-915F-E581-72C3-92EBBC75AB03}"/>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A2DC82DC-E5CF-C1CB-DC93-8B81FD49979D}"/>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B8BEE677-B8AC-2119-C8CD-33C097694B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3603952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EB6FCBE0-8B78-270F-BDAF-B9962714A61D}"/>
            </a:ext>
          </a:extLst>
        </p:cNvPr>
        <p:cNvGrpSpPr/>
        <p:nvPr/>
      </p:nvGrpSpPr>
      <p:grpSpPr>
        <a:xfrm>
          <a:off x="0" y="0"/>
          <a:ext cx="0" cy="0"/>
          <a:chOff x="0" y="0"/>
          <a:chExt cx="0" cy="0"/>
        </a:xfrm>
      </p:grpSpPr>
      <p:sp>
        <p:nvSpPr>
          <p:cNvPr id="245" name="Shape 245">
            <a:extLst>
              <a:ext uri="{FF2B5EF4-FFF2-40B4-BE49-F238E27FC236}">
                <a16:creationId xmlns:a16="http://schemas.microsoft.com/office/drawing/2014/main" id="{66637C8A-B9AA-1E60-F4E3-C264CA7057FF}"/>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a:extLst>
              <a:ext uri="{FF2B5EF4-FFF2-40B4-BE49-F238E27FC236}">
                <a16:creationId xmlns:a16="http://schemas.microsoft.com/office/drawing/2014/main" id="{09DE4033-C58E-AC4C-43B1-BDEBDD72B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105410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000" dirty="0">
                <a:latin typeface="+mn-lt"/>
              </a:rPr>
              <a:t>Population Trends</a:t>
            </a:r>
          </a:p>
          <a:p>
            <a:pPr marL="0" lvl="0" indent="0">
              <a:spcBef>
                <a:spcPts val="0"/>
              </a:spcBef>
              <a:spcAft>
                <a:spcPts val="0"/>
              </a:spcAft>
              <a:buNone/>
            </a:pPr>
            <a:r>
              <a:rPr lang="en-US" sz="1000" dirty="0">
                <a:latin typeface="+mn-lt"/>
              </a:rPr>
              <a:t>As of July 1, 2023, the estimated population of Klickitat County was 23,589, reflecting a growth of 3.8% since April 2020. The population has steadily increased over the past decade, from 20,318 in 2010 to 22,735 in 2020.</a:t>
            </a:r>
          </a:p>
          <a:p>
            <a:pPr marL="0" lvl="0" indent="0">
              <a:spcBef>
                <a:spcPts val="0"/>
              </a:spcBef>
              <a:spcAft>
                <a:spcPts val="0"/>
              </a:spcAft>
              <a:buNone/>
            </a:pPr>
            <a:endParaRPr lang="en-US" sz="1000" dirty="0">
              <a:latin typeface="+mn-lt"/>
            </a:endParaRPr>
          </a:p>
          <a:p>
            <a:pPr marL="0" lvl="0" indent="0">
              <a:spcBef>
                <a:spcPts val="0"/>
              </a:spcBef>
              <a:spcAft>
                <a:spcPts val="0"/>
              </a:spcAft>
              <a:buNone/>
            </a:pPr>
            <a:r>
              <a:rPr lang="en-US" sz="1000" dirty="0">
                <a:latin typeface="+mn-lt"/>
              </a:rPr>
              <a:t>Personal Income Trends</a:t>
            </a:r>
          </a:p>
          <a:p>
            <a:pPr marL="0" lvl="0" indent="0">
              <a:spcBef>
                <a:spcPts val="0"/>
              </a:spcBef>
              <a:spcAft>
                <a:spcPts val="0"/>
              </a:spcAft>
              <a:buNone/>
            </a:pPr>
            <a:r>
              <a:rPr lang="en-US" sz="1000" dirty="0">
                <a:latin typeface="+mn-lt"/>
              </a:rPr>
              <a:t>In 2022, the median household income in Klickitat County was $66,581, which marked an increase of 11.7% from the previous year. The average annual household income was $81,819, with significant variations across different age groups. For instance, residents aged 25 to 44 earned an average of $73,326, while those aged 45 to 64 had a median income of $83,750.</a:t>
            </a:r>
          </a:p>
          <a:p>
            <a:pPr marL="0" lvl="0" indent="0">
              <a:spcBef>
                <a:spcPts val="0"/>
              </a:spcBef>
              <a:spcAft>
                <a:spcPts val="0"/>
              </a:spcAft>
              <a:buNone/>
            </a:pPr>
            <a:endParaRPr lang="en-US" sz="1000" dirty="0">
              <a:latin typeface="+mn-lt"/>
            </a:endParaRPr>
          </a:p>
          <a:p>
            <a:pPr marL="0" lvl="0" indent="0">
              <a:spcBef>
                <a:spcPts val="0"/>
              </a:spcBef>
              <a:spcAft>
                <a:spcPts val="0"/>
              </a:spcAft>
              <a:buNone/>
            </a:pPr>
            <a:r>
              <a:rPr lang="en-US" sz="1000" dirty="0">
                <a:latin typeface="+mn-lt"/>
              </a:rPr>
              <a:t>Additionally, the per capita personal income in 2022 was $53,305, showing a consistent upward trend over the years. Between 2020 and 2022, the per capita personal income in Klickitat County, Washington, saw a notable increase. In 2020, the per capita personal income was approximately $50,000. By 2022, it had risen to about $53,305, marking an increase of around 6.6%.</a:t>
            </a:r>
          </a:p>
        </p:txBody>
      </p:sp>
    </p:spTree>
    <p:extLst>
      <p:ext uri="{BB962C8B-B14F-4D97-AF65-F5344CB8AC3E}">
        <p14:creationId xmlns:p14="http://schemas.microsoft.com/office/powerpoint/2010/main" val="316111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b="0" dirty="0">
              <a:latin typeface="+mn-lt"/>
              <a:cs typeface="Calibri" panose="020F0502020204030204" pitchFamily="34" charset="0"/>
            </a:endParaRPr>
          </a:p>
          <a:p>
            <a:pPr algn="l"/>
            <a:r>
              <a:rPr lang="en-US" b="1" i="0" dirty="0">
                <a:solidFill>
                  <a:srgbClr val="111111"/>
                </a:solidFill>
                <a:effectLst/>
                <a:latin typeface="-apple-system"/>
              </a:rPr>
              <a:t>Nonfarm </a:t>
            </a:r>
            <a:r>
              <a:rPr lang="en-US" b="0" i="0" dirty="0">
                <a:solidFill>
                  <a:srgbClr val="111111"/>
                </a:solidFill>
                <a:effectLst/>
                <a:latin typeface="-apple-system"/>
              </a:rPr>
              <a:t>employment changes in Washington for September 2024, both over-the-month (OTM) and over-the-year (OTY), along with industry details:</a:t>
            </a:r>
          </a:p>
          <a:p>
            <a:pPr algn="l"/>
            <a:r>
              <a:rPr lang="en-US" b="1" i="0" dirty="0">
                <a:solidFill>
                  <a:srgbClr val="111111"/>
                </a:solidFill>
                <a:effectLst/>
                <a:latin typeface="-apple-system"/>
              </a:rPr>
              <a:t>Over-the-Month (OTM) Changes (August 2024 to September 2024)</a:t>
            </a:r>
          </a:p>
          <a:p>
            <a:pPr algn="l">
              <a:buFont typeface="Arial" panose="020B0604020202020204" pitchFamily="34" charset="0"/>
              <a:buChar char="•"/>
            </a:pPr>
            <a:r>
              <a:rPr lang="en-US" b="1" i="0" dirty="0">
                <a:solidFill>
                  <a:srgbClr val="111111"/>
                </a:solidFill>
                <a:effectLst/>
                <a:latin typeface="-apple-system"/>
              </a:rPr>
              <a:t>Total Nonfarm</a:t>
            </a:r>
            <a:r>
              <a:rPr lang="en-US" b="0" i="0" dirty="0">
                <a:solidFill>
                  <a:srgbClr val="111111"/>
                </a:solidFill>
                <a:effectLst/>
                <a:latin typeface="-apple-system"/>
              </a:rPr>
              <a:t>: Decreased by 6,900 jobs (-0.2%).</a:t>
            </a:r>
          </a:p>
          <a:p>
            <a:pPr algn="l">
              <a:buFont typeface="Arial" panose="020B0604020202020204" pitchFamily="34" charset="0"/>
              <a:buChar char="•"/>
            </a:pPr>
            <a:r>
              <a:rPr lang="en-US" b="1" i="0" dirty="0">
                <a:solidFill>
                  <a:srgbClr val="111111"/>
                </a:solidFill>
                <a:effectLst/>
                <a:latin typeface="-apple-system"/>
              </a:rPr>
              <a:t>Total Private</a:t>
            </a:r>
            <a:r>
              <a:rPr lang="en-US" b="0" i="0" dirty="0">
                <a:solidFill>
                  <a:srgbClr val="111111"/>
                </a:solidFill>
                <a:effectLst/>
                <a:latin typeface="-apple-system"/>
              </a:rPr>
              <a:t>: Decreased by 13,400 jobs (-0.4%).</a:t>
            </a:r>
          </a:p>
          <a:p>
            <a:pPr algn="l">
              <a:buFont typeface="Arial" panose="020B0604020202020204" pitchFamily="34" charset="0"/>
              <a:buChar char="•"/>
            </a:pPr>
            <a:r>
              <a:rPr lang="en-US" b="1" i="0" dirty="0">
                <a:solidFill>
                  <a:srgbClr val="111111"/>
                </a:solidFill>
                <a:effectLst/>
                <a:latin typeface="-apple-system"/>
              </a:rPr>
              <a:t>Goods Producing</a:t>
            </a:r>
            <a:r>
              <a:rPr lang="en-US" b="0" i="0" dirty="0">
                <a:solidFill>
                  <a:srgbClr val="111111"/>
                </a:solidFill>
                <a:effectLst/>
                <a:latin typeface="-apple-system"/>
              </a:rPr>
              <a:t>: Decreased by 1,600 jobs (-0.3%).</a:t>
            </a:r>
          </a:p>
          <a:p>
            <a:pPr marL="742950" lvl="1" indent="-285750" algn="l">
              <a:buFont typeface="Arial" panose="020B0604020202020204" pitchFamily="34" charset="0"/>
              <a:buChar char="•"/>
            </a:pPr>
            <a:r>
              <a:rPr lang="en-US" b="1" i="0" dirty="0">
                <a:solidFill>
                  <a:srgbClr val="111111"/>
                </a:solidFill>
                <a:effectLst/>
                <a:latin typeface="-apple-system"/>
              </a:rPr>
              <a:t>Mining and Logging</a:t>
            </a:r>
            <a:r>
              <a:rPr lang="en-US" b="0" i="0" dirty="0">
                <a:solidFill>
                  <a:srgbClr val="111111"/>
                </a:solidFill>
                <a:effectLst/>
                <a:latin typeface="-apple-system"/>
              </a:rPr>
              <a:t>: No change.</a:t>
            </a:r>
          </a:p>
          <a:p>
            <a:pPr marL="742950" lvl="1" indent="-285750" algn="l">
              <a:buFont typeface="Arial" panose="020B0604020202020204" pitchFamily="34" charset="0"/>
              <a:buChar char="•"/>
            </a:pPr>
            <a:r>
              <a:rPr lang="en-US" b="1" i="0" dirty="0">
                <a:solidFill>
                  <a:srgbClr val="111111"/>
                </a:solidFill>
                <a:effectLst/>
                <a:latin typeface="-apple-system"/>
              </a:rPr>
              <a:t>Construction</a:t>
            </a:r>
            <a:r>
              <a:rPr lang="en-US" b="0" i="0" dirty="0">
                <a:solidFill>
                  <a:srgbClr val="111111"/>
                </a:solidFill>
                <a:effectLst/>
                <a:latin typeface="-apple-system"/>
              </a:rPr>
              <a:t>: Decreased by 1,200 jobs (-0.5%).</a:t>
            </a:r>
          </a:p>
          <a:p>
            <a:pPr marL="1143000" lvl="2" indent="-228600" algn="l">
              <a:buFont typeface="Arial" panose="020B0604020202020204" pitchFamily="34" charset="0"/>
              <a:buChar char="•"/>
            </a:pPr>
            <a:r>
              <a:rPr lang="en-US" b="1" i="0" dirty="0">
                <a:solidFill>
                  <a:srgbClr val="111111"/>
                </a:solidFill>
                <a:effectLst/>
                <a:latin typeface="-apple-system"/>
              </a:rPr>
              <a:t>Construction of Buildings</a:t>
            </a:r>
            <a:r>
              <a:rPr lang="en-US" b="0" i="0" dirty="0">
                <a:solidFill>
                  <a:srgbClr val="111111"/>
                </a:solidFill>
                <a:effectLst/>
                <a:latin typeface="-apple-system"/>
              </a:rPr>
              <a:t>: Decreased by 800 jobs (-1.2%).</a:t>
            </a:r>
          </a:p>
          <a:p>
            <a:pPr marL="1143000" lvl="2" indent="-228600" algn="l">
              <a:buFont typeface="Arial" panose="020B0604020202020204" pitchFamily="34" charset="0"/>
              <a:buChar char="•"/>
            </a:pPr>
            <a:r>
              <a:rPr lang="en-US" b="1" i="0" dirty="0">
                <a:solidFill>
                  <a:srgbClr val="111111"/>
                </a:solidFill>
                <a:effectLst/>
                <a:latin typeface="-apple-system"/>
              </a:rPr>
              <a:t>Heavy and Civil Engineering</a:t>
            </a:r>
            <a:r>
              <a:rPr lang="en-US" b="0" i="0" dirty="0">
                <a:solidFill>
                  <a:srgbClr val="111111"/>
                </a:solidFill>
                <a:effectLst/>
                <a:latin typeface="-apple-system"/>
              </a:rPr>
              <a:t>: Decreased by 600 jobs (-2.6%).</a:t>
            </a:r>
          </a:p>
          <a:p>
            <a:pPr marL="1143000" lvl="2" indent="-228600" algn="l">
              <a:buFont typeface="Arial" panose="020B0604020202020204" pitchFamily="34" charset="0"/>
              <a:buChar char="•"/>
            </a:pPr>
            <a:r>
              <a:rPr lang="en-US" b="1" i="0" dirty="0">
                <a:solidFill>
                  <a:srgbClr val="111111"/>
                </a:solidFill>
                <a:effectLst/>
                <a:latin typeface="-apple-system"/>
              </a:rPr>
              <a:t>Specialty Trade Contractors</a:t>
            </a:r>
            <a:r>
              <a:rPr lang="en-US" b="0" i="0" dirty="0">
                <a:solidFill>
                  <a:srgbClr val="111111"/>
                </a:solidFill>
                <a:effectLst/>
                <a:latin typeface="-apple-system"/>
              </a:rPr>
              <a:t>: Increased by 200 jobs (0.1%).</a:t>
            </a:r>
          </a:p>
          <a:p>
            <a:pPr marL="742950" lvl="1" indent="-285750" algn="l">
              <a:buFont typeface="Arial" panose="020B0604020202020204" pitchFamily="34" charset="0"/>
              <a:buChar char="•"/>
            </a:pPr>
            <a:r>
              <a:rPr lang="en-US" b="1" i="0" dirty="0">
                <a:solidFill>
                  <a:srgbClr val="111111"/>
                </a:solidFill>
                <a:effectLst/>
                <a:latin typeface="-apple-system"/>
              </a:rPr>
              <a:t>Manufacturing</a:t>
            </a:r>
            <a:r>
              <a:rPr lang="en-US" b="0" i="0" dirty="0">
                <a:solidFill>
                  <a:srgbClr val="111111"/>
                </a:solidFill>
                <a:effectLst/>
                <a:latin typeface="-apple-system"/>
              </a:rPr>
              <a:t>: Decreased by 400 jobs (-0.1%).</a:t>
            </a:r>
          </a:p>
          <a:p>
            <a:pPr marL="1143000" lvl="2" indent="-228600" algn="l">
              <a:buFont typeface="Arial" panose="020B0604020202020204" pitchFamily="34" charset="0"/>
              <a:buChar char="•"/>
            </a:pPr>
            <a:r>
              <a:rPr lang="en-US" b="1" i="0" dirty="0">
                <a:solidFill>
                  <a:srgbClr val="111111"/>
                </a:solidFill>
                <a:effectLst/>
                <a:latin typeface="-apple-system"/>
              </a:rPr>
              <a:t>Durable Goods</a:t>
            </a:r>
            <a:r>
              <a:rPr lang="en-US" b="0" i="0" dirty="0">
                <a:solidFill>
                  <a:srgbClr val="111111"/>
                </a:solidFill>
                <a:effectLst/>
                <a:latin typeface="-apple-system"/>
              </a:rPr>
              <a:t>: Increased by 800 jobs (0.4%).</a:t>
            </a:r>
          </a:p>
          <a:p>
            <a:pPr marL="1143000" lvl="2" indent="-228600" algn="l">
              <a:buFont typeface="Arial" panose="020B0604020202020204" pitchFamily="34" charset="0"/>
              <a:buChar char="•"/>
            </a:pPr>
            <a:r>
              <a:rPr lang="en-US" b="1" i="0" dirty="0">
                <a:solidFill>
                  <a:srgbClr val="111111"/>
                </a:solidFill>
                <a:effectLst/>
                <a:latin typeface="-apple-system"/>
              </a:rPr>
              <a:t>Non-Durable Goods</a:t>
            </a:r>
            <a:r>
              <a:rPr lang="en-US" b="0" i="0" dirty="0">
                <a:solidFill>
                  <a:srgbClr val="111111"/>
                </a:solidFill>
                <a:effectLst/>
                <a:latin typeface="-apple-system"/>
              </a:rPr>
              <a:t>: Decreased by 1,200 jobs (-1.1%).</a:t>
            </a:r>
          </a:p>
          <a:p>
            <a:pPr algn="l"/>
            <a:r>
              <a:rPr lang="en-US" b="1" i="0" dirty="0">
                <a:solidFill>
                  <a:srgbClr val="111111"/>
                </a:solidFill>
                <a:effectLst/>
                <a:latin typeface="-apple-system"/>
              </a:rPr>
              <a:t>Over-the-Year (OTY) Changes (September 2023 to September 2024)</a:t>
            </a:r>
          </a:p>
          <a:p>
            <a:pPr algn="l">
              <a:buFont typeface="Arial" panose="020B0604020202020204" pitchFamily="34" charset="0"/>
              <a:buChar char="•"/>
            </a:pPr>
            <a:r>
              <a:rPr lang="en-US" b="1" i="0" dirty="0">
                <a:solidFill>
                  <a:srgbClr val="111111"/>
                </a:solidFill>
                <a:effectLst/>
                <a:latin typeface="-apple-system"/>
              </a:rPr>
              <a:t>Total Nonfarm</a:t>
            </a:r>
            <a:r>
              <a:rPr lang="en-US" b="0" i="0" dirty="0">
                <a:solidFill>
                  <a:srgbClr val="111111"/>
                </a:solidFill>
                <a:effectLst/>
                <a:latin typeface="-apple-system"/>
              </a:rPr>
              <a:t>: Increased by 44,600 jobs (1.2%).</a:t>
            </a:r>
          </a:p>
          <a:p>
            <a:pPr algn="l">
              <a:buFont typeface="Arial" panose="020B0604020202020204" pitchFamily="34" charset="0"/>
              <a:buChar char="•"/>
            </a:pPr>
            <a:r>
              <a:rPr lang="en-US" b="1" i="0" dirty="0">
                <a:solidFill>
                  <a:srgbClr val="111111"/>
                </a:solidFill>
                <a:effectLst/>
                <a:latin typeface="-apple-system"/>
              </a:rPr>
              <a:t>Total Private</a:t>
            </a:r>
            <a:r>
              <a:rPr lang="en-US" b="0" i="0" dirty="0">
                <a:solidFill>
                  <a:srgbClr val="111111"/>
                </a:solidFill>
                <a:effectLst/>
                <a:latin typeface="-apple-system"/>
              </a:rPr>
              <a:t>: Increased by 26,000 jobs (0.9%).</a:t>
            </a:r>
          </a:p>
          <a:p>
            <a:pPr algn="l">
              <a:buFont typeface="Arial" panose="020B0604020202020204" pitchFamily="34" charset="0"/>
              <a:buChar char="•"/>
            </a:pPr>
            <a:r>
              <a:rPr lang="en-US" b="1" i="0" dirty="0">
                <a:solidFill>
                  <a:srgbClr val="111111"/>
                </a:solidFill>
                <a:effectLst/>
                <a:latin typeface="-apple-system"/>
              </a:rPr>
              <a:t>Goods Producing</a:t>
            </a:r>
            <a:r>
              <a:rPr lang="en-US" b="0" i="0" dirty="0">
                <a:solidFill>
                  <a:srgbClr val="111111"/>
                </a:solidFill>
                <a:effectLst/>
                <a:latin typeface="-apple-system"/>
              </a:rPr>
              <a:t>: Increased by 2,200 jobs (0.4%).</a:t>
            </a:r>
          </a:p>
          <a:p>
            <a:pPr marL="742950" lvl="1" indent="-285750" algn="l">
              <a:buFont typeface="Arial" panose="020B0604020202020204" pitchFamily="34" charset="0"/>
              <a:buChar char="•"/>
            </a:pPr>
            <a:r>
              <a:rPr lang="en-US" b="1" i="0" dirty="0">
                <a:solidFill>
                  <a:srgbClr val="111111"/>
                </a:solidFill>
                <a:effectLst/>
                <a:latin typeface="-apple-system"/>
              </a:rPr>
              <a:t>Mining and Logging</a:t>
            </a:r>
            <a:r>
              <a:rPr lang="en-US" b="0" i="0" dirty="0">
                <a:solidFill>
                  <a:srgbClr val="111111"/>
                </a:solidFill>
                <a:effectLst/>
                <a:latin typeface="-apple-system"/>
              </a:rPr>
              <a:t>: Decreased by 700 jobs (-12.1%).</a:t>
            </a:r>
          </a:p>
          <a:p>
            <a:pPr marL="742950" lvl="1" indent="-285750" algn="l">
              <a:buFont typeface="Arial" panose="020B0604020202020204" pitchFamily="34" charset="0"/>
              <a:buChar char="•"/>
            </a:pPr>
            <a:r>
              <a:rPr lang="en-US" b="1" i="0" dirty="0">
                <a:solidFill>
                  <a:srgbClr val="111111"/>
                </a:solidFill>
                <a:effectLst/>
                <a:latin typeface="-apple-system"/>
              </a:rPr>
              <a:t>Construction</a:t>
            </a:r>
            <a:r>
              <a:rPr lang="en-US" b="0" i="0" dirty="0">
                <a:solidFill>
                  <a:srgbClr val="111111"/>
                </a:solidFill>
                <a:effectLst/>
                <a:latin typeface="-apple-system"/>
              </a:rPr>
              <a:t>: Increased by 5,300 jobs (2.2%).</a:t>
            </a:r>
          </a:p>
          <a:p>
            <a:pPr marL="1143000" lvl="2" indent="-228600" algn="l">
              <a:buFont typeface="Arial" panose="020B0604020202020204" pitchFamily="34" charset="0"/>
              <a:buChar char="•"/>
            </a:pPr>
            <a:r>
              <a:rPr lang="en-US" b="1" i="0" dirty="0">
                <a:solidFill>
                  <a:srgbClr val="111111"/>
                </a:solidFill>
                <a:effectLst/>
                <a:latin typeface="-apple-system"/>
              </a:rPr>
              <a:t>Construction of Buildings</a:t>
            </a:r>
            <a:r>
              <a:rPr lang="en-US" b="0" i="0" dirty="0">
                <a:solidFill>
                  <a:srgbClr val="111111"/>
                </a:solidFill>
                <a:effectLst/>
                <a:latin typeface="-apple-system"/>
              </a:rPr>
              <a:t>: Increased by 1,800 jobs (2.8%).</a:t>
            </a:r>
          </a:p>
          <a:p>
            <a:pPr marL="1143000" lvl="2" indent="-228600" algn="l">
              <a:buFont typeface="Arial" panose="020B0604020202020204" pitchFamily="34" charset="0"/>
              <a:buChar char="•"/>
            </a:pPr>
            <a:r>
              <a:rPr lang="en-US" b="1" i="0" dirty="0">
                <a:solidFill>
                  <a:srgbClr val="111111"/>
                </a:solidFill>
                <a:effectLst/>
                <a:latin typeface="-apple-system"/>
              </a:rPr>
              <a:t>Heavy and Civil Engineering</a:t>
            </a:r>
            <a:r>
              <a:rPr lang="en-US" b="0" i="0" dirty="0">
                <a:solidFill>
                  <a:srgbClr val="111111"/>
                </a:solidFill>
                <a:effectLst/>
                <a:latin typeface="-apple-system"/>
              </a:rPr>
              <a:t>: Increased by 400 jobs (1.8%).</a:t>
            </a:r>
          </a:p>
          <a:p>
            <a:pPr marL="1143000" lvl="2" indent="-228600" algn="l">
              <a:buFont typeface="Arial" panose="020B0604020202020204" pitchFamily="34" charset="0"/>
              <a:buChar char="•"/>
            </a:pPr>
            <a:r>
              <a:rPr lang="en-US" b="1" i="0" dirty="0">
                <a:solidFill>
                  <a:srgbClr val="111111"/>
                </a:solidFill>
                <a:effectLst/>
                <a:latin typeface="-apple-system"/>
              </a:rPr>
              <a:t>Specialty Trade Contractors</a:t>
            </a:r>
            <a:r>
              <a:rPr lang="en-US" b="0" i="0" dirty="0">
                <a:solidFill>
                  <a:srgbClr val="111111"/>
                </a:solidFill>
                <a:effectLst/>
                <a:latin typeface="-apple-system"/>
              </a:rPr>
              <a:t>: Increased by 3,100 jobs (2.1%).</a:t>
            </a:r>
          </a:p>
          <a:p>
            <a:pPr marL="742950" lvl="1" indent="-285750" algn="l">
              <a:buFont typeface="Arial" panose="020B0604020202020204" pitchFamily="34" charset="0"/>
              <a:buChar char="•"/>
            </a:pPr>
            <a:r>
              <a:rPr lang="en-US" b="1" i="0" dirty="0">
                <a:solidFill>
                  <a:srgbClr val="111111"/>
                </a:solidFill>
                <a:effectLst/>
                <a:latin typeface="-apple-system"/>
              </a:rPr>
              <a:t>Manufacturing</a:t>
            </a:r>
            <a:r>
              <a:rPr lang="en-US" b="0" i="0" dirty="0">
                <a:solidFill>
                  <a:srgbClr val="111111"/>
                </a:solidFill>
                <a:effectLst/>
                <a:latin typeface="-apple-system"/>
              </a:rPr>
              <a:t>: Decreased by 2,400 jobs (-0.9%).</a:t>
            </a:r>
          </a:p>
          <a:p>
            <a:pPr marL="1143000" lvl="2" indent="-228600" algn="l">
              <a:buFont typeface="Arial" panose="020B0604020202020204" pitchFamily="34" charset="0"/>
              <a:buChar char="•"/>
            </a:pPr>
            <a:r>
              <a:rPr lang="en-US" b="1" i="0" dirty="0">
                <a:solidFill>
                  <a:srgbClr val="111111"/>
                </a:solidFill>
                <a:effectLst/>
                <a:latin typeface="-apple-system"/>
              </a:rPr>
              <a:t>Durable Goods</a:t>
            </a:r>
            <a:r>
              <a:rPr lang="en-US" b="0" i="0" dirty="0">
                <a:solidFill>
                  <a:srgbClr val="111111"/>
                </a:solidFill>
                <a:effectLst/>
                <a:latin typeface="-apple-system"/>
              </a:rPr>
              <a:t>: Increased by 700 jobs (0.4%).</a:t>
            </a:r>
          </a:p>
          <a:p>
            <a:pPr marL="1143000" lvl="2" indent="-228600" algn="l">
              <a:buFont typeface="Arial" panose="020B0604020202020204" pitchFamily="34" charset="0"/>
              <a:buChar char="•"/>
            </a:pPr>
            <a:r>
              <a:rPr lang="en-US" b="1" i="0" dirty="0">
                <a:solidFill>
                  <a:srgbClr val="111111"/>
                </a:solidFill>
                <a:effectLst/>
                <a:latin typeface="-apple-system"/>
              </a:rPr>
              <a:t>Non-Durable Goods</a:t>
            </a:r>
            <a:r>
              <a:rPr lang="en-US" b="0" i="0" dirty="0">
                <a:solidFill>
                  <a:srgbClr val="111111"/>
                </a:solidFill>
                <a:effectLst/>
                <a:latin typeface="-apple-system"/>
              </a:rPr>
              <a:t>: Decreased by 3,100 jobs (-2.1%).</a:t>
            </a:r>
          </a:p>
          <a:p>
            <a:pPr marL="342900" indent="-342900">
              <a:spcAft>
                <a:spcPts val="1000"/>
              </a:spcAft>
            </a:pPr>
            <a:endParaRPr lang="en-US" sz="1000" b="0" dirty="0">
              <a:latin typeface="+mn-lt"/>
              <a:cs typeface="Calibri" panose="020F0502020204030204" pitchFamily="34" charset="0"/>
            </a:endParaRPr>
          </a:p>
          <a:p>
            <a:pPr marL="342900" indent="-342900">
              <a:spcAft>
                <a:spcPts val="1000"/>
              </a:spcAft>
            </a:pPr>
            <a:endParaRPr lang="en-US" sz="1000" b="0" dirty="0">
              <a:latin typeface="+mn-lt"/>
              <a:cs typeface="Calibri" panose="020F0502020204030204" pitchFamily="34" charset="0"/>
            </a:endParaRPr>
          </a:p>
          <a:p>
            <a:pPr marL="0" lvl="0" indent="0">
              <a:spcBef>
                <a:spcPts val="0"/>
              </a:spcBef>
              <a:spcAft>
                <a:spcPts val="0"/>
              </a:spcAft>
              <a:buNone/>
            </a:pPr>
            <a:endParaRPr dirty="0"/>
          </a:p>
        </p:txBody>
      </p:sp>
    </p:spTree>
    <p:extLst>
      <p:ext uri="{BB962C8B-B14F-4D97-AF65-F5344CB8AC3E}">
        <p14:creationId xmlns:p14="http://schemas.microsoft.com/office/powerpoint/2010/main" val="197157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000" dirty="0">
                <a:latin typeface="+mn-lt"/>
              </a:rPr>
              <a:t>Between 2020 and 2022, the median household income in Klickitat County, Washington, experienced a significant increase. In 2020, the median household income was approximately $64,212. By 2022, it had risen to about $66,581, marking an increase of around 3.7%.</a:t>
            </a:r>
          </a:p>
          <a:p>
            <a:pPr marL="0" lvl="0" indent="0">
              <a:spcBef>
                <a:spcPts val="0"/>
              </a:spcBef>
              <a:spcAft>
                <a:spcPts val="0"/>
              </a:spcAft>
              <a:buNone/>
            </a:pPr>
            <a:endParaRPr lang="en-US" sz="1000" dirty="0">
              <a:latin typeface="+mn-lt"/>
            </a:endParaRPr>
          </a:p>
          <a:p>
            <a:pPr marL="0" lvl="0" indent="0">
              <a:spcBef>
                <a:spcPts val="0"/>
              </a:spcBef>
              <a:spcAft>
                <a:spcPts val="0"/>
              </a:spcAft>
              <a:buNone/>
            </a:pPr>
            <a:r>
              <a:rPr lang="en-US" sz="1000" dirty="0">
                <a:latin typeface="+mn-lt"/>
              </a:rPr>
              <a:t>Between 2020 and 2022, Klickitat County, Washington, experienced a population increase. In 2020, the population was approximately 22,735. By 2022, it had grown to about 23,271, representing an increase of around 2.4%</a:t>
            </a:r>
          </a:p>
        </p:txBody>
      </p:sp>
    </p:spTree>
    <p:extLst>
      <p:ext uri="{BB962C8B-B14F-4D97-AF65-F5344CB8AC3E}">
        <p14:creationId xmlns:p14="http://schemas.microsoft.com/office/powerpoint/2010/main" val="381464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2131705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000" dirty="0">
                <a:latin typeface="+mn-lt"/>
              </a:rPr>
              <a:t>Between 2020 and 2022, the poverty rate in Klickitat County, Washington, saw a decrease. In 2020, the poverty rate was approximately 14.7%. By 2022, it had decreased to about 13.8%, marking a reduction of around 0.9 percentage points.</a:t>
            </a:r>
          </a:p>
        </p:txBody>
      </p:sp>
    </p:spTree>
    <p:extLst>
      <p:ext uri="{BB962C8B-B14F-4D97-AF65-F5344CB8AC3E}">
        <p14:creationId xmlns:p14="http://schemas.microsoft.com/office/powerpoint/2010/main" val="732671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1929163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Employment and Economic Outlook for Skamania County, WA in 2024</a:t>
            </a:r>
          </a:p>
          <a:p>
            <a:pPr marL="0" lvl="0" indent="0">
              <a:spcBef>
                <a:spcPts val="0"/>
              </a:spcBef>
              <a:spcAft>
                <a:spcPts val="0"/>
              </a:spcAft>
              <a:buNone/>
            </a:pPr>
            <a:endParaRPr lang="en-US" dirty="0"/>
          </a:p>
          <a:p>
            <a:pPr marL="0" lvl="0" indent="0">
              <a:spcBef>
                <a:spcPts val="0"/>
              </a:spcBef>
              <a:spcAft>
                <a:spcPts val="0"/>
              </a:spcAft>
              <a:buNone/>
            </a:pPr>
            <a:r>
              <a:rPr lang="en-US" dirty="0"/>
              <a:t>Employment Trends</a:t>
            </a:r>
          </a:p>
          <a:p>
            <a:pPr marL="0" lvl="0" indent="0">
              <a:spcBef>
                <a:spcPts val="0"/>
              </a:spcBef>
              <a:spcAft>
                <a:spcPts val="0"/>
              </a:spcAft>
              <a:buNone/>
            </a:pPr>
            <a:r>
              <a:rPr lang="en-US" dirty="0"/>
              <a:t>Skamania County is expected to see slow but steady employment growth over the next few years. The tourism sector, which was significantly impacted by the COVID-19 pandemic, is recovering and contributing to job creation. Additionally, manufacturing employment has been increasing steadily and is projected to continue this trend.</a:t>
            </a:r>
          </a:p>
          <a:p>
            <a:pPr marL="0" lvl="0" indent="0">
              <a:spcBef>
                <a:spcPts val="0"/>
              </a:spcBef>
              <a:spcAft>
                <a:spcPts val="0"/>
              </a:spcAft>
              <a:buNone/>
            </a:pPr>
            <a:endParaRPr lang="en-US" dirty="0"/>
          </a:p>
          <a:p>
            <a:pPr marL="0" lvl="0" indent="0">
              <a:spcBef>
                <a:spcPts val="0"/>
              </a:spcBef>
              <a:spcAft>
                <a:spcPts val="0"/>
              </a:spcAft>
              <a:buNone/>
            </a:pPr>
            <a:r>
              <a:rPr lang="en-US" dirty="0"/>
              <a:t>Economic Outlook</a:t>
            </a:r>
          </a:p>
          <a:p>
            <a:pPr marL="0" lvl="0" indent="0">
              <a:spcBef>
                <a:spcPts val="0"/>
              </a:spcBef>
              <a:spcAft>
                <a:spcPts val="0"/>
              </a:spcAft>
              <a:buNone/>
            </a:pPr>
            <a:r>
              <a:rPr lang="en-US" dirty="0"/>
              <a:t>The economic outlook for Skamania County in 2024 is cautiously optimistic. Key factors include:</a:t>
            </a:r>
          </a:p>
          <a:p>
            <a:pPr marL="0" lvl="0" indent="0">
              <a:spcBef>
                <a:spcPts val="0"/>
              </a:spcBef>
              <a:spcAft>
                <a:spcPts val="0"/>
              </a:spcAft>
              <a:buNone/>
            </a:pPr>
            <a:endParaRPr lang="en-US" dirty="0"/>
          </a:p>
          <a:p>
            <a:pPr marL="0" lvl="0" indent="0">
              <a:spcBef>
                <a:spcPts val="0"/>
              </a:spcBef>
              <a:spcAft>
                <a:spcPts val="0"/>
              </a:spcAft>
              <a:buNone/>
            </a:pPr>
            <a:r>
              <a:rPr lang="en-US" dirty="0"/>
              <a:t>Tourism: As tourism fully recovers, it is expected to drive economic growth. The county’s natural attractions, such as the Columbia River Gorge, play a significant role in attracting visitors.</a:t>
            </a:r>
          </a:p>
          <a:p>
            <a:pPr marL="0" lvl="0" indent="0">
              <a:spcBef>
                <a:spcPts val="0"/>
              </a:spcBef>
              <a:spcAft>
                <a:spcPts val="0"/>
              </a:spcAft>
              <a:buNone/>
            </a:pPr>
            <a:endParaRPr lang="en-US" dirty="0"/>
          </a:p>
          <a:p>
            <a:pPr marL="0" lvl="0" indent="0">
              <a:spcBef>
                <a:spcPts val="0"/>
              </a:spcBef>
              <a:spcAft>
                <a:spcPts val="0"/>
              </a:spcAft>
              <a:buNone/>
            </a:pPr>
            <a:r>
              <a:rPr lang="en-US" dirty="0"/>
              <a:t>Manufacturing: The manufacturing sector has shown consistent growth over the past eight years and is anticipated to remain a vital part of the local economy.</a:t>
            </a:r>
          </a:p>
          <a:p>
            <a:pPr marL="0" lvl="0" indent="0">
              <a:spcBef>
                <a:spcPts val="0"/>
              </a:spcBef>
              <a:spcAft>
                <a:spcPts val="0"/>
              </a:spcAft>
              <a:buNone/>
            </a:pPr>
            <a:endParaRPr lang="en-US" dirty="0"/>
          </a:p>
          <a:p>
            <a:pPr marL="0" lvl="0" indent="0">
              <a:spcBef>
                <a:spcPts val="0"/>
              </a:spcBef>
              <a:spcAft>
                <a:spcPts val="0"/>
              </a:spcAft>
              <a:buNone/>
            </a:pPr>
            <a:r>
              <a:rPr lang="en-US" dirty="0"/>
              <a:t>Labor Market: The labor force participation rate is improving, and the unemployment rate is gradually decreasing.</a:t>
            </a:r>
          </a:p>
          <a:p>
            <a:pPr marL="0" lvl="0" indent="0">
              <a:spcBef>
                <a:spcPts val="0"/>
              </a:spcBef>
              <a:spcAft>
                <a:spcPts val="0"/>
              </a:spcAft>
              <a:buNone/>
            </a:pPr>
            <a:r>
              <a:rPr lang="en-US" dirty="0"/>
              <a:t>Overall, Skamania County’s economy is diversifying, with both tourism and manufacturing sectors contributing to its resilience and growth.</a:t>
            </a:r>
          </a:p>
          <a:p>
            <a:pPr marL="0" lvl="0" indent="0">
              <a:spcBef>
                <a:spcPts val="0"/>
              </a:spcBef>
              <a:spcAft>
                <a:spcPts val="0"/>
              </a:spcAft>
              <a:buNone/>
            </a:pPr>
            <a:endParaRPr lang="en-US" dirty="0"/>
          </a:p>
          <a:p>
            <a:pPr marL="0" lvl="0" indent="0">
              <a:spcBef>
                <a:spcPts val="0"/>
              </a:spcBef>
              <a:spcAft>
                <a:spcPts val="0"/>
              </a:spcAft>
              <a:buNone/>
            </a:pPr>
            <a:r>
              <a:rPr lang="en-US" b="1" dirty="0"/>
              <a:t>Employment and Economic Outlook for Klickitat County, WA in 2024</a:t>
            </a:r>
          </a:p>
          <a:p>
            <a:pPr marL="0" lvl="0" indent="0">
              <a:spcBef>
                <a:spcPts val="0"/>
              </a:spcBef>
              <a:spcAft>
                <a:spcPts val="0"/>
              </a:spcAft>
              <a:buNone/>
            </a:pPr>
            <a:endParaRPr lang="en-US" dirty="0"/>
          </a:p>
          <a:p>
            <a:pPr marL="0" lvl="0" indent="0">
              <a:spcBef>
                <a:spcPts val="0"/>
              </a:spcBef>
              <a:spcAft>
                <a:spcPts val="0"/>
              </a:spcAft>
              <a:buNone/>
            </a:pPr>
            <a:r>
              <a:rPr lang="en-US" dirty="0"/>
              <a:t>Employment Trends</a:t>
            </a:r>
          </a:p>
          <a:p>
            <a:pPr marL="0" lvl="0" indent="0">
              <a:spcBef>
                <a:spcPts val="0"/>
              </a:spcBef>
              <a:spcAft>
                <a:spcPts val="0"/>
              </a:spcAft>
              <a:buNone/>
            </a:pPr>
            <a:r>
              <a:rPr lang="en-US" dirty="0"/>
              <a:t>Klickitat County has seen a steady increase in employment over the past few years. As of 2024, the county’s labor market is showing positive signs of growth, particularly in the manufacturing and renewable energy sectors. The unemployment rate in Klickitat County was 3.8% as of September 2024, which is a slight improvement from previous years.</a:t>
            </a:r>
          </a:p>
          <a:p>
            <a:pPr marL="0" lvl="0" indent="0">
              <a:spcBef>
                <a:spcPts val="0"/>
              </a:spcBef>
              <a:spcAft>
                <a:spcPts val="0"/>
              </a:spcAft>
              <a:buNone/>
            </a:pPr>
            <a:endParaRPr lang="en-US" dirty="0"/>
          </a:p>
          <a:p>
            <a:pPr marL="0" lvl="0" indent="0">
              <a:spcBef>
                <a:spcPts val="0"/>
              </a:spcBef>
              <a:spcAft>
                <a:spcPts val="0"/>
              </a:spcAft>
              <a:buNone/>
            </a:pPr>
            <a:r>
              <a:rPr lang="en-US" dirty="0"/>
              <a:t>Economic Outlook</a:t>
            </a:r>
          </a:p>
          <a:p>
            <a:pPr marL="0" lvl="0" indent="0">
              <a:spcBef>
                <a:spcPts val="0"/>
              </a:spcBef>
              <a:spcAft>
                <a:spcPts val="0"/>
              </a:spcAft>
              <a:buNone/>
            </a:pPr>
            <a:r>
              <a:rPr lang="en-US" dirty="0"/>
              <a:t>The economic outlook for Klickitat County in 2024 is cautiously optimistic. The county’s economy is bolstered by its strong agricultural base, growing renewable energy projects, and a burgeoning tourism industry. The local government has been investing in infrastructure improvements and workforce development programs to support economic growth.</a:t>
            </a:r>
          </a:p>
          <a:p>
            <a:pPr marL="0" lvl="0" indent="0">
              <a:spcBef>
                <a:spcPts val="0"/>
              </a:spcBef>
              <a:spcAft>
                <a:spcPts val="0"/>
              </a:spcAft>
              <a:buNone/>
            </a:pPr>
            <a:endParaRPr lang="en-US" dirty="0"/>
          </a:p>
          <a:p>
            <a:pPr marL="0" lvl="0" indent="0">
              <a:spcBef>
                <a:spcPts val="0"/>
              </a:spcBef>
              <a:spcAft>
                <a:spcPts val="0"/>
              </a:spcAft>
              <a:buNone/>
            </a:pPr>
            <a:r>
              <a:rPr lang="en-US" dirty="0"/>
              <a:t>Key sectors expected to drive economic growth in Klickitat County include:</a:t>
            </a:r>
          </a:p>
          <a:p>
            <a:pPr marL="0" lvl="0" indent="0">
              <a:spcBef>
                <a:spcPts val="0"/>
              </a:spcBef>
              <a:spcAft>
                <a:spcPts val="0"/>
              </a:spcAft>
              <a:buNone/>
            </a:pPr>
            <a:endParaRPr lang="en-US" dirty="0"/>
          </a:p>
          <a:p>
            <a:pPr marL="0" lvl="0" indent="0">
              <a:spcBef>
                <a:spcPts val="0"/>
              </a:spcBef>
              <a:spcAft>
                <a:spcPts val="0"/>
              </a:spcAft>
              <a:buNone/>
            </a:pPr>
            <a:r>
              <a:rPr lang="en-US" dirty="0"/>
              <a:t>Renewable Energy: Continued investments in wind and solar energy projects.</a:t>
            </a:r>
          </a:p>
          <a:p>
            <a:pPr marL="0" lvl="0" indent="0">
              <a:spcBef>
                <a:spcPts val="0"/>
              </a:spcBef>
              <a:spcAft>
                <a:spcPts val="0"/>
              </a:spcAft>
              <a:buNone/>
            </a:pPr>
            <a:r>
              <a:rPr lang="en-US" dirty="0"/>
              <a:t>Manufacturing: Expansion of local manufacturing facilities.</a:t>
            </a:r>
          </a:p>
          <a:p>
            <a:pPr marL="0" lvl="0" indent="0">
              <a:spcBef>
                <a:spcPts val="0"/>
              </a:spcBef>
              <a:spcAft>
                <a:spcPts val="0"/>
              </a:spcAft>
              <a:buNone/>
            </a:pPr>
            <a:r>
              <a:rPr lang="en-US" dirty="0"/>
              <a:t>Tourism: Increased tourism activities, particularly around the Columbia River Gorge.</a:t>
            </a:r>
            <a:endParaRPr dirty="0"/>
          </a:p>
        </p:txBody>
      </p:sp>
    </p:spTree>
    <p:extLst>
      <p:ext uri="{BB962C8B-B14F-4D97-AF65-F5344CB8AC3E}">
        <p14:creationId xmlns:p14="http://schemas.microsoft.com/office/powerpoint/2010/main" val="35353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3388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107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Tree>
    <p:extLst>
      <p:ext uri="{BB962C8B-B14F-4D97-AF65-F5344CB8AC3E}">
        <p14:creationId xmlns:p14="http://schemas.microsoft.com/office/powerpoint/2010/main" val="168346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1" i="0" dirty="0">
                <a:solidFill>
                  <a:srgbClr val="111111"/>
                </a:solidFill>
                <a:effectLst/>
                <a:latin typeface="-apple-system"/>
              </a:rPr>
              <a:t>Labor Force</a:t>
            </a:r>
          </a:p>
          <a:p>
            <a:pPr algn="l"/>
            <a:endParaRPr lang="en-US" b="1"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September 2024 (Preliminary)</a:t>
            </a:r>
            <a:r>
              <a:rPr lang="en-US" b="0" i="0" dirty="0">
                <a:solidFill>
                  <a:srgbClr val="111111"/>
                </a:solidFill>
                <a:effectLst/>
                <a:latin typeface="-apple-system"/>
              </a:rPr>
              <a:t>: 5,391</a:t>
            </a:r>
          </a:p>
          <a:p>
            <a:pPr algn="l">
              <a:buFont typeface="Arial" panose="020B0604020202020204" pitchFamily="34" charset="0"/>
              <a:buChar char="•"/>
            </a:pPr>
            <a:r>
              <a:rPr lang="en-US" b="1" i="0" dirty="0">
                <a:solidFill>
                  <a:srgbClr val="111111"/>
                </a:solidFill>
                <a:effectLst/>
                <a:latin typeface="-apple-system"/>
              </a:rPr>
              <a:t>September 2023 (Revised)</a:t>
            </a:r>
            <a:r>
              <a:rPr lang="en-US" b="0" i="0" dirty="0">
                <a:solidFill>
                  <a:srgbClr val="111111"/>
                </a:solidFill>
                <a:effectLst/>
                <a:latin typeface="-apple-system"/>
              </a:rPr>
              <a:t>: 5,477</a:t>
            </a:r>
          </a:p>
          <a:p>
            <a:pPr algn="l">
              <a:buFont typeface="Arial" panose="020B0604020202020204" pitchFamily="34" charset="0"/>
              <a:buChar char="•"/>
            </a:pPr>
            <a:r>
              <a:rPr lang="en-US" b="1" i="0" dirty="0">
                <a:solidFill>
                  <a:srgbClr val="111111"/>
                </a:solidFill>
                <a:effectLst/>
                <a:latin typeface="-apple-system"/>
              </a:rPr>
              <a:t>OTY Change</a:t>
            </a:r>
            <a:r>
              <a:rPr lang="en-US" b="0" i="0" dirty="0">
                <a:solidFill>
                  <a:srgbClr val="111111"/>
                </a:solidFill>
                <a:effectLst/>
                <a:latin typeface="-apple-system"/>
              </a:rPr>
              <a:t>: Decreased by 86</a:t>
            </a:r>
          </a:p>
          <a:p>
            <a:pPr algn="l">
              <a:buFont typeface="Arial" panose="020B0604020202020204" pitchFamily="34" charset="0"/>
              <a:buChar char="•"/>
            </a:pPr>
            <a:r>
              <a:rPr lang="en-US" b="1" i="0" dirty="0">
                <a:solidFill>
                  <a:srgbClr val="111111"/>
                </a:solidFill>
                <a:effectLst/>
                <a:latin typeface="-apple-system"/>
              </a:rPr>
              <a:t>OTY % Change</a:t>
            </a:r>
            <a:r>
              <a:rPr lang="en-US" b="0" i="0" dirty="0">
                <a:solidFill>
                  <a:srgbClr val="111111"/>
                </a:solidFill>
                <a:effectLst/>
                <a:latin typeface="-apple-system"/>
              </a:rPr>
              <a:t>: -1.6%</a:t>
            </a:r>
          </a:p>
          <a:p>
            <a:pPr algn="l"/>
            <a:endParaRPr lang="en-US" b="0" i="0" dirty="0">
              <a:solidFill>
                <a:srgbClr val="111111"/>
              </a:solidFill>
              <a:effectLst/>
              <a:latin typeface="-apple-system"/>
            </a:endParaRPr>
          </a:p>
          <a:p>
            <a:pPr algn="l"/>
            <a:r>
              <a:rPr lang="en-US" b="1" i="0" dirty="0">
                <a:solidFill>
                  <a:srgbClr val="111111"/>
                </a:solidFill>
                <a:effectLst/>
                <a:latin typeface="-apple-system"/>
              </a:rPr>
              <a:t>Employment</a:t>
            </a:r>
          </a:p>
          <a:p>
            <a:pPr algn="l"/>
            <a:endParaRPr lang="en-US" b="1"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September 2024 (Preliminary)</a:t>
            </a:r>
            <a:r>
              <a:rPr lang="en-US" b="0" i="0" dirty="0">
                <a:solidFill>
                  <a:srgbClr val="111111"/>
                </a:solidFill>
                <a:effectLst/>
                <a:latin typeface="-apple-system"/>
              </a:rPr>
              <a:t>: 5,172</a:t>
            </a:r>
          </a:p>
          <a:p>
            <a:pPr algn="l">
              <a:buFont typeface="Arial" panose="020B0604020202020204" pitchFamily="34" charset="0"/>
              <a:buChar char="•"/>
            </a:pPr>
            <a:r>
              <a:rPr lang="en-US" b="1" i="0" dirty="0">
                <a:solidFill>
                  <a:srgbClr val="111111"/>
                </a:solidFill>
                <a:effectLst/>
                <a:latin typeface="-apple-system"/>
              </a:rPr>
              <a:t>September 2023 (Revised)</a:t>
            </a:r>
            <a:r>
              <a:rPr lang="en-US" b="0" i="0" dirty="0">
                <a:solidFill>
                  <a:srgbClr val="111111"/>
                </a:solidFill>
                <a:effectLst/>
                <a:latin typeface="-apple-system"/>
              </a:rPr>
              <a:t>: 5,252</a:t>
            </a:r>
          </a:p>
          <a:p>
            <a:pPr algn="l">
              <a:buFont typeface="Arial" panose="020B0604020202020204" pitchFamily="34" charset="0"/>
              <a:buChar char="•"/>
            </a:pPr>
            <a:r>
              <a:rPr lang="en-US" b="1" i="0" dirty="0">
                <a:solidFill>
                  <a:srgbClr val="111111"/>
                </a:solidFill>
                <a:effectLst/>
                <a:latin typeface="-apple-system"/>
              </a:rPr>
              <a:t>OTY Change</a:t>
            </a:r>
            <a:r>
              <a:rPr lang="en-US" b="0" i="0" dirty="0">
                <a:solidFill>
                  <a:srgbClr val="111111"/>
                </a:solidFill>
                <a:effectLst/>
                <a:latin typeface="-apple-system"/>
              </a:rPr>
              <a:t>: Decreased by 80</a:t>
            </a:r>
          </a:p>
          <a:p>
            <a:pPr algn="l">
              <a:buFont typeface="Arial" panose="020B0604020202020204" pitchFamily="34" charset="0"/>
              <a:buChar char="•"/>
            </a:pPr>
            <a:r>
              <a:rPr lang="en-US" b="1" i="0" dirty="0">
                <a:solidFill>
                  <a:srgbClr val="111111"/>
                </a:solidFill>
                <a:effectLst/>
                <a:latin typeface="-apple-system"/>
              </a:rPr>
              <a:t>OTY % Change</a:t>
            </a:r>
            <a:r>
              <a:rPr lang="en-US" b="0" i="0" dirty="0">
                <a:solidFill>
                  <a:srgbClr val="111111"/>
                </a:solidFill>
                <a:effectLst/>
                <a:latin typeface="-apple-system"/>
              </a:rPr>
              <a:t>: -1.5%</a:t>
            </a:r>
          </a:p>
          <a:p>
            <a:pPr algn="l">
              <a:buFont typeface="Arial" panose="020B0604020202020204" pitchFamily="34" charset="0"/>
              <a:buChar char="•"/>
            </a:pPr>
            <a:endParaRPr lang="en-US" b="0" i="0" dirty="0">
              <a:solidFill>
                <a:srgbClr val="111111"/>
              </a:solidFill>
              <a:effectLst/>
              <a:latin typeface="-apple-system"/>
            </a:endParaRPr>
          </a:p>
          <a:p>
            <a:pPr algn="l"/>
            <a:r>
              <a:rPr lang="en-US" b="1" i="0" dirty="0">
                <a:solidFill>
                  <a:srgbClr val="111111"/>
                </a:solidFill>
                <a:effectLst/>
                <a:latin typeface="-apple-system"/>
              </a:rPr>
              <a:t>Unemployment</a:t>
            </a:r>
          </a:p>
          <a:p>
            <a:pPr algn="l"/>
            <a:endParaRPr lang="en-US" b="1"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September 2024 (Preliminary)</a:t>
            </a:r>
            <a:r>
              <a:rPr lang="en-US" b="0" i="0" dirty="0">
                <a:solidFill>
                  <a:srgbClr val="111111"/>
                </a:solidFill>
                <a:effectLst/>
                <a:latin typeface="-apple-system"/>
              </a:rPr>
              <a:t>: 219</a:t>
            </a:r>
          </a:p>
          <a:p>
            <a:pPr algn="l">
              <a:buFont typeface="Arial" panose="020B0604020202020204" pitchFamily="34" charset="0"/>
              <a:buChar char="•"/>
            </a:pPr>
            <a:r>
              <a:rPr lang="en-US" b="1" i="0" dirty="0">
                <a:solidFill>
                  <a:srgbClr val="111111"/>
                </a:solidFill>
                <a:effectLst/>
                <a:latin typeface="-apple-system"/>
              </a:rPr>
              <a:t>September 2023 (Revised)</a:t>
            </a:r>
            <a:r>
              <a:rPr lang="en-US" b="0" i="0" dirty="0">
                <a:solidFill>
                  <a:srgbClr val="111111"/>
                </a:solidFill>
                <a:effectLst/>
                <a:latin typeface="-apple-system"/>
              </a:rPr>
              <a:t>: 225</a:t>
            </a:r>
          </a:p>
          <a:p>
            <a:pPr algn="l">
              <a:buFont typeface="Arial" panose="020B0604020202020204" pitchFamily="34" charset="0"/>
              <a:buChar char="•"/>
            </a:pPr>
            <a:r>
              <a:rPr lang="en-US" b="1" i="0" dirty="0">
                <a:solidFill>
                  <a:srgbClr val="111111"/>
                </a:solidFill>
                <a:effectLst/>
                <a:latin typeface="-apple-system"/>
              </a:rPr>
              <a:t>OTY Change</a:t>
            </a:r>
            <a:r>
              <a:rPr lang="en-US" b="0" i="0" dirty="0">
                <a:solidFill>
                  <a:srgbClr val="111111"/>
                </a:solidFill>
                <a:effectLst/>
                <a:latin typeface="-apple-system"/>
              </a:rPr>
              <a:t>: Decreased by 6</a:t>
            </a:r>
          </a:p>
          <a:p>
            <a:pPr algn="l">
              <a:buFont typeface="Arial" panose="020B0604020202020204" pitchFamily="34" charset="0"/>
              <a:buChar char="•"/>
            </a:pPr>
            <a:r>
              <a:rPr lang="en-US" b="1" i="0" dirty="0">
                <a:solidFill>
                  <a:srgbClr val="111111"/>
                </a:solidFill>
                <a:effectLst/>
                <a:latin typeface="-apple-system"/>
              </a:rPr>
              <a:t>OTY % Change</a:t>
            </a:r>
            <a:r>
              <a:rPr lang="en-US" b="0" i="0" dirty="0">
                <a:solidFill>
                  <a:srgbClr val="111111"/>
                </a:solidFill>
                <a:effectLst/>
                <a:latin typeface="-apple-system"/>
              </a:rPr>
              <a:t>: -2.7%</a:t>
            </a:r>
          </a:p>
          <a:p>
            <a:pPr algn="l">
              <a:buFont typeface="Arial" panose="020B0604020202020204" pitchFamily="34" charset="0"/>
              <a:buChar char="•"/>
            </a:pPr>
            <a:endParaRPr lang="en-US" b="0" i="0" dirty="0">
              <a:solidFill>
                <a:srgbClr val="111111"/>
              </a:solidFill>
              <a:effectLst/>
              <a:latin typeface="-apple-system"/>
            </a:endParaRPr>
          </a:p>
          <a:p>
            <a:pPr algn="l"/>
            <a:r>
              <a:rPr lang="en-US" b="1" i="0" dirty="0">
                <a:solidFill>
                  <a:srgbClr val="111111"/>
                </a:solidFill>
                <a:effectLst/>
                <a:latin typeface="-apple-system"/>
              </a:rPr>
              <a:t>Unemployment Rate</a:t>
            </a:r>
          </a:p>
          <a:p>
            <a:pPr algn="l"/>
            <a:endParaRPr lang="en-US" b="1"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September 2024 (Preliminary)</a:t>
            </a:r>
            <a:r>
              <a:rPr lang="en-US" b="0" i="0" dirty="0">
                <a:solidFill>
                  <a:srgbClr val="111111"/>
                </a:solidFill>
                <a:effectLst/>
                <a:latin typeface="-apple-system"/>
              </a:rPr>
              <a:t>: 4.1%</a:t>
            </a:r>
          </a:p>
          <a:p>
            <a:pPr algn="l">
              <a:buFont typeface="Arial" panose="020B0604020202020204" pitchFamily="34" charset="0"/>
              <a:buChar char="•"/>
            </a:pPr>
            <a:r>
              <a:rPr lang="en-US" b="1" i="0" dirty="0">
                <a:solidFill>
                  <a:srgbClr val="111111"/>
                </a:solidFill>
                <a:effectLst/>
                <a:latin typeface="-apple-system"/>
              </a:rPr>
              <a:t>September 2023 (Revised)</a:t>
            </a:r>
            <a:r>
              <a:rPr lang="en-US" b="0" i="0" dirty="0">
                <a:solidFill>
                  <a:srgbClr val="111111"/>
                </a:solidFill>
                <a:effectLst/>
                <a:latin typeface="-apple-system"/>
              </a:rPr>
              <a:t>: 4.1%</a:t>
            </a:r>
          </a:p>
          <a:p>
            <a:pPr algn="l">
              <a:buFont typeface="Arial" panose="020B0604020202020204" pitchFamily="34" charset="0"/>
              <a:buChar char="•"/>
            </a:pPr>
            <a:r>
              <a:rPr lang="en-US" b="1" i="0" dirty="0">
                <a:solidFill>
                  <a:srgbClr val="111111"/>
                </a:solidFill>
                <a:effectLst/>
                <a:latin typeface="-apple-system"/>
              </a:rPr>
              <a:t>OTY Change</a:t>
            </a:r>
            <a:r>
              <a:rPr lang="en-US" b="0" i="0" dirty="0">
                <a:solidFill>
                  <a:srgbClr val="111111"/>
                </a:solidFill>
                <a:effectLst/>
                <a:latin typeface="-apple-system"/>
              </a:rPr>
              <a:t>: No change</a:t>
            </a:r>
          </a:p>
          <a:p>
            <a:pPr algn="l">
              <a:buFont typeface="Arial" panose="020B0604020202020204" pitchFamily="34" charset="0"/>
              <a:buChar char="•"/>
            </a:pPr>
            <a:r>
              <a:rPr lang="en-US" b="1" i="0" dirty="0">
                <a:solidFill>
                  <a:srgbClr val="111111"/>
                </a:solidFill>
                <a:effectLst/>
                <a:latin typeface="-apple-system"/>
              </a:rPr>
              <a:t>OTY % Change</a:t>
            </a:r>
            <a:r>
              <a:rPr lang="en-US" b="0" i="0" dirty="0">
                <a:solidFill>
                  <a:srgbClr val="111111"/>
                </a:solidFill>
                <a:effectLst/>
                <a:latin typeface="-apple-system"/>
              </a:rPr>
              <a:t>: 0.0%</a:t>
            </a:r>
          </a:p>
          <a:p>
            <a:pPr algn="l">
              <a:buFont typeface="Arial" panose="020B0604020202020204" pitchFamily="34" charset="0"/>
              <a:buChar char="•"/>
            </a:pPr>
            <a:endParaRPr lang="en-US" b="0" i="0" dirty="0">
              <a:solidFill>
                <a:srgbClr val="111111"/>
              </a:solidFill>
              <a:effectLst/>
              <a:latin typeface="-apple-system"/>
            </a:endParaRPr>
          </a:p>
          <a:p>
            <a:pPr algn="l"/>
            <a:r>
              <a:rPr lang="en-US" b="1" i="0" dirty="0">
                <a:solidFill>
                  <a:srgbClr val="111111"/>
                </a:solidFill>
                <a:effectLst/>
                <a:latin typeface="-apple-system"/>
              </a:rPr>
              <a:t>Analysis</a:t>
            </a:r>
          </a:p>
          <a:p>
            <a:pPr algn="l">
              <a:buFont typeface="Arial" panose="020B0604020202020204" pitchFamily="34" charset="0"/>
              <a:buChar char="•"/>
            </a:pPr>
            <a:r>
              <a:rPr lang="en-US" b="1" i="0" dirty="0">
                <a:solidFill>
                  <a:srgbClr val="111111"/>
                </a:solidFill>
                <a:effectLst/>
                <a:latin typeface="-apple-system"/>
              </a:rPr>
              <a:t>Labor Force</a:t>
            </a:r>
            <a:r>
              <a:rPr lang="en-US" b="0" i="0" dirty="0">
                <a:solidFill>
                  <a:srgbClr val="111111"/>
                </a:solidFill>
                <a:effectLst/>
                <a:latin typeface="-apple-system"/>
              </a:rPr>
              <a:t>: The labor force saw a slight decline, indicating a small reduction in the number of people either employed or actively seeking employment.</a:t>
            </a:r>
          </a:p>
          <a:p>
            <a:pPr algn="l">
              <a:buFont typeface="Arial" panose="020B0604020202020204" pitchFamily="34" charset="0"/>
              <a:buChar char="•"/>
            </a:pPr>
            <a:r>
              <a:rPr lang="en-US" b="1" i="0" dirty="0">
                <a:solidFill>
                  <a:srgbClr val="111111"/>
                </a:solidFill>
                <a:effectLst/>
                <a:latin typeface="-apple-system"/>
              </a:rPr>
              <a:t>Employment</a:t>
            </a:r>
            <a:r>
              <a:rPr lang="en-US" b="0" i="0" dirty="0">
                <a:solidFill>
                  <a:srgbClr val="111111"/>
                </a:solidFill>
                <a:effectLst/>
                <a:latin typeface="-apple-system"/>
              </a:rPr>
              <a:t>: Employment figures also decreased, reflecting fewer people being employed compared to the previous year.</a:t>
            </a:r>
          </a:p>
          <a:p>
            <a:pPr algn="l">
              <a:buFont typeface="Arial" panose="020B0604020202020204" pitchFamily="34" charset="0"/>
              <a:buChar char="•"/>
            </a:pPr>
            <a:r>
              <a:rPr lang="en-US" b="1" i="0" dirty="0">
                <a:solidFill>
                  <a:srgbClr val="111111"/>
                </a:solidFill>
                <a:effectLst/>
                <a:latin typeface="-apple-system"/>
              </a:rPr>
              <a:t>Unemployment</a:t>
            </a:r>
            <a:r>
              <a:rPr lang="en-US" b="0" i="0" dirty="0">
                <a:solidFill>
                  <a:srgbClr val="111111"/>
                </a:solidFill>
                <a:effectLst/>
                <a:latin typeface="-apple-system"/>
              </a:rPr>
              <a:t>: The number of unemployed individuals decreased slightly, which could suggest some improvement in job placements or a reduction in the number of people actively seeking jobs.</a:t>
            </a:r>
          </a:p>
          <a:p>
            <a:pPr algn="l">
              <a:buFont typeface="Arial" panose="020B0604020202020204" pitchFamily="34" charset="0"/>
              <a:buChar char="•"/>
            </a:pPr>
            <a:r>
              <a:rPr lang="en-US" b="1" i="0" dirty="0">
                <a:solidFill>
                  <a:srgbClr val="111111"/>
                </a:solidFill>
                <a:effectLst/>
                <a:latin typeface="-apple-system"/>
              </a:rPr>
              <a:t>Unemployment Rate</a:t>
            </a:r>
            <a:r>
              <a:rPr lang="en-US" b="0" i="0" dirty="0">
                <a:solidFill>
                  <a:srgbClr val="111111"/>
                </a:solidFill>
                <a:effectLst/>
                <a:latin typeface="-apple-system"/>
              </a:rPr>
              <a:t>: The unemployment rate remained stable at 4.1%, indicating that the proportion of the labor force that is unemployed did not change over the year.</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292317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175841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136823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sz="1000" dirty="0">
              <a:latin typeface="+mn-lt"/>
            </a:endParaRPr>
          </a:p>
        </p:txBody>
      </p:sp>
    </p:spTree>
    <p:extLst>
      <p:ext uri="{BB962C8B-B14F-4D97-AF65-F5344CB8AC3E}">
        <p14:creationId xmlns:p14="http://schemas.microsoft.com/office/powerpoint/2010/main" val="275591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1" i="0" dirty="0">
                <a:solidFill>
                  <a:srgbClr val="111111"/>
                </a:solidFill>
                <a:effectLst/>
                <a:latin typeface="-apple-system"/>
              </a:rPr>
              <a:t>Key Changes in Skamania County Employment</a:t>
            </a:r>
          </a:p>
          <a:p>
            <a:pPr marL="139700" indent="0" algn="l">
              <a:buNone/>
            </a:pPr>
            <a:r>
              <a:rPr lang="en-US" b="1" i="0" dirty="0">
                <a:solidFill>
                  <a:srgbClr val="111111"/>
                </a:solidFill>
                <a:effectLst/>
                <a:latin typeface="-apple-system"/>
              </a:rPr>
              <a:t>Over the Month (August 2024 to September 2024)</a:t>
            </a:r>
          </a:p>
          <a:p>
            <a:pPr marL="139700" indent="0" algn="l">
              <a:buFont typeface="Arial" panose="020B0604020202020204" pitchFamily="34" charset="0"/>
              <a:buNone/>
            </a:pPr>
            <a:r>
              <a:rPr lang="en-US" b="1" i="0" dirty="0">
                <a:solidFill>
                  <a:srgbClr val="111111"/>
                </a:solidFill>
                <a:effectLst/>
                <a:latin typeface="-apple-system"/>
              </a:rPr>
              <a:t>	Total Nonfarm</a:t>
            </a:r>
            <a:r>
              <a:rPr lang="en-US" b="0" i="0" dirty="0">
                <a:solidFill>
                  <a:srgbClr val="111111"/>
                </a:solidFill>
                <a:effectLst/>
                <a:latin typeface="-apple-system"/>
              </a:rPr>
              <a:t>: Increased by 40 jobs (1.7%)</a:t>
            </a:r>
          </a:p>
          <a:p>
            <a:pPr marL="139700" indent="0" algn="l">
              <a:buFont typeface="Arial" panose="020B0604020202020204" pitchFamily="34" charset="0"/>
              <a:buNone/>
            </a:pPr>
            <a:r>
              <a:rPr lang="en-US" b="1" i="0" dirty="0">
                <a:solidFill>
                  <a:srgbClr val="111111"/>
                </a:solidFill>
                <a:effectLst/>
                <a:latin typeface="-apple-system"/>
              </a:rPr>
              <a:t>		Private Sector</a:t>
            </a:r>
            <a:r>
              <a:rPr lang="en-US" b="0" i="0" dirty="0">
                <a:solidFill>
                  <a:srgbClr val="111111"/>
                </a:solidFill>
                <a:effectLst/>
                <a:latin typeface="-apple-system"/>
              </a:rPr>
              <a:t>: Increased by 40 jobs (2.4%)</a:t>
            </a:r>
          </a:p>
          <a:p>
            <a:pPr marL="139700" indent="0" algn="l">
              <a:buFont typeface="Arial" panose="020B0604020202020204" pitchFamily="34" charset="0"/>
              <a:buNone/>
            </a:pPr>
            <a:r>
              <a:rPr lang="en-US" b="0" i="0" dirty="0">
                <a:solidFill>
                  <a:srgbClr val="111111"/>
                </a:solidFill>
                <a:effectLst/>
                <a:latin typeface="-apple-system"/>
              </a:rPr>
              <a:t>	</a:t>
            </a:r>
            <a:r>
              <a:rPr lang="en-US" b="1" i="0" dirty="0">
                <a:solidFill>
                  <a:srgbClr val="111111"/>
                </a:solidFill>
                <a:effectLst/>
                <a:latin typeface="-apple-system"/>
              </a:rPr>
              <a:t>Service Providing</a:t>
            </a:r>
            <a:r>
              <a:rPr lang="en-US" b="0" i="0" dirty="0">
                <a:solidFill>
                  <a:srgbClr val="111111"/>
                </a:solidFill>
                <a:effectLst/>
                <a:latin typeface="-apple-system"/>
              </a:rPr>
              <a:t>: Increased by 30 jobs (1.6%)</a:t>
            </a:r>
          </a:p>
          <a:p>
            <a:pPr marL="139700" indent="0" algn="l">
              <a:buNone/>
            </a:pPr>
            <a:r>
              <a:rPr lang="en-US" b="1" i="0" dirty="0">
                <a:solidFill>
                  <a:srgbClr val="111111"/>
                </a:solidFill>
                <a:effectLst/>
                <a:latin typeface="-apple-system"/>
              </a:rPr>
              <a:t>	Over the Year (September 2023 to September 2024)</a:t>
            </a:r>
          </a:p>
          <a:p>
            <a:pPr marL="139700" indent="0" algn="l">
              <a:buFont typeface="Arial" panose="020B0604020202020204" pitchFamily="34" charset="0"/>
              <a:buNone/>
            </a:pPr>
            <a:r>
              <a:rPr lang="en-US" b="1" i="0" dirty="0">
                <a:solidFill>
                  <a:srgbClr val="111111"/>
                </a:solidFill>
                <a:effectLst/>
                <a:latin typeface="-apple-system"/>
              </a:rPr>
              <a:t>	Total Nonfarm</a:t>
            </a:r>
            <a:r>
              <a:rPr lang="en-US" b="0" i="0" dirty="0">
                <a:solidFill>
                  <a:srgbClr val="111111"/>
                </a:solidFill>
                <a:effectLst/>
                <a:latin typeface="-apple-system"/>
              </a:rPr>
              <a:t>: Increased by 30 jobs (1.3%)</a:t>
            </a:r>
          </a:p>
          <a:p>
            <a:pPr marL="139700" indent="0" algn="l">
              <a:buFont typeface="Arial" panose="020B0604020202020204" pitchFamily="34" charset="0"/>
              <a:buNone/>
            </a:pPr>
            <a:r>
              <a:rPr lang="en-US" b="1" i="0" dirty="0">
                <a:solidFill>
                  <a:srgbClr val="111111"/>
                </a:solidFill>
                <a:effectLst/>
                <a:latin typeface="-apple-system"/>
              </a:rPr>
              <a:t>		Government</a:t>
            </a:r>
            <a:r>
              <a:rPr lang="en-US" b="0" i="0" dirty="0">
                <a:solidFill>
                  <a:srgbClr val="111111"/>
                </a:solidFill>
                <a:effectLst/>
                <a:latin typeface="-apple-system"/>
              </a:rPr>
              <a:t>: Increased by 20 jobs (3.1%)	</a:t>
            </a:r>
          </a:p>
          <a:p>
            <a:pPr marL="139700" indent="0" algn="l">
              <a:buFont typeface="Arial" panose="020B0604020202020204" pitchFamily="34" charset="0"/>
              <a:buNone/>
            </a:pPr>
            <a:r>
              <a:rPr lang="en-US" b="0" i="0" dirty="0">
                <a:solidFill>
                  <a:srgbClr val="111111"/>
                </a:solidFill>
                <a:effectLst/>
                <a:latin typeface="-apple-system"/>
              </a:rPr>
              <a:t>			</a:t>
            </a:r>
            <a:r>
              <a:rPr lang="en-US" b="1" i="0" dirty="0">
                <a:solidFill>
                  <a:srgbClr val="111111"/>
                </a:solidFill>
                <a:effectLst/>
                <a:latin typeface="-apple-system"/>
              </a:rPr>
              <a:t>K-12 Education</a:t>
            </a:r>
            <a:r>
              <a:rPr lang="en-US" b="0" i="0" dirty="0">
                <a:solidFill>
                  <a:srgbClr val="111111"/>
                </a:solidFill>
                <a:effectLst/>
                <a:latin typeface="-apple-system"/>
              </a:rPr>
              <a:t>: Increased by 20 jobs (10.5%)</a:t>
            </a:r>
          </a:p>
          <a:p>
            <a:pPr marL="139700" indent="0" algn="l">
              <a:buNone/>
            </a:pPr>
            <a:r>
              <a:rPr lang="en-US" b="1" i="0" dirty="0">
                <a:solidFill>
                  <a:srgbClr val="111111"/>
                </a:solidFill>
                <a:effectLst/>
                <a:latin typeface="-apple-system"/>
              </a:rPr>
              <a:t>Notable Industries</a:t>
            </a:r>
          </a:p>
          <a:p>
            <a:pPr marL="139700" indent="0" algn="l">
              <a:buFont typeface="Arial" panose="020B0604020202020204" pitchFamily="34" charset="0"/>
              <a:buNone/>
            </a:pPr>
            <a:r>
              <a:rPr lang="en-US" b="1" i="0" dirty="0">
                <a:solidFill>
                  <a:srgbClr val="111111"/>
                </a:solidFill>
                <a:effectLst/>
                <a:latin typeface="-apple-system"/>
              </a:rPr>
              <a:t>	Manufacturing</a:t>
            </a:r>
            <a:r>
              <a:rPr lang="en-US" b="0" i="0" dirty="0">
                <a:solidFill>
                  <a:srgbClr val="111111"/>
                </a:solidFill>
                <a:effectLst/>
                <a:latin typeface="-apple-system"/>
              </a:rPr>
              <a:t>: Increased by 10 jobs over the month (2.9%) and remained stable over the year.</a:t>
            </a:r>
          </a:p>
          <a:p>
            <a:pPr marL="139700" indent="0" algn="l">
              <a:buFont typeface="Arial" panose="020B0604020202020204" pitchFamily="34" charset="0"/>
              <a:buNone/>
            </a:pPr>
            <a:r>
              <a:rPr lang="en-US" b="1" i="0" dirty="0">
                <a:solidFill>
                  <a:srgbClr val="111111"/>
                </a:solidFill>
                <a:effectLst/>
                <a:latin typeface="-apple-system"/>
              </a:rPr>
              <a:t>	Trade, Transportation, and Utilities</a:t>
            </a:r>
            <a:r>
              <a:rPr lang="en-US" b="0" i="0" dirty="0">
                <a:solidFill>
                  <a:srgbClr val="111111"/>
                </a:solidFill>
                <a:effectLst/>
                <a:latin typeface="-apple-system"/>
              </a:rPr>
              <a:t>: Increased by 10 jobs over both the month (3.7%) and the year (3.7%).</a:t>
            </a:r>
          </a:p>
          <a:p>
            <a:pPr marL="139700" indent="0" algn="l">
              <a:buFont typeface="Arial" panose="020B0604020202020204" pitchFamily="34" charset="0"/>
              <a:buNone/>
            </a:pPr>
            <a:r>
              <a:rPr lang="en-US" b="1" i="0" dirty="0">
                <a:solidFill>
                  <a:srgbClr val="111111"/>
                </a:solidFill>
                <a:effectLst/>
                <a:latin typeface="-apple-system"/>
              </a:rPr>
              <a:t>	Leisure and Hospitality</a:t>
            </a:r>
            <a:r>
              <a:rPr lang="en-US" b="0" i="0" dirty="0">
                <a:solidFill>
                  <a:srgbClr val="111111"/>
                </a:solidFill>
                <a:effectLst/>
                <a:latin typeface="-apple-system"/>
              </a:rPr>
              <a:t>: Increased by 10 jobs over the month (1.7%) but decreased by 10 jobs over the year (-1.6%).</a:t>
            </a:r>
          </a:p>
          <a:p>
            <a:pPr marL="139700" indent="0">
              <a:buNone/>
            </a:pPr>
            <a:br>
              <a:rPr lang="en-US" dirty="0"/>
            </a:br>
            <a:endParaRPr lang="en-US" sz="11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1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00112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nvGrpSpPr>
          <p:cNvPr id="11" name="Shape 11"/>
          <p:cNvGrpSpPr/>
          <p:nvPr/>
        </p:nvGrpSpPr>
        <p:grpSpPr>
          <a:xfrm>
            <a:off x="0" y="-7088"/>
            <a:ext cx="8661398" cy="5150588"/>
            <a:chOff x="0" y="-7088"/>
            <a:chExt cx="8661398" cy="5150588"/>
          </a:xfrm>
          <a:solidFill>
            <a:srgbClr val="32A3D3"/>
          </a:solidFill>
        </p:grpSpPr>
        <p:sp>
          <p:nvSpPr>
            <p:cNvPr id="12" name="Shape 1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Shape 13"/>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a:solidFill>
            <a:srgbClr val="003366"/>
          </a:solidFill>
        </p:grpSpPr>
        <p:sp>
          <p:nvSpPr>
            <p:cNvPr id="15" name="Shape 15"/>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16" name="Shape 16"/>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1" name="Shape 21"/>
              <p:cNvSpPr/>
              <p:nvPr/>
            </p:nvSpPr>
            <p:spPr>
              <a:xfrm>
                <a:off x="4710175"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atin typeface="Calibri" panose="020F0502020204030204" pitchFamily="34" charset="0"/>
                <a:cs typeface="Calibri" panose="020F050202020403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Title1">
    <p:spTree>
      <p:nvGrpSpPr>
        <p:cNvPr id="1" name="Shape 162"/>
        <p:cNvGrpSpPr/>
        <p:nvPr/>
      </p:nvGrpSpPr>
      <p:grpSpPr>
        <a:xfrm>
          <a:off x="0" y="0"/>
          <a:ext cx="0" cy="0"/>
          <a:chOff x="0" y="0"/>
          <a:chExt cx="0" cy="0"/>
        </a:xfrm>
      </p:grpSpPr>
      <p:grpSp>
        <p:nvGrpSpPr>
          <p:cNvPr id="19" name="Shape 31"/>
          <p:cNvGrpSpPr/>
          <p:nvPr userDrawn="1"/>
        </p:nvGrpSpPr>
        <p:grpSpPr>
          <a:xfrm>
            <a:off x="6946842" y="4472723"/>
            <a:ext cx="2202830" cy="670795"/>
            <a:chOff x="5575242" y="4472723"/>
            <a:chExt cx="2202830" cy="670795"/>
          </a:xfrm>
        </p:grpSpPr>
        <p:sp>
          <p:nvSpPr>
            <p:cNvPr id="20" name="Shape 32"/>
            <p:cNvSpPr/>
            <p:nvPr/>
          </p:nvSpPr>
          <p:spPr>
            <a:xfrm rot="10800000">
              <a:off x="5575242"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1" name="Shape 33"/>
            <p:cNvGrpSpPr/>
            <p:nvPr/>
          </p:nvGrpSpPr>
          <p:grpSpPr>
            <a:xfrm flipH="1">
              <a:off x="5734850" y="4472723"/>
              <a:ext cx="2040837" cy="670795"/>
              <a:chOff x="1297954" y="330075"/>
              <a:chExt cx="5169293" cy="1699506"/>
            </a:xfrm>
          </p:grpSpPr>
          <p:sp>
            <p:nvSpPr>
              <p:cNvPr id="25" name="Shape 34"/>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Shape 35"/>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2" name="Shape 36"/>
            <p:cNvGrpSpPr/>
            <p:nvPr/>
          </p:nvGrpSpPr>
          <p:grpSpPr>
            <a:xfrm flipH="1">
              <a:off x="5578209" y="4646738"/>
              <a:ext cx="2199863" cy="304563"/>
              <a:chOff x="-5827153" y="330075"/>
              <a:chExt cx="12276019" cy="1699567"/>
            </a:xfrm>
          </p:grpSpPr>
          <p:sp>
            <p:nvSpPr>
              <p:cNvPr id="23" name="Shape 37"/>
              <p:cNvSpPr/>
              <p:nvPr/>
            </p:nvSpPr>
            <p:spPr>
              <a:xfrm>
                <a:off x="-5827153" y="330140"/>
                <a:ext cx="10612202" cy="1699502"/>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4" name="Shape 38"/>
              <p:cNvSpPr/>
              <p:nvPr/>
            </p:nvSpPr>
            <p:spPr>
              <a:xfrm>
                <a:off x="4749366"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b="0">
                <a:latin typeface="Calibri" panose="020F0502020204030204" pitchFamily="34" charset="0"/>
                <a:cs typeface="Calibri" panose="020F0502020204030204" pitchFamily="34" charset="0"/>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dirty="0"/>
          </a:p>
        </p:txBody>
      </p:sp>
      <p:grpSp>
        <p:nvGrpSpPr>
          <p:cNvPr id="27" name="Shape 154"/>
          <p:cNvGrpSpPr/>
          <p:nvPr userDrawn="1"/>
        </p:nvGrpSpPr>
        <p:grpSpPr>
          <a:xfrm rot="10800000">
            <a:off x="-8" y="-2"/>
            <a:ext cx="2202830" cy="670795"/>
            <a:chOff x="5575242" y="4472723"/>
            <a:chExt cx="2202830" cy="670795"/>
          </a:xfrm>
        </p:grpSpPr>
        <p:sp>
          <p:nvSpPr>
            <p:cNvPr id="28" name="Shape 155"/>
            <p:cNvSpPr/>
            <p:nvPr/>
          </p:nvSpPr>
          <p:spPr>
            <a:xfrm rot="10800000">
              <a:off x="5575242" y="4948334"/>
              <a:ext cx="394200" cy="131400"/>
            </a:xfrm>
            <a:prstGeom prst="triangle">
              <a:avLst>
                <a:gd name="adj" fmla="val 32425"/>
              </a:avLst>
            </a:prstGeom>
            <a:solidFill>
              <a:schemeClr val="accent2">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9" name="Shape 156"/>
            <p:cNvGrpSpPr/>
            <p:nvPr/>
          </p:nvGrpSpPr>
          <p:grpSpPr>
            <a:xfrm flipH="1">
              <a:off x="5734850" y="4472723"/>
              <a:ext cx="2040837" cy="670795"/>
              <a:chOff x="1297954" y="330075"/>
              <a:chExt cx="5169293" cy="1699506"/>
            </a:xfrm>
          </p:grpSpPr>
          <p:sp>
            <p:nvSpPr>
              <p:cNvPr id="33" name="Shape 157"/>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4" name="Shape 158"/>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0" name="Shape 159"/>
            <p:cNvGrpSpPr/>
            <p:nvPr/>
          </p:nvGrpSpPr>
          <p:grpSpPr>
            <a:xfrm flipH="1">
              <a:off x="5578209" y="4646738"/>
              <a:ext cx="2199863" cy="304563"/>
              <a:chOff x="-5827153" y="330075"/>
              <a:chExt cx="12276019" cy="1699569"/>
            </a:xfrm>
          </p:grpSpPr>
          <p:sp>
            <p:nvSpPr>
              <p:cNvPr id="31" name="Shape 160"/>
              <p:cNvSpPr/>
              <p:nvPr/>
            </p:nvSpPr>
            <p:spPr>
              <a:xfrm>
                <a:off x="-5827153" y="330144"/>
                <a:ext cx="10612200" cy="1699500"/>
              </a:xfrm>
              <a:prstGeom prst="rect">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2" name="Shape 161"/>
              <p:cNvSpPr/>
              <p:nvPr/>
            </p:nvSpPr>
            <p:spPr>
              <a:xfrm>
                <a:off x="4749366" y="330075"/>
                <a:ext cx="1699500" cy="1699500"/>
              </a:xfrm>
              <a:prstGeom prst="rtTriangle">
                <a:avLst/>
              </a:prstGeom>
              <a:solidFill>
                <a:srgbClr val="0033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35" name="Shape 22"/>
          <p:cNvSpPr txBox="1">
            <a:spLocks noGrp="1"/>
          </p:cNvSpPr>
          <p:nvPr>
            <p:ph type="ctrTitle"/>
          </p:nvPr>
        </p:nvSpPr>
        <p:spPr>
          <a:xfrm>
            <a:off x="685800" y="1090750"/>
            <a:ext cx="5367900" cy="2020750"/>
          </a:xfrm>
          <a:prstGeom prst="rect">
            <a:avLst/>
          </a:prstGeom>
        </p:spPr>
        <p:txBody>
          <a:bodyPr spcFirstLastPara="1" wrap="square" lIns="91425" tIns="91425" rIns="91425" bIns="91425" anchor="b" anchorCtr="0"/>
          <a:lstStyle>
            <a:lvl1pPr lvl="0">
              <a:spcBef>
                <a:spcPts val="0"/>
              </a:spcBef>
              <a:spcAft>
                <a:spcPts val="0"/>
              </a:spcAft>
              <a:buSzPts val="4800"/>
              <a:buNone/>
              <a:defRPr sz="4800">
                <a:solidFill>
                  <a:schemeClr val="accent2"/>
                </a:solidFill>
                <a:latin typeface="Calibri" panose="020F0502020204030204" pitchFamily="34" charset="0"/>
                <a:cs typeface="Calibri" panose="020F050202020403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
        <p:nvSpPr>
          <p:cNvPr id="3" name="Text Placeholder 2"/>
          <p:cNvSpPr>
            <a:spLocks noGrp="1"/>
          </p:cNvSpPr>
          <p:nvPr>
            <p:ph type="body" sz="quarter" idx="13"/>
          </p:nvPr>
        </p:nvSpPr>
        <p:spPr>
          <a:xfrm>
            <a:off x="685800" y="3219450"/>
            <a:ext cx="5367338" cy="520700"/>
          </a:xfrm>
        </p:spPr>
        <p:txBody>
          <a:bodyPr/>
          <a:lstStyle>
            <a:lvl1pPr marL="76200" indent="0">
              <a:buNone/>
              <a:defRPr b="0">
                <a:solidFill>
                  <a:schemeClr val="tx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2016326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chemeClr val="accent2">
                <a:lumMod val="50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sz="3200">
                <a:latin typeface="Calibri" panose="020F0502020204030204" pitchFamily="34" charset="0"/>
                <a:cs typeface="Calibri" panose="020F0502020204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Clr>
                <a:srgbClr val="32A3D3"/>
              </a:buClr>
              <a:buSzPts val="2400"/>
              <a:buChar char="▰"/>
              <a:defRPr b="0">
                <a:solidFill>
                  <a:schemeClr val="bg1">
                    <a:lumMod val="50000"/>
                  </a:schemeClr>
                </a:solidFill>
                <a:latin typeface="Calibri" panose="020F0502020204030204" pitchFamily="34" charset="0"/>
                <a:cs typeface="Calibri" panose="020F0502020204030204" pitchFamily="34" charset="0"/>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dirty="0"/>
          </a:p>
        </p:txBody>
      </p:sp>
      <p:grpSp>
        <p:nvGrpSpPr>
          <p:cNvPr id="21" name="Shape 31"/>
          <p:cNvGrpSpPr/>
          <p:nvPr userDrawn="1"/>
        </p:nvGrpSpPr>
        <p:grpSpPr>
          <a:xfrm>
            <a:off x="6946842" y="4472723"/>
            <a:ext cx="2202830" cy="670795"/>
            <a:chOff x="5575242" y="4472723"/>
            <a:chExt cx="2202830" cy="670795"/>
          </a:xfrm>
        </p:grpSpPr>
        <p:sp>
          <p:nvSpPr>
            <p:cNvPr id="22" name="Shape 32"/>
            <p:cNvSpPr/>
            <p:nvPr/>
          </p:nvSpPr>
          <p:spPr>
            <a:xfrm rot="10800000">
              <a:off x="5575242"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3" name="Shape 33"/>
            <p:cNvGrpSpPr/>
            <p:nvPr/>
          </p:nvGrpSpPr>
          <p:grpSpPr>
            <a:xfrm flipH="1">
              <a:off x="5734850" y="4472723"/>
              <a:ext cx="2040837" cy="670795"/>
              <a:chOff x="1297954" y="330075"/>
              <a:chExt cx="5169293" cy="1699506"/>
            </a:xfrm>
          </p:grpSpPr>
          <p:sp>
            <p:nvSpPr>
              <p:cNvPr id="27" name="Shape 34"/>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8" name="Shape 35"/>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4" name="Shape 36"/>
            <p:cNvGrpSpPr/>
            <p:nvPr/>
          </p:nvGrpSpPr>
          <p:grpSpPr>
            <a:xfrm flipH="1">
              <a:off x="5578209" y="4646738"/>
              <a:ext cx="2199863" cy="304563"/>
              <a:chOff x="-5827153" y="330075"/>
              <a:chExt cx="12276019" cy="1699567"/>
            </a:xfrm>
          </p:grpSpPr>
          <p:sp>
            <p:nvSpPr>
              <p:cNvPr id="25" name="Shape 37"/>
              <p:cNvSpPr/>
              <p:nvPr/>
            </p:nvSpPr>
            <p:spPr>
              <a:xfrm>
                <a:off x="-5827153" y="330140"/>
                <a:ext cx="10612202" cy="1699502"/>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Shape 38"/>
              <p:cNvSpPr/>
              <p:nvPr/>
            </p:nvSpPr>
            <p:spPr>
              <a:xfrm>
                <a:off x="4749366"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b="0">
                <a:latin typeface="Calibri" panose="020F0502020204030204" pitchFamily="34" charset="0"/>
                <a:cs typeface="Calibri" panose="020F0502020204030204" pitchFamily="34" charset="0"/>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9" name="Shape 31"/>
          <p:cNvGrpSpPr/>
          <p:nvPr userDrawn="1"/>
        </p:nvGrpSpPr>
        <p:grpSpPr>
          <a:xfrm>
            <a:off x="6946842" y="4472723"/>
            <a:ext cx="2202830" cy="670795"/>
            <a:chOff x="5575242" y="4472723"/>
            <a:chExt cx="2202830" cy="670795"/>
          </a:xfrm>
        </p:grpSpPr>
        <p:sp>
          <p:nvSpPr>
            <p:cNvPr id="20" name="Shape 32"/>
            <p:cNvSpPr/>
            <p:nvPr/>
          </p:nvSpPr>
          <p:spPr>
            <a:xfrm rot="10800000">
              <a:off x="5575242" y="4948334"/>
              <a:ext cx="394200" cy="131400"/>
            </a:xfrm>
            <a:prstGeom prst="triangle">
              <a:avLst>
                <a:gd name="adj" fmla="val 32425"/>
              </a:avLst>
            </a:prstGeom>
            <a:solidFill>
              <a:schemeClr val="accent3">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1" name="Shape 33"/>
            <p:cNvGrpSpPr/>
            <p:nvPr/>
          </p:nvGrpSpPr>
          <p:grpSpPr>
            <a:xfrm flipH="1">
              <a:off x="5734850" y="4472723"/>
              <a:ext cx="2040837" cy="670795"/>
              <a:chOff x="1297954" y="330075"/>
              <a:chExt cx="5169293" cy="1699506"/>
            </a:xfrm>
          </p:grpSpPr>
          <p:sp>
            <p:nvSpPr>
              <p:cNvPr id="25" name="Shape 34"/>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Shape 35"/>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22" name="Shape 36"/>
            <p:cNvGrpSpPr/>
            <p:nvPr/>
          </p:nvGrpSpPr>
          <p:grpSpPr>
            <a:xfrm flipH="1">
              <a:off x="5578209" y="4646738"/>
              <a:ext cx="2199863" cy="304563"/>
              <a:chOff x="-5827153" y="330075"/>
              <a:chExt cx="12276019" cy="1699567"/>
            </a:xfrm>
          </p:grpSpPr>
          <p:sp>
            <p:nvSpPr>
              <p:cNvPr id="23" name="Shape 37"/>
              <p:cNvSpPr/>
              <p:nvPr/>
            </p:nvSpPr>
            <p:spPr>
              <a:xfrm>
                <a:off x="-5827153" y="330140"/>
                <a:ext cx="10612202" cy="1699502"/>
              </a:xfrm>
              <a:prstGeom prst="rect">
                <a:avLst/>
              </a:prstGeom>
              <a:solidFill>
                <a:srgbClr val="CC66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4" name="Shape 38"/>
              <p:cNvSpPr/>
              <p:nvPr/>
            </p:nvSpPr>
            <p:spPr>
              <a:xfrm>
                <a:off x="4749366" y="330075"/>
                <a:ext cx="1699500" cy="1699500"/>
              </a:xfrm>
              <a:prstGeom prst="rtTriangle">
                <a:avLst/>
              </a:prstGeom>
              <a:solidFill>
                <a:srgbClr val="CC6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b="0">
                <a:latin typeface="Calibri" panose="020F0502020204030204" pitchFamily="34" charset="0"/>
                <a:cs typeface="Calibri" panose="020F0502020204030204" pitchFamily="34" charset="0"/>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dirty="0"/>
          </a:p>
        </p:txBody>
      </p:sp>
      <p:grpSp>
        <p:nvGrpSpPr>
          <p:cNvPr id="27" name="Shape 154"/>
          <p:cNvGrpSpPr/>
          <p:nvPr userDrawn="1"/>
        </p:nvGrpSpPr>
        <p:grpSpPr>
          <a:xfrm rot="10800000">
            <a:off x="-8" y="-2"/>
            <a:ext cx="2202830" cy="670795"/>
            <a:chOff x="5575242" y="4472723"/>
            <a:chExt cx="2202830" cy="670795"/>
          </a:xfrm>
        </p:grpSpPr>
        <p:sp>
          <p:nvSpPr>
            <p:cNvPr id="28" name="Shape 155"/>
            <p:cNvSpPr/>
            <p:nvPr/>
          </p:nvSpPr>
          <p:spPr>
            <a:xfrm rot="10800000">
              <a:off x="5575242" y="4948334"/>
              <a:ext cx="394200" cy="131400"/>
            </a:xfrm>
            <a:prstGeom prst="triangle">
              <a:avLst>
                <a:gd name="adj" fmla="val 32425"/>
              </a:avLst>
            </a:prstGeom>
            <a:solidFill>
              <a:schemeClr val="accent2">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9" name="Shape 156"/>
            <p:cNvGrpSpPr/>
            <p:nvPr/>
          </p:nvGrpSpPr>
          <p:grpSpPr>
            <a:xfrm flipH="1">
              <a:off x="5734850" y="4472723"/>
              <a:ext cx="2040837" cy="670795"/>
              <a:chOff x="1297954" y="330075"/>
              <a:chExt cx="5169293" cy="1699506"/>
            </a:xfrm>
          </p:grpSpPr>
          <p:sp>
            <p:nvSpPr>
              <p:cNvPr id="33" name="Shape 157"/>
              <p:cNvSpPr/>
              <p:nvPr/>
            </p:nvSpPr>
            <p:spPr>
              <a:xfrm>
                <a:off x="1297954" y="330081"/>
                <a:ext cx="3476700" cy="1699500"/>
              </a:xfrm>
              <a:prstGeom prst="rect">
                <a:avLst/>
              </a:prstGeom>
              <a:solidFill>
                <a:srgbClr val="32A3D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4" name="Shape 158"/>
              <p:cNvSpPr/>
              <p:nvPr/>
            </p:nvSpPr>
            <p:spPr>
              <a:xfrm>
                <a:off x="4767747" y="330075"/>
                <a:ext cx="1699500" cy="1699500"/>
              </a:xfrm>
              <a:prstGeom prst="rtTriangle">
                <a:avLst/>
              </a:prstGeom>
              <a:solidFill>
                <a:srgbClr val="32A3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0" name="Shape 159"/>
            <p:cNvGrpSpPr/>
            <p:nvPr/>
          </p:nvGrpSpPr>
          <p:grpSpPr>
            <a:xfrm flipH="1">
              <a:off x="5578209" y="4646738"/>
              <a:ext cx="2199863" cy="304563"/>
              <a:chOff x="-5827153" y="330075"/>
              <a:chExt cx="12276019" cy="1699569"/>
            </a:xfrm>
          </p:grpSpPr>
          <p:sp>
            <p:nvSpPr>
              <p:cNvPr id="31" name="Shape 160"/>
              <p:cNvSpPr/>
              <p:nvPr/>
            </p:nvSpPr>
            <p:spPr>
              <a:xfrm>
                <a:off x="-5827153" y="330144"/>
                <a:ext cx="10612200" cy="1699500"/>
              </a:xfrm>
              <a:prstGeom prst="rect">
                <a:avLst/>
              </a:prstGeom>
              <a:solidFill>
                <a:srgbClr val="0033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2" name="Shape 161"/>
              <p:cNvSpPr/>
              <p:nvPr/>
            </p:nvSpPr>
            <p:spPr>
              <a:xfrm>
                <a:off x="4749366" y="330075"/>
                <a:ext cx="1699500" cy="1699500"/>
              </a:xfrm>
              <a:prstGeom prst="rtTriangle">
                <a:avLst/>
              </a:prstGeom>
              <a:solidFill>
                <a:srgbClr val="0033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dirty="0"/>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dirty="0"/>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fld id="{00000000-1234-1234-1234-123412341234}" type="slidenum">
              <a:rPr lang="en" smtClean="0"/>
              <a:pPr/>
              <a:t>‹#›</a:t>
            </a:fld>
            <a:endParaRPr lang="en" b="0"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1" r:id="rId3"/>
    <p:sldLayoutId id="2147483656"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2"/>
        </a:buClr>
        <a:buFont typeface="Wingdings" panose="05000000000000000000" pitchFamily="2" charset="2"/>
        <a:buChar char="§"/>
        <a:defRPr sz="3000" b="1" i="0" u="none" strike="noStrike" cap="none" baseline="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mailto:ajsa.suljic@esd.wa.gov"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esd.wa.gov/labormarketinfo/economists/suljic"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799" y="1351100"/>
            <a:ext cx="7938371" cy="1220650"/>
          </a:xfrm>
          <a:prstGeom prst="rect">
            <a:avLst/>
          </a:prstGeom>
        </p:spPr>
        <p:txBody>
          <a:bodyPr spcFirstLastPara="1" wrap="square" lIns="91425" tIns="91425" rIns="91425" bIns="91425" anchor="b" anchorCtr="0">
            <a:noAutofit/>
          </a:bodyPr>
          <a:lstStyle/>
          <a:p>
            <a:pPr lvl="0" algn="ctr"/>
            <a:br>
              <a:rPr lang="en-US" sz="7200" dirty="0"/>
            </a:br>
            <a:r>
              <a:rPr lang="en-US" sz="5400" dirty="0"/>
              <a:t>State of the Economy</a:t>
            </a:r>
            <a:endParaRPr lang="en-US" sz="7200" dirty="0"/>
          </a:p>
        </p:txBody>
      </p:sp>
      <p:sp>
        <p:nvSpPr>
          <p:cNvPr id="2" name="Text Placeholder 1"/>
          <p:cNvSpPr>
            <a:spLocks noGrp="1"/>
          </p:cNvSpPr>
          <p:nvPr>
            <p:ph type="body" sz="quarter" idx="13"/>
          </p:nvPr>
        </p:nvSpPr>
        <p:spPr>
          <a:xfrm>
            <a:off x="685799" y="3792400"/>
            <a:ext cx="6342399" cy="520700"/>
          </a:xfrm>
        </p:spPr>
        <p:txBody>
          <a:bodyPr/>
          <a:lstStyle/>
          <a:p>
            <a:r>
              <a:rPr lang="en-US" dirty="0">
                <a:solidFill>
                  <a:schemeClr val="accent2"/>
                </a:solidFill>
              </a:rPr>
              <a:t>Ajsa Suljic, Regional Labor Economist</a:t>
            </a:r>
          </a:p>
          <a:p>
            <a:r>
              <a:rPr lang="en-US" sz="1800" dirty="0">
                <a:solidFill>
                  <a:schemeClr val="accent2"/>
                </a:solidFill>
              </a:rPr>
              <a:t>Labor Market Information and Research</a:t>
            </a:r>
          </a:p>
          <a:p>
            <a:r>
              <a:rPr lang="en-US" sz="2000" dirty="0">
                <a:solidFill>
                  <a:schemeClr val="accent2"/>
                </a:solidFill>
              </a:rPr>
              <a:t>Washington Employment Security Department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dirty="0"/>
          </a:p>
        </p:txBody>
      </p:sp>
      <p:sp>
        <p:nvSpPr>
          <p:cNvPr id="7" name="Shape 248">
            <a:extLst>
              <a:ext uri="{FF2B5EF4-FFF2-40B4-BE49-F238E27FC236}">
                <a16:creationId xmlns:a16="http://schemas.microsoft.com/office/drawing/2014/main" id="{42A4C27F-115E-ED6C-9761-B7E082E4B50A}"/>
              </a:ext>
            </a:extLst>
          </p:cNvPr>
          <p:cNvSpPr txBox="1">
            <a:spLocks/>
          </p:cNvSpPr>
          <p:nvPr/>
        </p:nvSpPr>
        <p:spPr>
          <a:xfrm>
            <a:off x="2327056" y="0"/>
            <a:ext cx="6543479" cy="82409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Nonfarm Employment by Industry Change </a:t>
            </a:r>
            <a:br>
              <a:rPr lang="en-US" sz="2800" dirty="0">
                <a:solidFill>
                  <a:srgbClr val="CC6600"/>
                </a:solidFill>
                <a:latin typeface="Calibri" panose="020F0502020204030204" pitchFamily="34" charset="0"/>
                <a:cs typeface="Calibri" panose="020F0502020204030204" pitchFamily="34" charset="0"/>
              </a:rPr>
            </a:br>
            <a:r>
              <a:rPr lang="en-US" sz="2800" dirty="0">
                <a:solidFill>
                  <a:srgbClr val="CC6600"/>
                </a:solidFill>
                <a:latin typeface="Calibri" panose="020F0502020204030204" pitchFamily="34" charset="0"/>
                <a:cs typeface="Calibri" panose="020F0502020204030204" pitchFamily="34" charset="0"/>
              </a:rPr>
              <a:t>Skamania County</a:t>
            </a:r>
          </a:p>
        </p:txBody>
      </p:sp>
      <p:pic>
        <p:nvPicPr>
          <p:cNvPr id="3" name="Picture 2">
            <a:extLst>
              <a:ext uri="{FF2B5EF4-FFF2-40B4-BE49-F238E27FC236}">
                <a16:creationId xmlns:a16="http://schemas.microsoft.com/office/drawing/2014/main" id="{AA6EE08A-9343-B680-AD81-D34455C08B85}"/>
              </a:ext>
            </a:extLst>
          </p:cNvPr>
          <p:cNvPicPr>
            <a:picLocks noChangeAspect="1"/>
          </p:cNvPicPr>
          <p:nvPr/>
        </p:nvPicPr>
        <p:blipFill>
          <a:blip r:embed="rId3"/>
          <a:stretch>
            <a:fillRect/>
          </a:stretch>
        </p:blipFill>
        <p:spPr>
          <a:xfrm>
            <a:off x="0" y="824089"/>
            <a:ext cx="8870535" cy="4319411"/>
          </a:xfrm>
          <a:prstGeom prst="rect">
            <a:avLst/>
          </a:prstGeom>
        </p:spPr>
      </p:pic>
    </p:spTree>
    <p:extLst>
      <p:ext uri="{BB962C8B-B14F-4D97-AF65-F5344CB8AC3E}">
        <p14:creationId xmlns:p14="http://schemas.microsoft.com/office/powerpoint/2010/main" val="2186704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2127903" y="16024"/>
            <a:ext cx="6708448" cy="5312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3600" dirty="0">
                <a:solidFill>
                  <a:srgbClr val="CC6600"/>
                </a:solidFill>
                <a:latin typeface="Calibri" panose="020F0502020204030204" pitchFamily="34" charset="0"/>
                <a:cs typeface="Calibri" panose="020F0502020204030204" pitchFamily="34" charset="0"/>
              </a:rPr>
              <a:t>Total Covered Employment</a:t>
            </a:r>
          </a:p>
        </p:txBody>
      </p:sp>
      <p:pic>
        <p:nvPicPr>
          <p:cNvPr id="5" name="Picture 4">
            <a:extLst>
              <a:ext uri="{FF2B5EF4-FFF2-40B4-BE49-F238E27FC236}">
                <a16:creationId xmlns:a16="http://schemas.microsoft.com/office/drawing/2014/main" id="{4E7FA78D-D66A-4BAA-AFE4-542546143A82}"/>
              </a:ext>
            </a:extLst>
          </p:cNvPr>
          <p:cNvPicPr>
            <a:picLocks noChangeAspect="1"/>
          </p:cNvPicPr>
          <p:nvPr/>
        </p:nvPicPr>
        <p:blipFill>
          <a:blip r:embed="rId3"/>
          <a:stretch>
            <a:fillRect/>
          </a:stretch>
        </p:blipFill>
        <p:spPr>
          <a:xfrm>
            <a:off x="512618" y="651164"/>
            <a:ext cx="8063346" cy="4300936"/>
          </a:xfrm>
          <a:prstGeom prst="rect">
            <a:avLst/>
          </a:prstGeom>
        </p:spPr>
      </p:pic>
    </p:spTree>
    <p:extLst>
      <p:ext uri="{BB962C8B-B14F-4D97-AF65-F5344CB8AC3E}">
        <p14:creationId xmlns:p14="http://schemas.microsoft.com/office/powerpoint/2010/main" val="2145953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9A6BBC00-A8AD-E23F-F573-DE94BF6519C2}"/>
            </a:ext>
          </a:extLst>
        </p:cNvPr>
        <p:cNvGrpSpPr/>
        <p:nvPr/>
      </p:nvGrpSpPr>
      <p:grpSpPr>
        <a:xfrm>
          <a:off x="0" y="0"/>
          <a:ext cx="0" cy="0"/>
          <a:chOff x="0" y="0"/>
          <a:chExt cx="0" cy="0"/>
        </a:xfrm>
      </p:grpSpPr>
      <p:sp>
        <p:nvSpPr>
          <p:cNvPr id="262" name="Shape 262">
            <a:extLst>
              <a:ext uri="{FF2B5EF4-FFF2-40B4-BE49-F238E27FC236}">
                <a16:creationId xmlns:a16="http://schemas.microsoft.com/office/drawing/2014/main" id="{CB072803-00F7-A247-19AF-9DD06A3206C9}"/>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dirty="0"/>
          </a:p>
        </p:txBody>
      </p:sp>
      <p:sp>
        <p:nvSpPr>
          <p:cNvPr id="3" name="Shape 248">
            <a:extLst>
              <a:ext uri="{FF2B5EF4-FFF2-40B4-BE49-F238E27FC236}">
                <a16:creationId xmlns:a16="http://schemas.microsoft.com/office/drawing/2014/main" id="{1E4CC28A-1DAF-118C-5F5F-8D10EE2C2869}"/>
              </a:ext>
            </a:extLst>
          </p:cNvPr>
          <p:cNvSpPr txBox="1">
            <a:spLocks/>
          </p:cNvSpPr>
          <p:nvPr/>
        </p:nvSpPr>
        <p:spPr>
          <a:xfrm>
            <a:off x="2127903" y="16024"/>
            <a:ext cx="6708448" cy="774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3200" dirty="0">
                <a:solidFill>
                  <a:srgbClr val="CC6600"/>
                </a:solidFill>
                <a:latin typeface="Calibri" panose="020F0502020204030204" pitchFamily="34" charset="0"/>
                <a:cs typeface="Calibri" panose="020F0502020204030204" pitchFamily="34" charset="0"/>
              </a:rPr>
              <a:t>Total Covered Employment</a:t>
            </a:r>
          </a:p>
          <a:p>
            <a:pPr algn="ctr"/>
            <a:r>
              <a:rPr lang="en-US" sz="3200" dirty="0">
                <a:solidFill>
                  <a:srgbClr val="CC6600"/>
                </a:solidFill>
                <a:latin typeface="Calibri" panose="020F0502020204030204" pitchFamily="34" charset="0"/>
                <a:cs typeface="Calibri" panose="020F0502020204030204" pitchFamily="34" charset="0"/>
              </a:rPr>
              <a:t>Skamania County, WA, 2023</a:t>
            </a:r>
          </a:p>
        </p:txBody>
      </p:sp>
      <p:pic>
        <p:nvPicPr>
          <p:cNvPr id="4" name="Picture 3">
            <a:extLst>
              <a:ext uri="{FF2B5EF4-FFF2-40B4-BE49-F238E27FC236}">
                <a16:creationId xmlns:a16="http://schemas.microsoft.com/office/drawing/2014/main" id="{4709D80F-4A92-C1FD-2417-5C01BD25263E}"/>
              </a:ext>
            </a:extLst>
          </p:cNvPr>
          <p:cNvPicPr>
            <a:picLocks noChangeAspect="1"/>
          </p:cNvPicPr>
          <p:nvPr/>
        </p:nvPicPr>
        <p:blipFill>
          <a:blip r:embed="rId3"/>
          <a:stretch>
            <a:fillRect/>
          </a:stretch>
        </p:blipFill>
        <p:spPr>
          <a:xfrm>
            <a:off x="438150" y="865908"/>
            <a:ext cx="8267700" cy="4178531"/>
          </a:xfrm>
          <a:prstGeom prst="rect">
            <a:avLst/>
          </a:prstGeom>
        </p:spPr>
      </p:pic>
    </p:spTree>
    <p:extLst>
      <p:ext uri="{BB962C8B-B14F-4D97-AF65-F5344CB8AC3E}">
        <p14:creationId xmlns:p14="http://schemas.microsoft.com/office/powerpoint/2010/main" val="1627235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2117270" y="191400"/>
            <a:ext cx="670844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Percentage Share of Total Employment </a:t>
            </a:r>
          </a:p>
          <a:p>
            <a:pPr algn="ctr"/>
            <a:r>
              <a:rPr lang="en-US" sz="2800" dirty="0">
                <a:solidFill>
                  <a:srgbClr val="CC6600"/>
                </a:solidFill>
                <a:latin typeface="Calibri" panose="020F0502020204030204" pitchFamily="34" charset="0"/>
                <a:cs typeface="Calibri" panose="020F0502020204030204" pitchFamily="34" charset="0"/>
              </a:rPr>
              <a:t>Skamania County, WA 2023</a:t>
            </a:r>
          </a:p>
        </p:txBody>
      </p:sp>
      <p:pic>
        <p:nvPicPr>
          <p:cNvPr id="5" name="Picture 4">
            <a:extLst>
              <a:ext uri="{FF2B5EF4-FFF2-40B4-BE49-F238E27FC236}">
                <a16:creationId xmlns:a16="http://schemas.microsoft.com/office/drawing/2014/main" id="{15FC3547-4B9C-F4A4-A986-DEADD9598D92}"/>
              </a:ext>
            </a:extLst>
          </p:cNvPr>
          <p:cNvPicPr>
            <a:picLocks noChangeAspect="1"/>
          </p:cNvPicPr>
          <p:nvPr/>
        </p:nvPicPr>
        <p:blipFill>
          <a:blip r:embed="rId3"/>
          <a:stretch>
            <a:fillRect/>
          </a:stretch>
        </p:blipFill>
        <p:spPr>
          <a:xfrm>
            <a:off x="398926" y="850605"/>
            <a:ext cx="8346147" cy="4292895"/>
          </a:xfrm>
          <a:prstGeom prst="rect">
            <a:avLst/>
          </a:prstGeom>
        </p:spPr>
      </p:pic>
    </p:spTree>
    <p:extLst>
      <p:ext uri="{BB962C8B-B14F-4D97-AF65-F5344CB8AC3E}">
        <p14:creationId xmlns:p14="http://schemas.microsoft.com/office/powerpoint/2010/main" val="2013785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1991832" y="167415"/>
            <a:ext cx="715216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Resident Population and Personal Income</a:t>
            </a:r>
          </a:p>
          <a:p>
            <a:pPr algn="ctr"/>
            <a:r>
              <a:rPr lang="en-US" sz="2800" dirty="0">
                <a:solidFill>
                  <a:srgbClr val="CC6600"/>
                </a:solidFill>
                <a:latin typeface="Calibri" panose="020F0502020204030204" pitchFamily="34" charset="0"/>
                <a:cs typeface="Calibri" panose="020F0502020204030204" pitchFamily="34" charset="0"/>
              </a:rPr>
              <a:t>Skamania County, WA</a:t>
            </a:r>
          </a:p>
        </p:txBody>
      </p:sp>
      <p:pic>
        <p:nvPicPr>
          <p:cNvPr id="4" name="Picture 3">
            <a:extLst>
              <a:ext uri="{FF2B5EF4-FFF2-40B4-BE49-F238E27FC236}">
                <a16:creationId xmlns:a16="http://schemas.microsoft.com/office/drawing/2014/main" id="{27909343-A273-466C-B03B-E824F550B12C}"/>
              </a:ext>
            </a:extLst>
          </p:cNvPr>
          <p:cNvPicPr>
            <a:picLocks noChangeAspect="1"/>
          </p:cNvPicPr>
          <p:nvPr/>
        </p:nvPicPr>
        <p:blipFill>
          <a:blip r:embed="rId3"/>
          <a:stretch>
            <a:fillRect/>
          </a:stretch>
        </p:blipFill>
        <p:spPr>
          <a:xfrm>
            <a:off x="0" y="812800"/>
            <a:ext cx="8681156" cy="4330700"/>
          </a:xfrm>
          <a:prstGeom prst="rect">
            <a:avLst/>
          </a:prstGeom>
        </p:spPr>
      </p:pic>
    </p:spTree>
    <p:extLst>
      <p:ext uri="{BB962C8B-B14F-4D97-AF65-F5344CB8AC3E}">
        <p14:creationId xmlns:p14="http://schemas.microsoft.com/office/powerpoint/2010/main" val="3399689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1991832" y="76446"/>
            <a:ext cx="715216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Resident Population and Personal Income</a:t>
            </a:r>
          </a:p>
          <a:p>
            <a:pPr algn="ctr"/>
            <a:r>
              <a:rPr lang="en-US" sz="2800" dirty="0">
                <a:solidFill>
                  <a:srgbClr val="CC6600"/>
                </a:solidFill>
                <a:latin typeface="Calibri" panose="020F0502020204030204" pitchFamily="34" charset="0"/>
                <a:cs typeface="Calibri" panose="020F0502020204030204" pitchFamily="34" charset="0"/>
              </a:rPr>
              <a:t>Skamania County, WA</a:t>
            </a:r>
          </a:p>
        </p:txBody>
      </p:sp>
      <p:pic>
        <p:nvPicPr>
          <p:cNvPr id="5" name="Picture 4">
            <a:extLst>
              <a:ext uri="{FF2B5EF4-FFF2-40B4-BE49-F238E27FC236}">
                <a16:creationId xmlns:a16="http://schemas.microsoft.com/office/drawing/2014/main" id="{0F4D43CE-9EDA-E690-43C6-97985D4A3F68}"/>
              </a:ext>
            </a:extLst>
          </p:cNvPr>
          <p:cNvPicPr>
            <a:picLocks noChangeAspect="1"/>
          </p:cNvPicPr>
          <p:nvPr/>
        </p:nvPicPr>
        <p:blipFill>
          <a:blip r:embed="rId3"/>
          <a:stretch>
            <a:fillRect/>
          </a:stretch>
        </p:blipFill>
        <p:spPr>
          <a:xfrm>
            <a:off x="180975" y="790222"/>
            <a:ext cx="8782050" cy="3686528"/>
          </a:xfrm>
          <a:prstGeom prst="rect">
            <a:avLst/>
          </a:prstGeom>
        </p:spPr>
      </p:pic>
      <p:pic>
        <p:nvPicPr>
          <p:cNvPr id="4" name="Picture 3">
            <a:extLst>
              <a:ext uri="{FF2B5EF4-FFF2-40B4-BE49-F238E27FC236}">
                <a16:creationId xmlns:a16="http://schemas.microsoft.com/office/drawing/2014/main" id="{23CA0010-E854-8290-10A8-D0F9BE9F2E6E}"/>
              </a:ext>
            </a:extLst>
          </p:cNvPr>
          <p:cNvPicPr>
            <a:picLocks noChangeAspect="1"/>
          </p:cNvPicPr>
          <p:nvPr/>
        </p:nvPicPr>
        <p:blipFill>
          <a:blip r:embed="rId4"/>
          <a:stretch>
            <a:fillRect/>
          </a:stretch>
        </p:blipFill>
        <p:spPr>
          <a:xfrm>
            <a:off x="2570395" y="3823519"/>
            <a:ext cx="4778672" cy="1233904"/>
          </a:xfrm>
          <a:prstGeom prst="rect">
            <a:avLst/>
          </a:prstGeom>
        </p:spPr>
      </p:pic>
    </p:spTree>
    <p:extLst>
      <p:ext uri="{BB962C8B-B14F-4D97-AF65-F5344CB8AC3E}">
        <p14:creationId xmlns:p14="http://schemas.microsoft.com/office/powerpoint/2010/main" val="1628058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1991832" y="139766"/>
            <a:ext cx="715216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Resident Population and Personal Income</a:t>
            </a:r>
          </a:p>
          <a:p>
            <a:pPr algn="ctr"/>
            <a:r>
              <a:rPr lang="en-US" sz="2800" dirty="0">
                <a:solidFill>
                  <a:srgbClr val="CC6600"/>
                </a:solidFill>
                <a:latin typeface="Calibri" panose="020F0502020204030204" pitchFamily="34" charset="0"/>
                <a:cs typeface="Calibri" panose="020F0502020204030204" pitchFamily="34" charset="0"/>
              </a:rPr>
              <a:t>Skamania County, WA</a:t>
            </a:r>
          </a:p>
        </p:txBody>
      </p:sp>
      <p:pic>
        <p:nvPicPr>
          <p:cNvPr id="9" name="Picture 8">
            <a:extLst>
              <a:ext uri="{FF2B5EF4-FFF2-40B4-BE49-F238E27FC236}">
                <a16:creationId xmlns:a16="http://schemas.microsoft.com/office/drawing/2014/main" id="{6F15C6E7-CAB7-6005-EDEB-1CFBD70FBAE3}"/>
              </a:ext>
            </a:extLst>
          </p:cNvPr>
          <p:cNvPicPr>
            <a:picLocks noChangeAspect="1"/>
          </p:cNvPicPr>
          <p:nvPr/>
        </p:nvPicPr>
        <p:blipFill>
          <a:blip r:embed="rId3"/>
          <a:stretch>
            <a:fillRect/>
          </a:stretch>
        </p:blipFill>
        <p:spPr>
          <a:xfrm>
            <a:off x="156487" y="1557867"/>
            <a:ext cx="8637558" cy="3394233"/>
          </a:xfrm>
          <a:prstGeom prst="rect">
            <a:avLst/>
          </a:prstGeom>
        </p:spPr>
      </p:pic>
      <p:pic>
        <p:nvPicPr>
          <p:cNvPr id="11" name="Picture 10">
            <a:extLst>
              <a:ext uri="{FF2B5EF4-FFF2-40B4-BE49-F238E27FC236}">
                <a16:creationId xmlns:a16="http://schemas.microsoft.com/office/drawing/2014/main" id="{447E59DD-B64D-DD40-2A7D-4CB427B72A69}"/>
              </a:ext>
            </a:extLst>
          </p:cNvPr>
          <p:cNvPicPr>
            <a:picLocks noChangeAspect="1"/>
          </p:cNvPicPr>
          <p:nvPr/>
        </p:nvPicPr>
        <p:blipFill>
          <a:blip r:embed="rId4"/>
          <a:stretch>
            <a:fillRect/>
          </a:stretch>
        </p:blipFill>
        <p:spPr>
          <a:xfrm>
            <a:off x="4259967" y="782609"/>
            <a:ext cx="4371975" cy="1543050"/>
          </a:xfrm>
          <a:prstGeom prst="rect">
            <a:avLst/>
          </a:prstGeom>
        </p:spPr>
      </p:pic>
    </p:spTree>
    <p:extLst>
      <p:ext uri="{BB962C8B-B14F-4D97-AF65-F5344CB8AC3E}">
        <p14:creationId xmlns:p14="http://schemas.microsoft.com/office/powerpoint/2010/main" val="3395650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1991832" y="125542"/>
            <a:ext cx="715216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Resident Population and Personal Income</a:t>
            </a:r>
          </a:p>
          <a:p>
            <a:pPr algn="ctr"/>
            <a:r>
              <a:rPr lang="en-US" sz="2800" dirty="0">
                <a:solidFill>
                  <a:srgbClr val="CC6600"/>
                </a:solidFill>
                <a:latin typeface="Calibri" panose="020F0502020204030204" pitchFamily="34" charset="0"/>
                <a:cs typeface="Calibri" panose="020F0502020204030204" pitchFamily="34" charset="0"/>
              </a:rPr>
              <a:t>Skamania County, WA</a:t>
            </a:r>
          </a:p>
        </p:txBody>
      </p:sp>
      <p:pic>
        <p:nvPicPr>
          <p:cNvPr id="4" name="Picture 3">
            <a:extLst>
              <a:ext uri="{FF2B5EF4-FFF2-40B4-BE49-F238E27FC236}">
                <a16:creationId xmlns:a16="http://schemas.microsoft.com/office/drawing/2014/main" id="{E91F7487-8DE4-DE12-1E46-71BFBB525924}"/>
              </a:ext>
            </a:extLst>
          </p:cNvPr>
          <p:cNvPicPr>
            <a:picLocks noChangeAspect="1"/>
          </p:cNvPicPr>
          <p:nvPr/>
        </p:nvPicPr>
        <p:blipFill>
          <a:blip r:embed="rId3"/>
          <a:stretch>
            <a:fillRect/>
          </a:stretch>
        </p:blipFill>
        <p:spPr>
          <a:xfrm>
            <a:off x="38600" y="1399822"/>
            <a:ext cx="8721578" cy="3673339"/>
          </a:xfrm>
          <a:prstGeom prst="rect">
            <a:avLst/>
          </a:prstGeom>
        </p:spPr>
      </p:pic>
      <p:pic>
        <p:nvPicPr>
          <p:cNvPr id="6" name="Picture 5">
            <a:extLst>
              <a:ext uri="{FF2B5EF4-FFF2-40B4-BE49-F238E27FC236}">
                <a16:creationId xmlns:a16="http://schemas.microsoft.com/office/drawing/2014/main" id="{9E537072-9B1B-1ED0-592B-13EAA298D891}"/>
              </a:ext>
            </a:extLst>
          </p:cNvPr>
          <p:cNvPicPr>
            <a:picLocks noChangeAspect="1"/>
          </p:cNvPicPr>
          <p:nvPr/>
        </p:nvPicPr>
        <p:blipFill>
          <a:blip r:embed="rId4"/>
          <a:stretch>
            <a:fillRect/>
          </a:stretch>
        </p:blipFill>
        <p:spPr>
          <a:xfrm>
            <a:off x="4788414" y="757032"/>
            <a:ext cx="3686175" cy="1552575"/>
          </a:xfrm>
          <a:prstGeom prst="rect">
            <a:avLst/>
          </a:prstGeom>
        </p:spPr>
      </p:pic>
    </p:spTree>
    <p:extLst>
      <p:ext uri="{BB962C8B-B14F-4D97-AF65-F5344CB8AC3E}">
        <p14:creationId xmlns:p14="http://schemas.microsoft.com/office/powerpoint/2010/main" val="1319849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1953232" y="191400"/>
            <a:ext cx="715216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Resident Population and Personal Income</a:t>
            </a:r>
          </a:p>
          <a:p>
            <a:pPr algn="ctr"/>
            <a:r>
              <a:rPr lang="en-US" sz="2800" dirty="0">
                <a:solidFill>
                  <a:srgbClr val="CC6600"/>
                </a:solidFill>
                <a:latin typeface="Calibri" panose="020F0502020204030204" pitchFamily="34" charset="0"/>
                <a:cs typeface="Calibri" panose="020F0502020204030204" pitchFamily="34" charset="0"/>
              </a:rPr>
              <a:t>Skamania County, WA</a:t>
            </a:r>
          </a:p>
        </p:txBody>
      </p:sp>
      <p:pic>
        <p:nvPicPr>
          <p:cNvPr id="5" name="Picture 4">
            <a:extLst>
              <a:ext uri="{FF2B5EF4-FFF2-40B4-BE49-F238E27FC236}">
                <a16:creationId xmlns:a16="http://schemas.microsoft.com/office/drawing/2014/main" id="{242E8E9A-0606-7FA2-DF38-E99EA6F66CE4}"/>
              </a:ext>
            </a:extLst>
          </p:cNvPr>
          <p:cNvPicPr>
            <a:picLocks noChangeAspect="1"/>
          </p:cNvPicPr>
          <p:nvPr/>
        </p:nvPicPr>
        <p:blipFill>
          <a:blip r:embed="rId3"/>
          <a:stretch>
            <a:fillRect/>
          </a:stretch>
        </p:blipFill>
        <p:spPr>
          <a:xfrm>
            <a:off x="38600" y="827775"/>
            <a:ext cx="8766733" cy="4124325"/>
          </a:xfrm>
          <a:prstGeom prst="rect">
            <a:avLst/>
          </a:prstGeom>
        </p:spPr>
      </p:pic>
      <p:pic>
        <p:nvPicPr>
          <p:cNvPr id="8" name="Picture 7">
            <a:extLst>
              <a:ext uri="{FF2B5EF4-FFF2-40B4-BE49-F238E27FC236}">
                <a16:creationId xmlns:a16="http://schemas.microsoft.com/office/drawing/2014/main" id="{C6F1EEC1-C714-9D46-3C54-96729334568B}"/>
              </a:ext>
            </a:extLst>
          </p:cNvPr>
          <p:cNvPicPr>
            <a:picLocks noChangeAspect="1"/>
          </p:cNvPicPr>
          <p:nvPr/>
        </p:nvPicPr>
        <p:blipFill>
          <a:blip r:embed="rId4"/>
          <a:stretch>
            <a:fillRect/>
          </a:stretch>
        </p:blipFill>
        <p:spPr>
          <a:xfrm>
            <a:off x="4854222" y="2902950"/>
            <a:ext cx="4251178" cy="1733550"/>
          </a:xfrm>
          <a:prstGeom prst="rect">
            <a:avLst/>
          </a:prstGeom>
        </p:spPr>
      </p:pic>
    </p:spTree>
    <p:extLst>
      <p:ext uri="{BB962C8B-B14F-4D97-AF65-F5344CB8AC3E}">
        <p14:creationId xmlns:p14="http://schemas.microsoft.com/office/powerpoint/2010/main" val="1344682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dirty="0"/>
          </a:p>
        </p:txBody>
      </p:sp>
      <p:sp>
        <p:nvSpPr>
          <p:cNvPr id="2" name="Shape 248">
            <a:extLst>
              <a:ext uri="{FF2B5EF4-FFF2-40B4-BE49-F238E27FC236}">
                <a16:creationId xmlns:a16="http://schemas.microsoft.com/office/drawing/2014/main" id="{60273138-68BB-FF0F-0A53-8173B961D922}"/>
              </a:ext>
            </a:extLst>
          </p:cNvPr>
          <p:cNvSpPr txBox="1">
            <a:spLocks/>
          </p:cNvSpPr>
          <p:nvPr/>
        </p:nvSpPr>
        <p:spPr>
          <a:xfrm>
            <a:off x="1848133" y="1977817"/>
            <a:ext cx="5447734" cy="11878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5400" dirty="0">
                <a:solidFill>
                  <a:srgbClr val="CC6600"/>
                </a:solidFill>
                <a:latin typeface="Calibri" panose="020F0502020204030204" pitchFamily="34" charset="0"/>
                <a:cs typeface="Calibri" panose="020F0502020204030204" pitchFamily="34" charset="0"/>
              </a:rPr>
              <a:t>Klickitat County</a:t>
            </a:r>
          </a:p>
        </p:txBody>
      </p:sp>
    </p:spTree>
    <p:extLst>
      <p:ext uri="{BB962C8B-B14F-4D97-AF65-F5344CB8AC3E}">
        <p14:creationId xmlns:p14="http://schemas.microsoft.com/office/powerpoint/2010/main" val="1784218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133600" y="-127957"/>
            <a:ext cx="6882856"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800" dirty="0">
                <a:solidFill>
                  <a:srgbClr val="CC6600"/>
                </a:solidFill>
                <a:latin typeface="Calibri" panose="020F0502020204030204" pitchFamily="34" charset="0"/>
                <a:cs typeface="Calibri" panose="020F0502020204030204" pitchFamily="34" charset="0"/>
              </a:rPr>
              <a:t>Labor around the state</a:t>
            </a:r>
          </a:p>
        </p:txBody>
      </p:sp>
      <p:sp>
        <p:nvSpPr>
          <p:cNvPr id="249" name="Shape 249"/>
          <p:cNvSpPr txBox="1">
            <a:spLocks noGrp="1"/>
          </p:cNvSpPr>
          <p:nvPr>
            <p:ph type="subTitle" idx="4294967295"/>
          </p:nvPr>
        </p:nvSpPr>
        <p:spPr>
          <a:xfrm>
            <a:off x="632851" y="1327105"/>
            <a:ext cx="8383605" cy="3014133"/>
          </a:xfrm>
          <a:prstGeom prst="rect">
            <a:avLst/>
          </a:prstGeom>
        </p:spPr>
        <p:txBody>
          <a:bodyPr spcFirstLastPara="1" wrap="square" lIns="91425" tIns="91425" rIns="91425" bIns="91425" anchor="ctr" anchorCtr="0">
            <a:noAutofit/>
          </a:bodyPr>
          <a:lstStyle/>
          <a:p>
            <a:pPr marL="342900" indent="-342900">
              <a:spcAft>
                <a:spcPts val="1000"/>
              </a:spcAft>
            </a:pPr>
            <a:r>
              <a:rPr lang="en-US" b="0" dirty="0">
                <a:latin typeface="Calibri" panose="020F0502020204030204" pitchFamily="34" charset="0"/>
                <a:cs typeface="Calibri" panose="020F0502020204030204" pitchFamily="34" charset="0"/>
              </a:rPr>
              <a:t>The state’s labor force in September 2024 was at 3,979,535</a:t>
            </a:r>
          </a:p>
          <a:p>
            <a:pPr marL="342900" indent="-342900">
              <a:spcAft>
                <a:spcPts val="1000"/>
              </a:spcAft>
            </a:pPr>
            <a:r>
              <a:rPr lang="en-US" b="0" dirty="0">
                <a:latin typeface="Calibri" panose="020F0502020204030204" pitchFamily="34" charset="0"/>
                <a:cs typeface="Calibri" panose="020F0502020204030204" pitchFamily="34" charset="0"/>
              </a:rPr>
              <a:t>From September 2023 through September 2024, the state’s labor force decreased by -57,538</a:t>
            </a:r>
          </a:p>
          <a:p>
            <a:pPr marL="342900" indent="-342900">
              <a:spcAft>
                <a:spcPts val="1000"/>
              </a:spcAft>
            </a:pPr>
            <a:r>
              <a:rPr lang="en-US" b="0" dirty="0">
                <a:latin typeface="Calibri" panose="020F0502020204030204" pitchFamily="34" charset="0"/>
                <a:cs typeface="Calibri" panose="020F0502020204030204" pitchFamily="34" charset="0"/>
              </a:rPr>
              <a:t>Resident labor force employment rate is at 95.8%</a:t>
            </a:r>
          </a:p>
          <a:p>
            <a:pPr marL="342900" indent="-342900">
              <a:spcAft>
                <a:spcPts val="1000"/>
              </a:spcAft>
            </a:pPr>
            <a:r>
              <a:rPr lang="en-US" b="0" dirty="0">
                <a:latin typeface="Calibri" panose="020F0502020204030204" pitchFamily="34" charset="0"/>
                <a:cs typeface="Calibri" panose="020F0502020204030204" pitchFamily="34" charset="0"/>
              </a:rPr>
              <a:t>Over 166,476 people are actively looking for work</a:t>
            </a:r>
          </a:p>
          <a:p>
            <a:pPr marL="342900" indent="-342900">
              <a:spcAft>
                <a:spcPts val="1000"/>
              </a:spcAft>
            </a:pPr>
            <a:r>
              <a:rPr lang="en-US" b="0" dirty="0">
                <a:latin typeface="Calibri" panose="020F0502020204030204" pitchFamily="34" charset="0"/>
                <a:cs typeface="Calibri" panose="020F0502020204030204" pitchFamily="34" charset="0"/>
              </a:rPr>
              <a:t>Current September 2024 unemployment rate at 4.2% NSA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dirty="0"/>
          </a:p>
        </p:txBody>
      </p:sp>
    </p:spTree>
    <p:extLst>
      <p:ext uri="{BB962C8B-B14F-4D97-AF65-F5344CB8AC3E}">
        <p14:creationId xmlns:p14="http://schemas.microsoft.com/office/powerpoint/2010/main" val="255474541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237995" y="0"/>
            <a:ext cx="6522183" cy="8768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rgbClr val="CC6600"/>
                </a:solidFill>
                <a:latin typeface="Calibri" panose="020F0502020204030204" pitchFamily="34" charset="0"/>
                <a:cs typeface="Calibri" panose="020F0502020204030204" pitchFamily="34" charset="0"/>
              </a:rPr>
              <a:t>Labor Force Klickitat County</a:t>
            </a:r>
          </a:p>
        </p:txBody>
      </p:sp>
      <p:sp>
        <p:nvSpPr>
          <p:cNvPr id="249" name="Shape 249"/>
          <p:cNvSpPr txBox="1">
            <a:spLocks noGrp="1"/>
          </p:cNvSpPr>
          <p:nvPr>
            <p:ph type="subTitle" idx="4294967295"/>
          </p:nvPr>
        </p:nvSpPr>
        <p:spPr>
          <a:xfrm>
            <a:off x="499838" y="970844"/>
            <a:ext cx="8383605" cy="3665656"/>
          </a:xfrm>
          <a:prstGeom prst="rect">
            <a:avLst/>
          </a:prstGeom>
        </p:spPr>
        <p:txBody>
          <a:bodyPr spcFirstLastPara="1" wrap="square" lIns="91425" tIns="91425" rIns="91425" bIns="91425" anchor="ctr" anchorCtr="0">
            <a:noAutofit/>
          </a:bodyPr>
          <a:lstStyle/>
          <a:p>
            <a:pPr marL="342900" indent="-342900">
              <a:spcAft>
                <a:spcPts val="1000"/>
              </a:spcAft>
            </a:pPr>
            <a:r>
              <a:rPr lang="en-US" b="0" dirty="0">
                <a:latin typeface="Calibri" panose="020F0502020204030204" pitchFamily="34" charset="0"/>
                <a:cs typeface="Calibri" panose="020F0502020204030204" pitchFamily="34" charset="0"/>
              </a:rPr>
              <a:t>County labor force in September 2024 was at 10,077</a:t>
            </a:r>
          </a:p>
          <a:p>
            <a:pPr marL="342900" indent="-342900">
              <a:spcAft>
                <a:spcPts val="1000"/>
              </a:spcAft>
            </a:pPr>
            <a:r>
              <a:rPr lang="en-US" b="0" dirty="0">
                <a:latin typeface="Calibri" panose="020F0502020204030204" pitchFamily="34" charset="0"/>
                <a:cs typeface="Calibri" panose="020F0502020204030204" pitchFamily="34" charset="0"/>
              </a:rPr>
              <a:t>From September 2023 through September 2024, the counties labor force increased by 338 workers</a:t>
            </a:r>
          </a:p>
          <a:p>
            <a:pPr marL="342900" indent="-342900">
              <a:spcAft>
                <a:spcPts val="1000"/>
              </a:spcAft>
            </a:pPr>
            <a:r>
              <a:rPr lang="en-US" b="0" dirty="0">
                <a:latin typeface="Calibri" panose="020F0502020204030204" pitchFamily="34" charset="0"/>
                <a:cs typeface="Calibri" panose="020F0502020204030204" pitchFamily="34" charset="0"/>
              </a:rPr>
              <a:t>Resident labor force employment rate is at 96.2%</a:t>
            </a:r>
          </a:p>
          <a:p>
            <a:pPr marL="342900" indent="-342900">
              <a:spcAft>
                <a:spcPts val="1000"/>
              </a:spcAft>
            </a:pPr>
            <a:r>
              <a:rPr lang="en-US" b="0" dirty="0">
                <a:latin typeface="Calibri" panose="020F0502020204030204" pitchFamily="34" charset="0"/>
                <a:cs typeface="Calibri" panose="020F0502020204030204" pitchFamily="34" charset="0"/>
              </a:rPr>
              <a:t>Over 381 people are actively looking for work</a:t>
            </a:r>
          </a:p>
          <a:p>
            <a:pPr marL="342900" indent="-342900">
              <a:spcAft>
                <a:spcPts val="1000"/>
              </a:spcAft>
            </a:pPr>
            <a:r>
              <a:rPr lang="en-US" b="0" dirty="0">
                <a:latin typeface="Calibri" panose="020F0502020204030204" pitchFamily="34" charset="0"/>
                <a:cs typeface="Calibri" panose="020F0502020204030204" pitchFamily="34" charset="0"/>
              </a:rPr>
              <a:t>Current unemployment rate was at 3.8%</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dirty="0"/>
          </a:p>
        </p:txBody>
      </p:sp>
    </p:spTree>
    <p:extLst>
      <p:ext uri="{BB962C8B-B14F-4D97-AF65-F5344CB8AC3E}">
        <p14:creationId xmlns:p14="http://schemas.microsoft.com/office/powerpoint/2010/main" val="392400338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394413" y="0"/>
            <a:ext cx="6407755" cy="8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CC6600"/>
                </a:solidFill>
                <a:latin typeface="Calibri" panose="020F0502020204030204" pitchFamily="34" charset="0"/>
                <a:cs typeface="Calibri" panose="020F0502020204030204" pitchFamily="34" charset="0"/>
              </a:rPr>
              <a:t>Labor Force Klickitat County</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dirty="0"/>
          </a:p>
        </p:txBody>
      </p:sp>
      <p:pic>
        <p:nvPicPr>
          <p:cNvPr id="4" name="Picture 3">
            <a:extLst>
              <a:ext uri="{FF2B5EF4-FFF2-40B4-BE49-F238E27FC236}">
                <a16:creationId xmlns:a16="http://schemas.microsoft.com/office/drawing/2014/main" id="{21DEC6CA-A48D-E4F7-A81D-AF333354FF11}"/>
              </a:ext>
            </a:extLst>
          </p:cNvPr>
          <p:cNvPicPr>
            <a:picLocks noChangeAspect="1"/>
          </p:cNvPicPr>
          <p:nvPr/>
        </p:nvPicPr>
        <p:blipFill>
          <a:blip r:embed="rId3"/>
          <a:stretch>
            <a:fillRect/>
          </a:stretch>
        </p:blipFill>
        <p:spPr>
          <a:xfrm>
            <a:off x="237066" y="711200"/>
            <a:ext cx="8444089" cy="4240900"/>
          </a:xfrm>
          <a:prstGeom prst="rect">
            <a:avLst/>
          </a:prstGeom>
        </p:spPr>
      </p:pic>
    </p:spTree>
    <p:extLst>
      <p:ext uri="{BB962C8B-B14F-4D97-AF65-F5344CB8AC3E}">
        <p14:creationId xmlns:p14="http://schemas.microsoft.com/office/powerpoint/2010/main" val="1409697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14" name="Picture 13">
            <a:extLst>
              <a:ext uri="{FF2B5EF4-FFF2-40B4-BE49-F238E27FC236}">
                <a16:creationId xmlns:a16="http://schemas.microsoft.com/office/drawing/2014/main" id="{2C6D007D-AE74-CF35-75DA-376124ECBF80}"/>
              </a:ext>
            </a:extLst>
          </p:cNvPr>
          <p:cNvPicPr>
            <a:picLocks noChangeAspect="1"/>
          </p:cNvPicPr>
          <p:nvPr/>
        </p:nvPicPr>
        <p:blipFill>
          <a:blip r:embed="rId3"/>
          <a:stretch>
            <a:fillRect/>
          </a:stretch>
        </p:blipFill>
        <p:spPr>
          <a:xfrm>
            <a:off x="177428" y="850900"/>
            <a:ext cx="8624740" cy="4292600"/>
          </a:xfrm>
          <a:prstGeom prst="rect">
            <a:avLst/>
          </a:prstGeom>
        </p:spPr>
      </p:pic>
      <p:sp>
        <p:nvSpPr>
          <p:cNvPr id="248" name="Shape 248"/>
          <p:cNvSpPr txBox="1">
            <a:spLocks noGrp="1"/>
          </p:cNvSpPr>
          <p:nvPr>
            <p:ph type="ctrTitle" idx="4294967295"/>
          </p:nvPr>
        </p:nvSpPr>
        <p:spPr>
          <a:xfrm>
            <a:off x="2394413" y="0"/>
            <a:ext cx="6407755" cy="8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CC6600"/>
                </a:solidFill>
                <a:latin typeface="Calibri" panose="020F0502020204030204" pitchFamily="34" charset="0"/>
                <a:cs typeface="Calibri" panose="020F0502020204030204" pitchFamily="34" charset="0"/>
              </a:rPr>
              <a:t>Labor Force Klickitat County</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dirty="0"/>
          </a:p>
        </p:txBody>
      </p:sp>
      <p:pic>
        <p:nvPicPr>
          <p:cNvPr id="12" name="Picture 11">
            <a:extLst>
              <a:ext uri="{FF2B5EF4-FFF2-40B4-BE49-F238E27FC236}">
                <a16:creationId xmlns:a16="http://schemas.microsoft.com/office/drawing/2014/main" id="{B728318A-AE8F-4F60-2C2D-2983A859AED5}"/>
              </a:ext>
            </a:extLst>
          </p:cNvPr>
          <p:cNvPicPr>
            <a:picLocks noChangeAspect="1"/>
          </p:cNvPicPr>
          <p:nvPr/>
        </p:nvPicPr>
        <p:blipFill>
          <a:blip r:embed="rId4"/>
          <a:stretch>
            <a:fillRect/>
          </a:stretch>
        </p:blipFill>
        <p:spPr>
          <a:xfrm>
            <a:off x="5387754" y="2242658"/>
            <a:ext cx="3578818" cy="1704975"/>
          </a:xfrm>
          <a:prstGeom prst="rect">
            <a:avLst/>
          </a:prstGeom>
        </p:spPr>
      </p:pic>
    </p:spTree>
    <p:extLst>
      <p:ext uri="{BB962C8B-B14F-4D97-AF65-F5344CB8AC3E}">
        <p14:creationId xmlns:p14="http://schemas.microsoft.com/office/powerpoint/2010/main" val="3382524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394413" y="0"/>
            <a:ext cx="6407755" cy="8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CC6600"/>
                </a:solidFill>
                <a:latin typeface="Calibri" panose="020F0502020204030204" pitchFamily="34" charset="0"/>
                <a:cs typeface="Calibri" panose="020F0502020204030204" pitchFamily="34" charset="0"/>
              </a:rPr>
              <a:t>Labor Force Klickitat County</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dirty="0"/>
          </a:p>
        </p:txBody>
      </p:sp>
      <p:pic>
        <p:nvPicPr>
          <p:cNvPr id="3" name="Picture 2">
            <a:extLst>
              <a:ext uri="{FF2B5EF4-FFF2-40B4-BE49-F238E27FC236}">
                <a16:creationId xmlns:a16="http://schemas.microsoft.com/office/drawing/2014/main" id="{9963E166-A962-240E-365C-3925E55C6305}"/>
              </a:ext>
            </a:extLst>
          </p:cNvPr>
          <p:cNvPicPr>
            <a:picLocks noChangeAspect="1"/>
          </p:cNvPicPr>
          <p:nvPr/>
        </p:nvPicPr>
        <p:blipFill>
          <a:blip r:embed="rId3"/>
          <a:stretch>
            <a:fillRect/>
          </a:stretch>
        </p:blipFill>
        <p:spPr>
          <a:xfrm>
            <a:off x="38600" y="925384"/>
            <a:ext cx="8763568" cy="4026716"/>
          </a:xfrm>
          <a:prstGeom prst="rect">
            <a:avLst/>
          </a:prstGeom>
        </p:spPr>
      </p:pic>
    </p:spTree>
    <p:extLst>
      <p:ext uri="{BB962C8B-B14F-4D97-AF65-F5344CB8AC3E}">
        <p14:creationId xmlns:p14="http://schemas.microsoft.com/office/powerpoint/2010/main" val="1073375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243271" y="97397"/>
            <a:ext cx="4657457" cy="92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rgbClr val="CC6600"/>
                </a:solidFill>
                <a:latin typeface="Calibri" panose="020F0502020204030204" pitchFamily="34" charset="0"/>
                <a:cs typeface="Calibri" panose="020F0502020204030204" pitchFamily="34" charset="0"/>
              </a:rPr>
              <a:t>Nonfarm Employment </a:t>
            </a:r>
            <a:br>
              <a:rPr lang="en-US" sz="3200" dirty="0">
                <a:solidFill>
                  <a:srgbClr val="CC6600"/>
                </a:solidFill>
                <a:latin typeface="Calibri" panose="020F0502020204030204" pitchFamily="34" charset="0"/>
                <a:cs typeface="Calibri" panose="020F0502020204030204" pitchFamily="34" charset="0"/>
              </a:rPr>
            </a:br>
            <a:r>
              <a:rPr lang="en-US" sz="3200" dirty="0">
                <a:solidFill>
                  <a:srgbClr val="CC6600"/>
                </a:solidFill>
                <a:latin typeface="Calibri" panose="020F0502020204030204" pitchFamily="34" charset="0"/>
                <a:cs typeface="Calibri" panose="020F0502020204030204" pitchFamily="34" charset="0"/>
              </a:rPr>
              <a:t>Klickitat County</a:t>
            </a:r>
          </a:p>
        </p:txBody>
      </p:sp>
      <p:sp>
        <p:nvSpPr>
          <p:cNvPr id="249" name="Shape 249"/>
          <p:cNvSpPr txBox="1">
            <a:spLocks noGrp="1"/>
          </p:cNvSpPr>
          <p:nvPr>
            <p:ph type="subTitle" idx="4294967295"/>
          </p:nvPr>
        </p:nvSpPr>
        <p:spPr>
          <a:xfrm>
            <a:off x="118449" y="1020343"/>
            <a:ext cx="8811906" cy="3931757"/>
          </a:xfrm>
          <a:prstGeom prst="rect">
            <a:avLst/>
          </a:prstGeom>
          <a:solidFill>
            <a:schemeClr val="bg1"/>
          </a:solidFill>
        </p:spPr>
        <p:txBody>
          <a:bodyPr spcFirstLastPara="1" wrap="square" lIns="91425" tIns="91425" rIns="91425" bIns="91425" anchor="ctr" anchorCtr="0">
            <a:noAutofit/>
          </a:bodyPr>
          <a:lstStyle/>
          <a:p>
            <a:pPr marL="342900" indent="-342900">
              <a:spcAft>
                <a:spcPts val="1000"/>
              </a:spcAft>
            </a:pPr>
            <a:r>
              <a:rPr lang="en-US" sz="2000" b="0" dirty="0">
                <a:latin typeface="Calibri" panose="020F0502020204030204" pitchFamily="34" charset="0"/>
                <a:cs typeface="Calibri" panose="020F0502020204030204" pitchFamily="34" charset="0"/>
              </a:rPr>
              <a:t>Nonfarm employment in September 2024 was at  jobs 6,730</a:t>
            </a:r>
          </a:p>
          <a:p>
            <a:pPr marL="342900" indent="-342900">
              <a:spcAft>
                <a:spcPts val="1000"/>
              </a:spcAft>
            </a:pPr>
            <a:r>
              <a:rPr lang="en-US" sz="2000" b="0" dirty="0">
                <a:latin typeface="Calibri" panose="020F0502020204030204" pitchFamily="34" charset="0"/>
                <a:cs typeface="Calibri" panose="020F0502020204030204" pitchFamily="34" charset="0"/>
              </a:rPr>
              <a:t>From Sep.’23 through Sep’24, nonfarm employment increased by 120 jobs</a:t>
            </a:r>
          </a:p>
          <a:p>
            <a:pPr marL="342900" indent="-342900">
              <a:spcAft>
                <a:spcPts val="1000"/>
              </a:spcAft>
            </a:pPr>
            <a:r>
              <a:rPr lang="en-US" sz="2000" b="0" dirty="0">
                <a:latin typeface="Calibri" panose="020F0502020204030204" pitchFamily="34" charset="0"/>
                <a:cs typeface="Calibri" panose="020F0502020204030204" pitchFamily="34" charset="0"/>
              </a:rPr>
              <a:t>Industries of growth OTY include wholesale trade (14.3%); manufacturing (6.6%); government (5.0%) all other services (3.4%); professional and business services (1.4%)</a:t>
            </a:r>
          </a:p>
          <a:p>
            <a:pPr marL="342900" indent="-342900">
              <a:spcAft>
                <a:spcPts val="1000"/>
              </a:spcAft>
            </a:pPr>
            <a:r>
              <a:rPr lang="en-US" sz="2000" b="0" dirty="0">
                <a:latin typeface="Calibri" panose="020F0502020204030204" pitchFamily="34" charset="0"/>
                <a:cs typeface="Calibri" panose="020F0502020204030204" pitchFamily="34" charset="0"/>
              </a:rPr>
              <a:t>Industries decreasing OTY include education and healthcare (-8.5%); trade, transportation and utilities (-8.3%), leisure and hospitality (-5.9%), retail trade  (-2.0%); construction (-2.9%) all other industries remained unchanged</a:t>
            </a:r>
          </a:p>
          <a:p>
            <a:pPr marL="342900" indent="-342900">
              <a:spcAft>
                <a:spcPts val="1000"/>
              </a:spcAft>
            </a:pPr>
            <a:r>
              <a:rPr lang="en-US" sz="2000" b="0" dirty="0">
                <a:latin typeface="Calibri" panose="020F0502020204030204" pitchFamily="34" charset="0"/>
                <a:cs typeface="Calibri" panose="020F0502020204030204" pitchFamily="34" charset="0"/>
              </a:rPr>
              <a:t>Around 615 jobs were listed through WorkSourceWA.com for the local area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dirty="0"/>
          </a:p>
        </p:txBody>
      </p:sp>
    </p:spTree>
    <p:extLst>
      <p:ext uri="{BB962C8B-B14F-4D97-AF65-F5344CB8AC3E}">
        <p14:creationId xmlns:p14="http://schemas.microsoft.com/office/powerpoint/2010/main" val="2645668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dirty="0"/>
          </a:p>
        </p:txBody>
      </p:sp>
      <p:sp>
        <p:nvSpPr>
          <p:cNvPr id="8" name="Shape 248">
            <a:extLst>
              <a:ext uri="{FF2B5EF4-FFF2-40B4-BE49-F238E27FC236}">
                <a16:creationId xmlns:a16="http://schemas.microsoft.com/office/drawing/2014/main" id="{E69467B8-5017-F2BD-D3FE-4FCE1A875A4E}"/>
              </a:ext>
            </a:extLst>
          </p:cNvPr>
          <p:cNvSpPr txBox="1">
            <a:spLocks/>
          </p:cNvSpPr>
          <p:nvPr/>
        </p:nvSpPr>
        <p:spPr>
          <a:xfrm>
            <a:off x="2243271" y="0"/>
            <a:ext cx="6573351" cy="922946"/>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3200" dirty="0">
                <a:solidFill>
                  <a:srgbClr val="CC6600"/>
                </a:solidFill>
                <a:latin typeface="Calibri" panose="020F0502020204030204" pitchFamily="34" charset="0"/>
                <a:cs typeface="Calibri" panose="020F0502020204030204" pitchFamily="34" charset="0"/>
              </a:rPr>
              <a:t>Nonfarm Employment by Industry Change Klickitat County</a:t>
            </a:r>
          </a:p>
        </p:txBody>
      </p:sp>
      <p:pic>
        <p:nvPicPr>
          <p:cNvPr id="2" name="Picture 1">
            <a:extLst>
              <a:ext uri="{FF2B5EF4-FFF2-40B4-BE49-F238E27FC236}">
                <a16:creationId xmlns:a16="http://schemas.microsoft.com/office/drawing/2014/main" id="{3BB09122-EA58-5A14-F10E-7D80F612C281}"/>
              </a:ext>
            </a:extLst>
          </p:cNvPr>
          <p:cNvPicPr>
            <a:picLocks noChangeAspect="1"/>
          </p:cNvPicPr>
          <p:nvPr/>
        </p:nvPicPr>
        <p:blipFill>
          <a:blip r:embed="rId3"/>
          <a:stretch>
            <a:fillRect/>
          </a:stretch>
        </p:blipFill>
        <p:spPr>
          <a:xfrm>
            <a:off x="327378" y="922946"/>
            <a:ext cx="8365066" cy="4220554"/>
          </a:xfrm>
          <a:prstGeom prst="rect">
            <a:avLst/>
          </a:prstGeom>
        </p:spPr>
      </p:pic>
    </p:spTree>
    <p:extLst>
      <p:ext uri="{BB962C8B-B14F-4D97-AF65-F5344CB8AC3E}">
        <p14:creationId xmlns:p14="http://schemas.microsoft.com/office/powerpoint/2010/main" val="1467366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dirty="0"/>
          </a:p>
        </p:txBody>
      </p:sp>
      <p:sp>
        <p:nvSpPr>
          <p:cNvPr id="3" name="Shape 248">
            <a:extLst>
              <a:ext uri="{FF2B5EF4-FFF2-40B4-BE49-F238E27FC236}">
                <a16:creationId xmlns:a16="http://schemas.microsoft.com/office/drawing/2014/main" id="{4575F172-0A04-C3B5-E23B-59CA646FA232}"/>
              </a:ext>
            </a:extLst>
          </p:cNvPr>
          <p:cNvSpPr txBox="1">
            <a:spLocks/>
          </p:cNvSpPr>
          <p:nvPr/>
        </p:nvSpPr>
        <p:spPr>
          <a:xfrm>
            <a:off x="2127903" y="16024"/>
            <a:ext cx="6602370"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4000" dirty="0">
                <a:solidFill>
                  <a:srgbClr val="CC6600"/>
                </a:solidFill>
                <a:latin typeface="Calibri" panose="020F0502020204030204" pitchFamily="34" charset="0"/>
                <a:cs typeface="Calibri" panose="020F0502020204030204" pitchFamily="34" charset="0"/>
              </a:rPr>
              <a:t>Total Covered Employment</a:t>
            </a:r>
          </a:p>
        </p:txBody>
      </p:sp>
      <p:pic>
        <p:nvPicPr>
          <p:cNvPr id="4" name="Picture 3">
            <a:extLst>
              <a:ext uri="{FF2B5EF4-FFF2-40B4-BE49-F238E27FC236}">
                <a16:creationId xmlns:a16="http://schemas.microsoft.com/office/drawing/2014/main" id="{EA54DFBA-44B6-B791-BB9A-61FF025D13A1}"/>
              </a:ext>
            </a:extLst>
          </p:cNvPr>
          <p:cNvPicPr>
            <a:picLocks noChangeAspect="1"/>
          </p:cNvPicPr>
          <p:nvPr/>
        </p:nvPicPr>
        <p:blipFill>
          <a:blip r:embed="rId3"/>
          <a:stretch>
            <a:fillRect/>
          </a:stretch>
        </p:blipFill>
        <p:spPr>
          <a:xfrm>
            <a:off x="158045" y="812800"/>
            <a:ext cx="8489244" cy="4139300"/>
          </a:xfrm>
          <a:prstGeom prst="rect">
            <a:avLst/>
          </a:prstGeom>
        </p:spPr>
      </p:pic>
    </p:spTree>
    <p:extLst>
      <p:ext uri="{BB962C8B-B14F-4D97-AF65-F5344CB8AC3E}">
        <p14:creationId xmlns:p14="http://schemas.microsoft.com/office/powerpoint/2010/main" val="4166776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67661904-0BCF-45C7-B70B-958FD61D9946}"/>
            </a:ext>
          </a:extLst>
        </p:cNvPr>
        <p:cNvGrpSpPr/>
        <p:nvPr/>
      </p:nvGrpSpPr>
      <p:grpSpPr>
        <a:xfrm>
          <a:off x="0" y="0"/>
          <a:ext cx="0" cy="0"/>
          <a:chOff x="0" y="0"/>
          <a:chExt cx="0" cy="0"/>
        </a:xfrm>
      </p:grpSpPr>
      <p:sp>
        <p:nvSpPr>
          <p:cNvPr id="262" name="Shape 262">
            <a:extLst>
              <a:ext uri="{FF2B5EF4-FFF2-40B4-BE49-F238E27FC236}">
                <a16:creationId xmlns:a16="http://schemas.microsoft.com/office/drawing/2014/main" id="{B4FE20A5-E9D5-412C-8134-E07526829959}"/>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dirty="0"/>
          </a:p>
        </p:txBody>
      </p:sp>
      <p:sp>
        <p:nvSpPr>
          <p:cNvPr id="3" name="Shape 248">
            <a:extLst>
              <a:ext uri="{FF2B5EF4-FFF2-40B4-BE49-F238E27FC236}">
                <a16:creationId xmlns:a16="http://schemas.microsoft.com/office/drawing/2014/main" id="{27FBCCBC-D23F-394E-C862-9CC4AC66F287}"/>
              </a:ext>
            </a:extLst>
          </p:cNvPr>
          <p:cNvSpPr txBox="1">
            <a:spLocks/>
          </p:cNvSpPr>
          <p:nvPr/>
        </p:nvSpPr>
        <p:spPr>
          <a:xfrm>
            <a:off x="2127903" y="16024"/>
            <a:ext cx="6708448" cy="774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3200" dirty="0">
                <a:solidFill>
                  <a:srgbClr val="CC6600"/>
                </a:solidFill>
                <a:latin typeface="Calibri" panose="020F0502020204030204" pitchFamily="34" charset="0"/>
                <a:cs typeface="Calibri" panose="020F0502020204030204" pitchFamily="34" charset="0"/>
              </a:rPr>
              <a:t>Total Covered Employment</a:t>
            </a:r>
          </a:p>
          <a:p>
            <a:pPr algn="ctr"/>
            <a:r>
              <a:rPr lang="en-US" sz="3200" dirty="0">
                <a:solidFill>
                  <a:srgbClr val="CC6600"/>
                </a:solidFill>
                <a:latin typeface="Calibri" panose="020F0502020204030204" pitchFamily="34" charset="0"/>
                <a:cs typeface="Calibri" panose="020F0502020204030204" pitchFamily="34" charset="0"/>
              </a:rPr>
              <a:t>Klickitat County, WA 2023</a:t>
            </a:r>
          </a:p>
        </p:txBody>
      </p:sp>
      <p:pic>
        <p:nvPicPr>
          <p:cNvPr id="5" name="Picture 4">
            <a:extLst>
              <a:ext uri="{FF2B5EF4-FFF2-40B4-BE49-F238E27FC236}">
                <a16:creationId xmlns:a16="http://schemas.microsoft.com/office/drawing/2014/main" id="{1B25DD52-B9FD-0723-1577-868F7AA11828}"/>
              </a:ext>
            </a:extLst>
          </p:cNvPr>
          <p:cNvPicPr>
            <a:picLocks noChangeAspect="1"/>
          </p:cNvPicPr>
          <p:nvPr/>
        </p:nvPicPr>
        <p:blipFill>
          <a:blip r:embed="rId3"/>
          <a:stretch>
            <a:fillRect/>
          </a:stretch>
        </p:blipFill>
        <p:spPr>
          <a:xfrm>
            <a:off x="453390" y="949036"/>
            <a:ext cx="8237220" cy="4095404"/>
          </a:xfrm>
          <a:prstGeom prst="rect">
            <a:avLst/>
          </a:prstGeom>
        </p:spPr>
      </p:pic>
    </p:spTree>
    <p:extLst>
      <p:ext uri="{BB962C8B-B14F-4D97-AF65-F5344CB8AC3E}">
        <p14:creationId xmlns:p14="http://schemas.microsoft.com/office/powerpoint/2010/main" val="33121321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7D6F13C1-561D-0E58-CBEB-F0B217FAF361}"/>
            </a:ext>
          </a:extLst>
        </p:cNvPr>
        <p:cNvGrpSpPr/>
        <p:nvPr/>
      </p:nvGrpSpPr>
      <p:grpSpPr>
        <a:xfrm>
          <a:off x="0" y="0"/>
          <a:ext cx="0" cy="0"/>
          <a:chOff x="0" y="0"/>
          <a:chExt cx="0" cy="0"/>
        </a:xfrm>
      </p:grpSpPr>
      <p:sp>
        <p:nvSpPr>
          <p:cNvPr id="262" name="Shape 262">
            <a:extLst>
              <a:ext uri="{FF2B5EF4-FFF2-40B4-BE49-F238E27FC236}">
                <a16:creationId xmlns:a16="http://schemas.microsoft.com/office/drawing/2014/main" id="{4772391A-79E5-9E41-2874-11A048B14F58}"/>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dirty="0"/>
          </a:p>
        </p:txBody>
      </p:sp>
      <p:sp>
        <p:nvSpPr>
          <p:cNvPr id="3" name="Shape 248">
            <a:extLst>
              <a:ext uri="{FF2B5EF4-FFF2-40B4-BE49-F238E27FC236}">
                <a16:creationId xmlns:a16="http://schemas.microsoft.com/office/drawing/2014/main" id="{C99DC37A-770B-80DC-B4C3-AD2ED1096927}"/>
              </a:ext>
            </a:extLst>
          </p:cNvPr>
          <p:cNvSpPr txBox="1">
            <a:spLocks/>
          </p:cNvSpPr>
          <p:nvPr/>
        </p:nvSpPr>
        <p:spPr>
          <a:xfrm>
            <a:off x="2117270" y="191400"/>
            <a:ext cx="6708448" cy="5104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2800" dirty="0">
                <a:solidFill>
                  <a:srgbClr val="CC6600"/>
                </a:solidFill>
                <a:latin typeface="Calibri" panose="020F0502020204030204" pitchFamily="34" charset="0"/>
                <a:cs typeface="Calibri" panose="020F0502020204030204" pitchFamily="34" charset="0"/>
              </a:rPr>
              <a:t>Percentage Share of Total Employment </a:t>
            </a:r>
          </a:p>
          <a:p>
            <a:pPr algn="ctr"/>
            <a:r>
              <a:rPr lang="en-US" sz="2800" dirty="0">
                <a:solidFill>
                  <a:srgbClr val="CC6600"/>
                </a:solidFill>
                <a:latin typeface="Calibri" panose="020F0502020204030204" pitchFamily="34" charset="0"/>
                <a:cs typeface="Calibri" panose="020F0502020204030204" pitchFamily="34" charset="0"/>
              </a:rPr>
              <a:t>Klickitat County, WA 2023</a:t>
            </a:r>
          </a:p>
        </p:txBody>
      </p:sp>
      <p:pic>
        <p:nvPicPr>
          <p:cNvPr id="2" name="Picture 1">
            <a:extLst>
              <a:ext uri="{FF2B5EF4-FFF2-40B4-BE49-F238E27FC236}">
                <a16:creationId xmlns:a16="http://schemas.microsoft.com/office/drawing/2014/main" id="{F1C70DDF-D45B-A4E9-886E-59F95857F2EE}"/>
              </a:ext>
            </a:extLst>
          </p:cNvPr>
          <p:cNvPicPr>
            <a:picLocks noChangeAspect="1"/>
          </p:cNvPicPr>
          <p:nvPr/>
        </p:nvPicPr>
        <p:blipFill>
          <a:blip r:embed="rId3"/>
          <a:stretch>
            <a:fillRect/>
          </a:stretch>
        </p:blipFill>
        <p:spPr>
          <a:xfrm>
            <a:off x="131619" y="838200"/>
            <a:ext cx="8624454" cy="4170218"/>
          </a:xfrm>
          <a:prstGeom prst="rect">
            <a:avLst/>
          </a:prstGeom>
        </p:spPr>
      </p:pic>
    </p:spTree>
    <p:extLst>
      <p:ext uri="{BB962C8B-B14F-4D97-AF65-F5344CB8AC3E}">
        <p14:creationId xmlns:p14="http://schemas.microsoft.com/office/powerpoint/2010/main" val="1944178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99733" y="-1"/>
            <a:ext cx="6702435" cy="8466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CC6600"/>
                </a:solidFill>
                <a:latin typeface="Calibri" panose="020F0502020204030204" pitchFamily="34" charset="0"/>
                <a:cs typeface="Calibri" panose="020F0502020204030204" pitchFamily="34" charset="0"/>
              </a:rPr>
              <a:t>Resident Population and Personal Income</a:t>
            </a:r>
            <a:br>
              <a:rPr lang="en-US" sz="2800" dirty="0">
                <a:solidFill>
                  <a:srgbClr val="CC6600"/>
                </a:solidFill>
                <a:latin typeface="Calibri" panose="020F0502020204030204" pitchFamily="34" charset="0"/>
                <a:cs typeface="Calibri" panose="020F0502020204030204" pitchFamily="34" charset="0"/>
              </a:rPr>
            </a:br>
            <a:r>
              <a:rPr lang="en-US" sz="2800" dirty="0">
                <a:solidFill>
                  <a:srgbClr val="CC6600"/>
                </a:solidFill>
                <a:latin typeface="Calibri" panose="020F0502020204030204" pitchFamily="34" charset="0"/>
                <a:cs typeface="Calibri" panose="020F0502020204030204" pitchFamily="34" charset="0"/>
              </a:rPr>
              <a:t>Klickitat County, WA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dirty="0"/>
          </a:p>
        </p:txBody>
      </p:sp>
      <p:pic>
        <p:nvPicPr>
          <p:cNvPr id="3" name="Picture 2">
            <a:extLst>
              <a:ext uri="{FF2B5EF4-FFF2-40B4-BE49-F238E27FC236}">
                <a16:creationId xmlns:a16="http://schemas.microsoft.com/office/drawing/2014/main" id="{8D3AA81A-0BA4-5180-7FFF-E33F06FC2F44}"/>
              </a:ext>
            </a:extLst>
          </p:cNvPr>
          <p:cNvPicPr>
            <a:picLocks noChangeAspect="1"/>
          </p:cNvPicPr>
          <p:nvPr/>
        </p:nvPicPr>
        <p:blipFill>
          <a:blip r:embed="rId3"/>
          <a:stretch>
            <a:fillRect/>
          </a:stretch>
        </p:blipFill>
        <p:spPr>
          <a:xfrm>
            <a:off x="0" y="846665"/>
            <a:ext cx="9144000" cy="4296835"/>
          </a:xfrm>
          <a:prstGeom prst="rect">
            <a:avLst/>
          </a:prstGeom>
        </p:spPr>
      </p:pic>
    </p:spTree>
    <p:extLst>
      <p:ext uri="{BB962C8B-B14F-4D97-AF65-F5344CB8AC3E}">
        <p14:creationId xmlns:p14="http://schemas.microsoft.com/office/powerpoint/2010/main" val="2875220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564444" y="425199"/>
            <a:ext cx="7797256"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800" dirty="0">
                <a:solidFill>
                  <a:srgbClr val="CC6600"/>
                </a:solidFill>
                <a:latin typeface="Calibri" panose="020F0502020204030204" pitchFamily="34" charset="0"/>
                <a:cs typeface="Calibri" panose="020F0502020204030204" pitchFamily="34" charset="0"/>
              </a:rPr>
              <a:t>Employment around the state</a:t>
            </a:r>
          </a:p>
        </p:txBody>
      </p:sp>
      <p:sp>
        <p:nvSpPr>
          <p:cNvPr id="249" name="Shape 249"/>
          <p:cNvSpPr txBox="1">
            <a:spLocks noGrp="1"/>
          </p:cNvSpPr>
          <p:nvPr>
            <p:ph type="subTitle" idx="4294967295"/>
          </p:nvPr>
        </p:nvSpPr>
        <p:spPr>
          <a:xfrm>
            <a:off x="240632" y="1501423"/>
            <a:ext cx="8903367" cy="2879181"/>
          </a:xfrm>
          <a:prstGeom prst="rect">
            <a:avLst/>
          </a:prstGeom>
        </p:spPr>
        <p:txBody>
          <a:bodyPr spcFirstLastPara="1" wrap="square" lIns="91425" tIns="91425" rIns="91425" bIns="91425" anchor="ctr" anchorCtr="0">
            <a:noAutofit/>
          </a:bodyPr>
          <a:lstStyle/>
          <a:p>
            <a:pPr marL="342900" indent="-342900">
              <a:spcAft>
                <a:spcPts val="1000"/>
              </a:spcAft>
            </a:pPr>
            <a:r>
              <a:rPr lang="en-US" b="0" dirty="0">
                <a:latin typeface="Calibri" panose="020F0502020204030204" pitchFamily="34" charset="0"/>
                <a:cs typeface="Calibri" panose="020F0502020204030204" pitchFamily="34" charset="0"/>
              </a:rPr>
              <a:t>The state’s nonfarm employment in September 2024 was at 3,661,500 jobs</a:t>
            </a:r>
          </a:p>
          <a:p>
            <a:pPr marL="342900" indent="-342900">
              <a:spcAft>
                <a:spcPts val="1000"/>
              </a:spcAft>
            </a:pPr>
            <a:r>
              <a:rPr lang="en-US" b="0" dirty="0">
                <a:latin typeface="Calibri" panose="020F0502020204030204" pitchFamily="34" charset="0"/>
                <a:cs typeface="Calibri" panose="020F0502020204030204" pitchFamily="34" charset="0"/>
              </a:rPr>
              <a:t>From September 2023 through September 2024, the state’s nonfarm employment grew by 44,600 new jobs</a:t>
            </a:r>
          </a:p>
          <a:p>
            <a:pPr marL="342900" indent="-342900">
              <a:spcAft>
                <a:spcPts val="1000"/>
              </a:spcAft>
            </a:pPr>
            <a:r>
              <a:rPr lang="en-US" b="0" dirty="0">
                <a:latin typeface="Calibri" panose="020F0502020204030204" pitchFamily="34" charset="0"/>
                <a:cs typeface="Calibri" panose="020F0502020204030204" pitchFamily="34" charset="0"/>
              </a:rPr>
              <a:t>Over 95,646 jobs are currently listed by employers on WS-WA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290464199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99733" y="-1"/>
            <a:ext cx="6702435" cy="8466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CC6600"/>
                </a:solidFill>
                <a:latin typeface="Calibri" panose="020F0502020204030204" pitchFamily="34" charset="0"/>
                <a:cs typeface="Calibri" panose="020F0502020204030204" pitchFamily="34" charset="0"/>
              </a:rPr>
              <a:t>Resident Population and Personal Income</a:t>
            </a:r>
            <a:br>
              <a:rPr lang="en-US" sz="2800" dirty="0">
                <a:solidFill>
                  <a:srgbClr val="CC6600"/>
                </a:solidFill>
                <a:latin typeface="Calibri" panose="020F0502020204030204" pitchFamily="34" charset="0"/>
                <a:cs typeface="Calibri" panose="020F0502020204030204" pitchFamily="34" charset="0"/>
              </a:rPr>
            </a:br>
            <a:r>
              <a:rPr lang="en-US" sz="2800" dirty="0">
                <a:solidFill>
                  <a:srgbClr val="CC6600"/>
                </a:solidFill>
                <a:latin typeface="Calibri" panose="020F0502020204030204" pitchFamily="34" charset="0"/>
                <a:cs typeface="Calibri" panose="020F0502020204030204" pitchFamily="34" charset="0"/>
              </a:rPr>
              <a:t>Klickitat County, WA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dirty="0"/>
          </a:p>
        </p:txBody>
      </p:sp>
      <p:pic>
        <p:nvPicPr>
          <p:cNvPr id="6" name="Picture 5">
            <a:extLst>
              <a:ext uri="{FF2B5EF4-FFF2-40B4-BE49-F238E27FC236}">
                <a16:creationId xmlns:a16="http://schemas.microsoft.com/office/drawing/2014/main" id="{82F7A446-6DF5-A5FB-BC56-735E1DAAB0CD}"/>
              </a:ext>
            </a:extLst>
          </p:cNvPr>
          <p:cNvPicPr>
            <a:picLocks noChangeAspect="1"/>
          </p:cNvPicPr>
          <p:nvPr/>
        </p:nvPicPr>
        <p:blipFill>
          <a:blip r:embed="rId3"/>
          <a:stretch>
            <a:fillRect/>
          </a:stretch>
        </p:blipFill>
        <p:spPr>
          <a:xfrm>
            <a:off x="403930" y="1112087"/>
            <a:ext cx="3391606" cy="3258991"/>
          </a:xfrm>
          <a:prstGeom prst="rect">
            <a:avLst/>
          </a:prstGeom>
        </p:spPr>
      </p:pic>
      <p:pic>
        <p:nvPicPr>
          <p:cNvPr id="8" name="Picture 7">
            <a:extLst>
              <a:ext uri="{FF2B5EF4-FFF2-40B4-BE49-F238E27FC236}">
                <a16:creationId xmlns:a16="http://schemas.microsoft.com/office/drawing/2014/main" id="{2E4D4007-0653-1332-D239-40029C69F993}"/>
              </a:ext>
            </a:extLst>
          </p:cNvPr>
          <p:cNvPicPr>
            <a:picLocks noChangeAspect="1"/>
          </p:cNvPicPr>
          <p:nvPr/>
        </p:nvPicPr>
        <p:blipFill>
          <a:blip r:embed="rId4"/>
          <a:stretch>
            <a:fillRect/>
          </a:stretch>
        </p:blipFill>
        <p:spPr>
          <a:xfrm>
            <a:off x="5543177" y="1112087"/>
            <a:ext cx="3258991" cy="3258991"/>
          </a:xfrm>
          <a:prstGeom prst="rect">
            <a:avLst/>
          </a:prstGeom>
        </p:spPr>
      </p:pic>
      <p:pic>
        <p:nvPicPr>
          <p:cNvPr id="3" name="Picture 2">
            <a:extLst>
              <a:ext uri="{FF2B5EF4-FFF2-40B4-BE49-F238E27FC236}">
                <a16:creationId xmlns:a16="http://schemas.microsoft.com/office/drawing/2014/main" id="{8E72022B-ED3F-E6BA-998E-0D24D42129E1}"/>
              </a:ext>
            </a:extLst>
          </p:cNvPr>
          <p:cNvPicPr>
            <a:picLocks noChangeAspect="1"/>
          </p:cNvPicPr>
          <p:nvPr/>
        </p:nvPicPr>
        <p:blipFill>
          <a:blip r:embed="rId5"/>
          <a:stretch>
            <a:fillRect/>
          </a:stretch>
        </p:blipFill>
        <p:spPr>
          <a:xfrm>
            <a:off x="2775097" y="3448050"/>
            <a:ext cx="2970948" cy="1504050"/>
          </a:xfrm>
          <a:prstGeom prst="rect">
            <a:avLst/>
          </a:prstGeom>
        </p:spPr>
      </p:pic>
    </p:spTree>
    <p:extLst>
      <p:ext uri="{BB962C8B-B14F-4D97-AF65-F5344CB8AC3E}">
        <p14:creationId xmlns:p14="http://schemas.microsoft.com/office/powerpoint/2010/main" val="619180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99733" y="-1"/>
            <a:ext cx="6702435" cy="8466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CC6600"/>
                </a:solidFill>
                <a:latin typeface="Calibri" panose="020F0502020204030204" pitchFamily="34" charset="0"/>
                <a:cs typeface="Calibri" panose="020F0502020204030204" pitchFamily="34" charset="0"/>
              </a:rPr>
              <a:t>Resident Population and Personal Income</a:t>
            </a:r>
            <a:br>
              <a:rPr lang="en-US" sz="2800" dirty="0">
                <a:solidFill>
                  <a:srgbClr val="CC6600"/>
                </a:solidFill>
                <a:latin typeface="Calibri" panose="020F0502020204030204" pitchFamily="34" charset="0"/>
                <a:cs typeface="Calibri" panose="020F0502020204030204" pitchFamily="34" charset="0"/>
              </a:rPr>
            </a:br>
            <a:r>
              <a:rPr lang="en-US" sz="2800" dirty="0">
                <a:solidFill>
                  <a:srgbClr val="CC6600"/>
                </a:solidFill>
                <a:latin typeface="Calibri" panose="020F0502020204030204" pitchFamily="34" charset="0"/>
                <a:cs typeface="Calibri" panose="020F0502020204030204" pitchFamily="34" charset="0"/>
              </a:rPr>
              <a:t>Klickitat County, WA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dirty="0"/>
          </a:p>
        </p:txBody>
      </p:sp>
      <p:pic>
        <p:nvPicPr>
          <p:cNvPr id="4" name="Picture 3">
            <a:extLst>
              <a:ext uri="{FF2B5EF4-FFF2-40B4-BE49-F238E27FC236}">
                <a16:creationId xmlns:a16="http://schemas.microsoft.com/office/drawing/2014/main" id="{03ECF630-4D6B-8B69-AD56-76D86D6CD958}"/>
              </a:ext>
            </a:extLst>
          </p:cNvPr>
          <p:cNvPicPr>
            <a:picLocks noChangeAspect="1"/>
          </p:cNvPicPr>
          <p:nvPr/>
        </p:nvPicPr>
        <p:blipFill>
          <a:blip r:embed="rId3"/>
          <a:stretch>
            <a:fillRect/>
          </a:stretch>
        </p:blipFill>
        <p:spPr>
          <a:xfrm>
            <a:off x="9525" y="1081087"/>
            <a:ext cx="8792643" cy="3871013"/>
          </a:xfrm>
          <a:prstGeom prst="rect">
            <a:avLst/>
          </a:prstGeom>
        </p:spPr>
      </p:pic>
      <p:pic>
        <p:nvPicPr>
          <p:cNvPr id="7" name="Picture 6">
            <a:extLst>
              <a:ext uri="{FF2B5EF4-FFF2-40B4-BE49-F238E27FC236}">
                <a16:creationId xmlns:a16="http://schemas.microsoft.com/office/drawing/2014/main" id="{10AAA3D8-B846-5A51-7B2D-F719EB1B4485}"/>
              </a:ext>
            </a:extLst>
          </p:cNvPr>
          <p:cNvPicPr>
            <a:picLocks noChangeAspect="1"/>
          </p:cNvPicPr>
          <p:nvPr/>
        </p:nvPicPr>
        <p:blipFill>
          <a:blip r:embed="rId4"/>
          <a:stretch>
            <a:fillRect/>
          </a:stretch>
        </p:blipFill>
        <p:spPr>
          <a:xfrm>
            <a:off x="3837325" y="1081087"/>
            <a:ext cx="4524375" cy="1199269"/>
          </a:xfrm>
          <a:prstGeom prst="rect">
            <a:avLst/>
          </a:prstGeom>
        </p:spPr>
      </p:pic>
    </p:spTree>
    <p:extLst>
      <p:ext uri="{BB962C8B-B14F-4D97-AF65-F5344CB8AC3E}">
        <p14:creationId xmlns:p14="http://schemas.microsoft.com/office/powerpoint/2010/main" val="3870235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99733" y="-1"/>
            <a:ext cx="6702435" cy="8466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CC6600"/>
                </a:solidFill>
                <a:latin typeface="Calibri" panose="020F0502020204030204" pitchFamily="34" charset="0"/>
                <a:cs typeface="Calibri" panose="020F0502020204030204" pitchFamily="34" charset="0"/>
              </a:rPr>
              <a:t>Resident Population and Personal Income</a:t>
            </a:r>
            <a:br>
              <a:rPr lang="en-US" sz="2800" dirty="0">
                <a:solidFill>
                  <a:srgbClr val="CC6600"/>
                </a:solidFill>
                <a:latin typeface="Calibri" panose="020F0502020204030204" pitchFamily="34" charset="0"/>
                <a:cs typeface="Calibri" panose="020F0502020204030204" pitchFamily="34" charset="0"/>
              </a:rPr>
            </a:br>
            <a:r>
              <a:rPr lang="en-US" sz="2800" dirty="0">
                <a:solidFill>
                  <a:srgbClr val="CC6600"/>
                </a:solidFill>
                <a:latin typeface="Calibri" panose="020F0502020204030204" pitchFamily="34" charset="0"/>
                <a:cs typeface="Calibri" panose="020F0502020204030204" pitchFamily="34" charset="0"/>
              </a:rPr>
              <a:t>Klickitat County, WA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dirty="0"/>
          </a:p>
        </p:txBody>
      </p:sp>
      <p:pic>
        <p:nvPicPr>
          <p:cNvPr id="3" name="Picture 2">
            <a:extLst>
              <a:ext uri="{FF2B5EF4-FFF2-40B4-BE49-F238E27FC236}">
                <a16:creationId xmlns:a16="http://schemas.microsoft.com/office/drawing/2014/main" id="{4E56CB3A-903F-3020-DE98-876A63AECAC3}"/>
              </a:ext>
            </a:extLst>
          </p:cNvPr>
          <p:cNvPicPr>
            <a:picLocks noChangeAspect="1"/>
          </p:cNvPicPr>
          <p:nvPr/>
        </p:nvPicPr>
        <p:blipFill>
          <a:blip r:embed="rId3"/>
          <a:stretch>
            <a:fillRect/>
          </a:stretch>
        </p:blipFill>
        <p:spPr>
          <a:xfrm>
            <a:off x="66675" y="1128712"/>
            <a:ext cx="8735493" cy="3823388"/>
          </a:xfrm>
          <a:prstGeom prst="rect">
            <a:avLst/>
          </a:prstGeom>
        </p:spPr>
      </p:pic>
      <p:pic>
        <p:nvPicPr>
          <p:cNvPr id="6" name="Picture 5">
            <a:extLst>
              <a:ext uri="{FF2B5EF4-FFF2-40B4-BE49-F238E27FC236}">
                <a16:creationId xmlns:a16="http://schemas.microsoft.com/office/drawing/2014/main" id="{3E3DD2D4-E5A0-9011-EF33-6534FB06A069}"/>
              </a:ext>
            </a:extLst>
          </p:cNvPr>
          <p:cNvPicPr>
            <a:picLocks noChangeAspect="1"/>
          </p:cNvPicPr>
          <p:nvPr/>
        </p:nvPicPr>
        <p:blipFill>
          <a:blip r:embed="rId4"/>
          <a:stretch>
            <a:fillRect/>
          </a:stretch>
        </p:blipFill>
        <p:spPr>
          <a:xfrm>
            <a:off x="4002264" y="846667"/>
            <a:ext cx="4210050" cy="1343378"/>
          </a:xfrm>
          <a:prstGeom prst="rect">
            <a:avLst/>
          </a:prstGeom>
        </p:spPr>
      </p:pic>
    </p:spTree>
    <p:extLst>
      <p:ext uri="{BB962C8B-B14F-4D97-AF65-F5344CB8AC3E}">
        <p14:creationId xmlns:p14="http://schemas.microsoft.com/office/powerpoint/2010/main" val="2133610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99733" y="-1"/>
            <a:ext cx="6702435" cy="8466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CC6600"/>
                </a:solidFill>
                <a:latin typeface="Calibri" panose="020F0502020204030204" pitchFamily="34" charset="0"/>
                <a:cs typeface="Calibri" panose="020F0502020204030204" pitchFamily="34" charset="0"/>
              </a:rPr>
              <a:t>Resident Population and Personal Income</a:t>
            </a:r>
            <a:br>
              <a:rPr lang="en-US" sz="2800" dirty="0">
                <a:solidFill>
                  <a:srgbClr val="CC6600"/>
                </a:solidFill>
                <a:latin typeface="Calibri" panose="020F0502020204030204" pitchFamily="34" charset="0"/>
                <a:cs typeface="Calibri" panose="020F0502020204030204" pitchFamily="34" charset="0"/>
              </a:rPr>
            </a:br>
            <a:r>
              <a:rPr lang="en-US" sz="2800" dirty="0">
                <a:solidFill>
                  <a:srgbClr val="CC6600"/>
                </a:solidFill>
                <a:latin typeface="Calibri" panose="020F0502020204030204" pitchFamily="34" charset="0"/>
                <a:cs typeface="Calibri" panose="020F0502020204030204" pitchFamily="34" charset="0"/>
              </a:rPr>
              <a:t>Klickitat County, WA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dirty="0"/>
          </a:p>
        </p:txBody>
      </p:sp>
      <p:pic>
        <p:nvPicPr>
          <p:cNvPr id="4" name="Picture 3">
            <a:extLst>
              <a:ext uri="{FF2B5EF4-FFF2-40B4-BE49-F238E27FC236}">
                <a16:creationId xmlns:a16="http://schemas.microsoft.com/office/drawing/2014/main" id="{2DAA9B48-7239-162F-0AA5-B14809051AFE}"/>
              </a:ext>
            </a:extLst>
          </p:cNvPr>
          <p:cNvPicPr>
            <a:picLocks noChangeAspect="1"/>
          </p:cNvPicPr>
          <p:nvPr/>
        </p:nvPicPr>
        <p:blipFill>
          <a:blip r:embed="rId3"/>
          <a:stretch>
            <a:fillRect/>
          </a:stretch>
        </p:blipFill>
        <p:spPr>
          <a:xfrm>
            <a:off x="0" y="855961"/>
            <a:ext cx="8802168" cy="4096139"/>
          </a:xfrm>
          <a:prstGeom prst="rect">
            <a:avLst/>
          </a:prstGeom>
        </p:spPr>
      </p:pic>
      <p:pic>
        <p:nvPicPr>
          <p:cNvPr id="7" name="Picture 6">
            <a:extLst>
              <a:ext uri="{FF2B5EF4-FFF2-40B4-BE49-F238E27FC236}">
                <a16:creationId xmlns:a16="http://schemas.microsoft.com/office/drawing/2014/main" id="{1B45B198-BBC7-8230-A71E-49DC925CE94F}"/>
              </a:ext>
            </a:extLst>
          </p:cNvPr>
          <p:cNvPicPr>
            <a:picLocks noChangeAspect="1"/>
          </p:cNvPicPr>
          <p:nvPr/>
        </p:nvPicPr>
        <p:blipFill>
          <a:blip r:embed="rId4"/>
          <a:stretch>
            <a:fillRect/>
          </a:stretch>
        </p:blipFill>
        <p:spPr>
          <a:xfrm>
            <a:off x="5565422" y="2969625"/>
            <a:ext cx="3539978" cy="1666875"/>
          </a:xfrm>
          <a:prstGeom prst="rect">
            <a:avLst/>
          </a:prstGeom>
        </p:spPr>
      </p:pic>
    </p:spTree>
    <p:extLst>
      <p:ext uri="{BB962C8B-B14F-4D97-AF65-F5344CB8AC3E}">
        <p14:creationId xmlns:p14="http://schemas.microsoft.com/office/powerpoint/2010/main" val="215938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dirty="0"/>
          </a:p>
        </p:txBody>
      </p:sp>
      <p:sp>
        <p:nvSpPr>
          <p:cNvPr id="503" name="Shape 503"/>
          <p:cNvSpPr txBox="1">
            <a:spLocks noGrp="1"/>
          </p:cNvSpPr>
          <p:nvPr>
            <p:ph type="ctrTitle" idx="4294967295"/>
          </p:nvPr>
        </p:nvSpPr>
        <p:spPr>
          <a:xfrm>
            <a:off x="1099785" y="809577"/>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rgbClr val="CC6600"/>
                </a:solidFill>
                <a:latin typeface="Calibri" panose="020F0502020204030204" pitchFamily="34" charset="0"/>
                <a:cs typeface="Calibri" panose="020F0502020204030204" pitchFamily="34" charset="0"/>
              </a:rPr>
              <a:t>Thank you!</a:t>
            </a:r>
          </a:p>
        </p:txBody>
      </p:sp>
      <p:sp>
        <p:nvSpPr>
          <p:cNvPr id="504" name="Shape 504"/>
          <p:cNvSpPr txBox="1">
            <a:spLocks noGrp="1"/>
          </p:cNvSpPr>
          <p:nvPr>
            <p:ph type="subTitle" idx="4294967295"/>
          </p:nvPr>
        </p:nvSpPr>
        <p:spPr>
          <a:xfrm>
            <a:off x="1275150" y="2469547"/>
            <a:ext cx="6593700" cy="177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0" dirty="0">
                <a:latin typeface="Calibri" panose="020F0502020204030204" pitchFamily="34" charset="0"/>
                <a:cs typeface="Calibri" panose="020F0502020204030204" pitchFamily="34" charset="0"/>
              </a:rPr>
              <a:t>Any questions?</a:t>
            </a:r>
          </a:p>
          <a:p>
            <a:pPr marL="0" lvl="0" indent="0" algn="ctr" rtl="0">
              <a:spcBef>
                <a:spcPts val="0"/>
              </a:spcBef>
              <a:spcAft>
                <a:spcPts val="0"/>
              </a:spcAft>
              <a:buNone/>
            </a:pPr>
            <a:endParaRPr sz="2000" b="0"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en" sz="2000" b="0" dirty="0">
                <a:latin typeface="Calibri" panose="020F0502020204030204" pitchFamily="34" charset="0"/>
                <a:cs typeface="Calibri" panose="020F0502020204030204" pitchFamily="34" charset="0"/>
              </a:rPr>
              <a:t>    You can find me at</a:t>
            </a:r>
            <a:endParaRPr sz="2000" b="0"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en" sz="2000" b="0" dirty="0">
                <a:latin typeface="Calibri" panose="020F0502020204030204" pitchFamily="34" charset="0"/>
                <a:cs typeface="Calibri" panose="020F0502020204030204" pitchFamily="34" charset="0"/>
              </a:rPr>
              <a:t>509-734-5928 </a:t>
            </a:r>
          </a:p>
          <a:p>
            <a:pPr marL="0" lvl="0" indent="0" algn="ctr" rtl="0">
              <a:spcBef>
                <a:spcPts val="0"/>
              </a:spcBef>
              <a:spcAft>
                <a:spcPts val="0"/>
              </a:spcAft>
              <a:buClr>
                <a:schemeClr val="dk1"/>
              </a:buClr>
              <a:buSzPts val="1100"/>
              <a:buFont typeface="Arial"/>
              <a:buNone/>
            </a:pPr>
            <a:r>
              <a:rPr lang="en" sz="2000" b="0" dirty="0">
                <a:latin typeface="Calibri" panose="020F0502020204030204" pitchFamily="34" charset="0"/>
                <a:cs typeface="Calibri" panose="020F0502020204030204" pitchFamily="34" charset="0"/>
              </a:rPr>
              <a:t> </a:t>
            </a:r>
            <a:r>
              <a:rPr lang="en-US" b="0" dirty="0">
                <a:latin typeface="Calibri" panose="020F0502020204030204" pitchFamily="34" charset="0"/>
                <a:cs typeface="Calibri" panose="020F0502020204030204" pitchFamily="34" charset="0"/>
                <a:hlinkClick r:id="rId3"/>
              </a:rPr>
              <a:t>Ajsa. Suljic</a:t>
            </a:r>
            <a:r>
              <a:rPr lang="en" b="0" dirty="0">
                <a:latin typeface="Calibri" panose="020F0502020204030204" pitchFamily="34" charset="0"/>
                <a:cs typeface="Calibri" panose="020F0502020204030204" pitchFamily="34" charset="0"/>
                <a:hlinkClick r:id="rId3"/>
              </a:rPr>
              <a:t>@</a:t>
            </a:r>
            <a:r>
              <a:rPr lang="en-US" b="0" dirty="0">
                <a:latin typeface="Calibri" panose="020F0502020204030204" pitchFamily="34" charset="0"/>
                <a:cs typeface="Calibri" panose="020F0502020204030204" pitchFamily="34" charset="0"/>
                <a:hlinkClick r:id="rId3"/>
              </a:rPr>
              <a:t>esd.wa.gov</a:t>
            </a:r>
            <a:endParaRPr lang="en-US" b="0"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en-US" sz="2000" b="0" dirty="0">
                <a:latin typeface="Calibri" panose="020F0502020204030204" pitchFamily="34" charset="0"/>
                <a:cs typeface="Calibri" panose="020F0502020204030204" pitchFamily="34" charset="0"/>
                <a:hlinkClick r:id="rId4"/>
              </a:rPr>
              <a:t>ESD.WA.GOV/labormarketinfo</a:t>
            </a:r>
            <a:endParaRPr lang="en-US" sz="2000" b="0"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endParaRPr sz="2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2279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0" y="392575"/>
            <a:ext cx="6294009" cy="766200"/>
          </a:xfrm>
          <a:prstGeom prst="rect">
            <a:avLst/>
          </a:prstGeom>
        </p:spPr>
        <p:txBody>
          <a:bodyPr spcFirstLastPara="1" wrap="square" lIns="91425" tIns="91425" rIns="91425" bIns="91425" anchor="ctr" anchorCtr="0">
            <a:noAutofit/>
          </a:bodyPr>
          <a:lstStyle/>
          <a:p>
            <a:pPr lvl="0"/>
            <a:r>
              <a:rPr lang="en-US" sz="2800" dirty="0"/>
              <a:t>What is Labor Market Information (LMI)?</a:t>
            </a:r>
          </a:p>
        </p:txBody>
      </p:sp>
      <p:sp>
        <p:nvSpPr>
          <p:cNvPr id="237" name="Shape 237"/>
          <p:cNvSpPr txBox="1">
            <a:spLocks noGrp="1"/>
          </p:cNvSpPr>
          <p:nvPr>
            <p:ph type="body" idx="1"/>
          </p:nvPr>
        </p:nvSpPr>
        <p:spPr>
          <a:xfrm>
            <a:off x="173536" y="1768730"/>
            <a:ext cx="8069413" cy="2704120"/>
          </a:xfrm>
          <a:prstGeom prst="rect">
            <a:avLst/>
          </a:prstGeom>
        </p:spPr>
        <p:txBody>
          <a:bodyPr spcFirstLastPara="1" wrap="square" lIns="91425" tIns="91425" rIns="91425" bIns="91425" anchor="ctr" anchorCtr="0">
            <a:noAutofit/>
          </a:bodyPr>
          <a:lstStyle/>
          <a:p>
            <a:pPr lvl="0">
              <a:spcBef>
                <a:spcPts val="0"/>
              </a:spcBef>
            </a:pPr>
            <a:r>
              <a:rPr lang="en-US" sz="2000" dirty="0"/>
              <a:t>Data that describe and predict the relationship between labor supply and demand</a:t>
            </a:r>
          </a:p>
          <a:p>
            <a:pPr lvl="0">
              <a:spcBef>
                <a:spcPts val="0"/>
              </a:spcBef>
            </a:pPr>
            <a:r>
              <a:rPr lang="en-US" sz="2000" dirty="0"/>
              <a:t>LMI provides data on a variety of subjects:</a:t>
            </a:r>
          </a:p>
          <a:p>
            <a:pPr lvl="1">
              <a:spcBef>
                <a:spcPts val="0"/>
              </a:spcBef>
            </a:pPr>
            <a:r>
              <a:rPr lang="en-US" sz="2000" dirty="0"/>
              <a:t>Population and labor force trends</a:t>
            </a:r>
          </a:p>
          <a:p>
            <a:pPr lvl="1">
              <a:spcBef>
                <a:spcPts val="0"/>
              </a:spcBef>
            </a:pPr>
            <a:r>
              <a:rPr lang="en-US" sz="2000" dirty="0"/>
              <a:t>Industry and occupational employment trends and projections</a:t>
            </a:r>
          </a:p>
          <a:p>
            <a:pPr lvl="1">
              <a:spcBef>
                <a:spcPts val="0"/>
              </a:spcBef>
            </a:pPr>
            <a:r>
              <a:rPr lang="en-US" sz="2000" dirty="0"/>
              <a:t>Wage and benefit information</a:t>
            </a:r>
          </a:p>
          <a:p>
            <a:pPr lvl="1">
              <a:spcBef>
                <a:spcPts val="0"/>
              </a:spcBef>
            </a:pPr>
            <a:r>
              <a:rPr lang="en-US" sz="2000" dirty="0"/>
              <a:t>Career information relating to skills and education</a:t>
            </a:r>
          </a:p>
          <a:p>
            <a:pPr lvl="0">
              <a:spcBef>
                <a:spcPts val="0"/>
              </a:spcBef>
            </a:pPr>
            <a:endParaRPr lang="en-US" sz="2000" dirty="0"/>
          </a:p>
          <a:p>
            <a:pPr lvl="0">
              <a:spcBef>
                <a:spcPts val="0"/>
              </a:spcBef>
            </a:pPr>
            <a:r>
              <a:rPr lang="en-US" sz="2000" dirty="0"/>
              <a:t>Data are often available at different geographic levels</a:t>
            </a:r>
          </a:p>
          <a:p>
            <a:pPr lvl="1">
              <a:spcBef>
                <a:spcPts val="0"/>
              </a:spcBef>
            </a:pPr>
            <a:r>
              <a:rPr lang="en-US" sz="2000" dirty="0"/>
              <a:t>e.g., State, county, metro area, workforce development region, etc.</a:t>
            </a:r>
          </a:p>
        </p:txBody>
      </p:sp>
      <p:sp>
        <p:nvSpPr>
          <p:cNvPr id="238" name="Shape 23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dirty="0"/>
          </a:p>
        </p:txBody>
      </p:sp>
    </p:spTree>
    <p:extLst>
      <p:ext uri="{BB962C8B-B14F-4D97-AF65-F5344CB8AC3E}">
        <p14:creationId xmlns:p14="http://schemas.microsoft.com/office/powerpoint/2010/main" val="3827376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Credits</a:t>
            </a:r>
            <a:endParaRPr dirty="0"/>
          </a:p>
        </p:txBody>
      </p:sp>
      <p:sp>
        <p:nvSpPr>
          <p:cNvPr id="513" name="Shape 513"/>
          <p:cNvSpPr txBox="1">
            <a:spLocks noGrp="1"/>
          </p:cNvSpPr>
          <p:nvPr>
            <p:ph type="body" idx="1"/>
          </p:nvPr>
        </p:nvSpPr>
        <p:spPr>
          <a:xfrm>
            <a:off x="814274" y="1327350"/>
            <a:ext cx="7318344" cy="3145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2400" dirty="0"/>
              <a:t>Special thanks to all the people who made and released these awesome resources:</a:t>
            </a:r>
            <a:endParaRPr sz="2400" dirty="0"/>
          </a:p>
          <a:p>
            <a:pPr marL="457200" lvl="0" indent="-381000" rtl="0">
              <a:lnSpc>
                <a:spcPct val="115000"/>
              </a:lnSpc>
              <a:spcBef>
                <a:spcPts val="1000"/>
              </a:spcBef>
              <a:spcAft>
                <a:spcPts val="0"/>
              </a:spcAft>
              <a:buSzPts val="2400"/>
              <a:buChar char="▰"/>
            </a:pPr>
            <a:r>
              <a:rPr lang="en-US" sz="2400" dirty="0"/>
              <a:t>Presentation and analysis by Ajsa Suljic, Regional Labor Economist</a:t>
            </a:r>
          </a:p>
          <a:p>
            <a:pPr marL="457200" lvl="0" indent="-381000" rtl="0">
              <a:lnSpc>
                <a:spcPct val="115000"/>
              </a:lnSpc>
              <a:spcBef>
                <a:spcPts val="1000"/>
              </a:spcBef>
              <a:spcAft>
                <a:spcPts val="0"/>
              </a:spcAft>
              <a:buSzPts val="2400"/>
              <a:buChar char="▰"/>
            </a:pPr>
            <a:r>
              <a:rPr lang="en-US" dirty="0">
                <a:solidFill>
                  <a:srgbClr val="3F5378"/>
                </a:solidFill>
              </a:rPr>
              <a:t>Data by LMEA-DATA team, ESD, BLS, OFM and US Census</a:t>
            </a:r>
            <a:endParaRPr sz="2400" dirty="0">
              <a:solidFill>
                <a:srgbClr val="3F5378"/>
              </a:solidFill>
            </a:endParaRPr>
          </a:p>
        </p:txBody>
      </p:sp>
      <p:sp>
        <p:nvSpPr>
          <p:cNvPr id="514" name="Shape 5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dirty="0"/>
          </a:p>
        </p:txBody>
      </p:sp>
    </p:spTree>
    <p:extLst>
      <p:ext uri="{BB962C8B-B14F-4D97-AF65-F5344CB8AC3E}">
        <p14:creationId xmlns:p14="http://schemas.microsoft.com/office/powerpoint/2010/main" val="2636448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dirty="0"/>
          </a:p>
        </p:txBody>
      </p:sp>
      <p:sp>
        <p:nvSpPr>
          <p:cNvPr id="2" name="Shape 248">
            <a:extLst>
              <a:ext uri="{FF2B5EF4-FFF2-40B4-BE49-F238E27FC236}">
                <a16:creationId xmlns:a16="http://schemas.microsoft.com/office/drawing/2014/main" id="{60273138-68BB-FF0F-0A53-8173B961D922}"/>
              </a:ext>
            </a:extLst>
          </p:cNvPr>
          <p:cNvSpPr txBox="1">
            <a:spLocks/>
          </p:cNvSpPr>
          <p:nvPr/>
        </p:nvSpPr>
        <p:spPr>
          <a:xfrm>
            <a:off x="1848133" y="1977817"/>
            <a:ext cx="5447734" cy="11878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n-US" sz="5400" dirty="0">
                <a:solidFill>
                  <a:srgbClr val="CC6600"/>
                </a:solidFill>
                <a:latin typeface="Calibri" panose="020F0502020204030204" pitchFamily="34" charset="0"/>
                <a:cs typeface="Calibri" panose="020F0502020204030204" pitchFamily="34" charset="0"/>
              </a:rPr>
              <a:t>Skamania County</a:t>
            </a:r>
          </a:p>
        </p:txBody>
      </p:sp>
    </p:spTree>
    <p:extLst>
      <p:ext uri="{BB962C8B-B14F-4D97-AF65-F5344CB8AC3E}">
        <p14:creationId xmlns:p14="http://schemas.microsoft.com/office/powerpoint/2010/main" val="350724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122311" y="186501"/>
            <a:ext cx="6723187" cy="62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rgbClr val="CC6600"/>
                </a:solidFill>
                <a:latin typeface="Calibri" panose="020F0502020204030204" pitchFamily="34" charset="0"/>
                <a:cs typeface="Calibri" panose="020F0502020204030204" pitchFamily="34" charset="0"/>
              </a:rPr>
              <a:t>Labor Force Skamania County</a:t>
            </a:r>
          </a:p>
        </p:txBody>
      </p:sp>
      <p:sp>
        <p:nvSpPr>
          <p:cNvPr id="249" name="Shape 249"/>
          <p:cNvSpPr txBox="1">
            <a:spLocks noGrp="1"/>
          </p:cNvSpPr>
          <p:nvPr>
            <p:ph type="subTitle" idx="4294967295"/>
          </p:nvPr>
        </p:nvSpPr>
        <p:spPr>
          <a:xfrm>
            <a:off x="461893" y="1049867"/>
            <a:ext cx="8383605" cy="3454400"/>
          </a:xfrm>
          <a:prstGeom prst="rect">
            <a:avLst/>
          </a:prstGeom>
        </p:spPr>
        <p:txBody>
          <a:bodyPr spcFirstLastPara="1" wrap="square" lIns="91425" tIns="91425" rIns="91425" bIns="91425" anchor="ctr" anchorCtr="0">
            <a:noAutofit/>
          </a:bodyPr>
          <a:lstStyle/>
          <a:p>
            <a:pPr marL="342900" indent="-342900">
              <a:spcAft>
                <a:spcPts val="1000"/>
              </a:spcAft>
            </a:pPr>
            <a:r>
              <a:rPr lang="en-US" b="0" dirty="0">
                <a:latin typeface="Calibri" panose="020F0502020204030204" pitchFamily="34" charset="0"/>
                <a:cs typeface="Calibri" panose="020F0502020204030204" pitchFamily="34" charset="0"/>
              </a:rPr>
              <a:t>County labor force in September 2024 was at 5,391</a:t>
            </a:r>
          </a:p>
          <a:p>
            <a:pPr marL="342900" indent="-342900">
              <a:spcAft>
                <a:spcPts val="1000"/>
              </a:spcAft>
            </a:pPr>
            <a:r>
              <a:rPr lang="en-US" b="0" dirty="0">
                <a:latin typeface="Calibri" panose="020F0502020204030204" pitchFamily="34" charset="0"/>
                <a:cs typeface="Calibri" panose="020F0502020204030204" pitchFamily="34" charset="0"/>
              </a:rPr>
              <a:t>From September 2023 through September 2024, the counties labor force decreased by 86 workers</a:t>
            </a:r>
          </a:p>
          <a:p>
            <a:pPr marL="342900" indent="-342900">
              <a:spcAft>
                <a:spcPts val="1000"/>
              </a:spcAft>
            </a:pPr>
            <a:r>
              <a:rPr lang="en-US" b="0" dirty="0">
                <a:latin typeface="Calibri" panose="020F0502020204030204" pitchFamily="34" charset="0"/>
                <a:cs typeface="Calibri" panose="020F0502020204030204" pitchFamily="34" charset="0"/>
              </a:rPr>
              <a:t>Resident labor force employment rate is at 95.9%</a:t>
            </a:r>
          </a:p>
          <a:p>
            <a:pPr marL="342900" indent="-342900">
              <a:spcAft>
                <a:spcPts val="1000"/>
              </a:spcAft>
            </a:pPr>
            <a:r>
              <a:rPr lang="en-US" b="0" dirty="0">
                <a:latin typeface="Calibri" panose="020F0502020204030204" pitchFamily="34" charset="0"/>
                <a:cs typeface="Calibri" panose="020F0502020204030204" pitchFamily="34" charset="0"/>
              </a:rPr>
              <a:t>Over 219 people are actively looking for work</a:t>
            </a:r>
          </a:p>
          <a:p>
            <a:pPr marL="342900" indent="-342900">
              <a:spcAft>
                <a:spcPts val="1000"/>
              </a:spcAft>
            </a:pPr>
            <a:r>
              <a:rPr lang="en-US" b="0" dirty="0">
                <a:latin typeface="Calibri" panose="020F0502020204030204" pitchFamily="34" charset="0"/>
                <a:cs typeface="Calibri" panose="020F0502020204030204" pitchFamily="34" charset="0"/>
              </a:rPr>
              <a:t>Current unemployment rate was at 4.1%</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2625847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1828800" y="58841"/>
            <a:ext cx="7394222" cy="6897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rgbClr val="CC6600"/>
                </a:solidFill>
                <a:latin typeface="Calibri" panose="020F0502020204030204" pitchFamily="34" charset="0"/>
                <a:cs typeface="Calibri" panose="020F0502020204030204" pitchFamily="34" charset="0"/>
              </a:rPr>
              <a:t>Labor Force Skamania County</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dirty="0"/>
          </a:p>
        </p:txBody>
      </p:sp>
      <p:pic>
        <p:nvPicPr>
          <p:cNvPr id="3" name="Picture 2">
            <a:extLst>
              <a:ext uri="{FF2B5EF4-FFF2-40B4-BE49-F238E27FC236}">
                <a16:creationId xmlns:a16="http://schemas.microsoft.com/office/drawing/2014/main" id="{38801DE1-5A82-9932-41D1-1EA5097282E6}"/>
              </a:ext>
            </a:extLst>
          </p:cNvPr>
          <p:cNvPicPr>
            <a:picLocks noChangeAspect="1"/>
          </p:cNvPicPr>
          <p:nvPr/>
        </p:nvPicPr>
        <p:blipFill>
          <a:blip r:embed="rId3"/>
          <a:stretch>
            <a:fillRect/>
          </a:stretch>
        </p:blipFill>
        <p:spPr>
          <a:xfrm>
            <a:off x="38600" y="748638"/>
            <a:ext cx="8857044" cy="4203462"/>
          </a:xfrm>
          <a:prstGeom prst="rect">
            <a:avLst/>
          </a:prstGeom>
        </p:spPr>
      </p:pic>
    </p:spTree>
    <p:extLst>
      <p:ext uri="{BB962C8B-B14F-4D97-AF65-F5344CB8AC3E}">
        <p14:creationId xmlns:p14="http://schemas.microsoft.com/office/powerpoint/2010/main" val="29200739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1828800" y="58841"/>
            <a:ext cx="7394222" cy="6897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solidFill>
                  <a:srgbClr val="CC6600"/>
                </a:solidFill>
                <a:latin typeface="Calibri" panose="020F0502020204030204" pitchFamily="34" charset="0"/>
                <a:cs typeface="Calibri" panose="020F0502020204030204" pitchFamily="34" charset="0"/>
              </a:rPr>
              <a:t>Labor Force Skamania County</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dirty="0"/>
          </a:p>
        </p:txBody>
      </p:sp>
      <p:pic>
        <p:nvPicPr>
          <p:cNvPr id="6" name="Picture 5">
            <a:extLst>
              <a:ext uri="{FF2B5EF4-FFF2-40B4-BE49-F238E27FC236}">
                <a16:creationId xmlns:a16="http://schemas.microsoft.com/office/drawing/2014/main" id="{063BE918-490F-B1EC-30AF-FC02205A23C4}"/>
              </a:ext>
            </a:extLst>
          </p:cNvPr>
          <p:cNvPicPr>
            <a:picLocks noChangeAspect="1"/>
          </p:cNvPicPr>
          <p:nvPr/>
        </p:nvPicPr>
        <p:blipFill>
          <a:blip r:embed="rId3"/>
          <a:stretch>
            <a:fillRect/>
          </a:stretch>
        </p:blipFill>
        <p:spPr>
          <a:xfrm>
            <a:off x="38600" y="827775"/>
            <a:ext cx="8972550" cy="4124325"/>
          </a:xfrm>
          <a:prstGeom prst="rect">
            <a:avLst/>
          </a:prstGeom>
        </p:spPr>
      </p:pic>
      <p:pic>
        <p:nvPicPr>
          <p:cNvPr id="4" name="Picture 3">
            <a:extLst>
              <a:ext uri="{FF2B5EF4-FFF2-40B4-BE49-F238E27FC236}">
                <a16:creationId xmlns:a16="http://schemas.microsoft.com/office/drawing/2014/main" id="{91587EC5-EDB8-EBC3-21D5-A6CC0A49F936}"/>
              </a:ext>
            </a:extLst>
          </p:cNvPr>
          <p:cNvPicPr>
            <a:picLocks noChangeAspect="1"/>
          </p:cNvPicPr>
          <p:nvPr/>
        </p:nvPicPr>
        <p:blipFill>
          <a:blip r:embed="rId4"/>
          <a:stretch>
            <a:fillRect/>
          </a:stretch>
        </p:blipFill>
        <p:spPr>
          <a:xfrm>
            <a:off x="4772525" y="2753625"/>
            <a:ext cx="4238625" cy="1562100"/>
          </a:xfrm>
          <a:prstGeom prst="rect">
            <a:avLst/>
          </a:prstGeom>
        </p:spPr>
      </p:pic>
    </p:spTree>
    <p:extLst>
      <p:ext uri="{BB962C8B-B14F-4D97-AF65-F5344CB8AC3E}">
        <p14:creationId xmlns:p14="http://schemas.microsoft.com/office/powerpoint/2010/main" val="37230324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3" name="Picture 2">
            <a:extLst>
              <a:ext uri="{FF2B5EF4-FFF2-40B4-BE49-F238E27FC236}">
                <a16:creationId xmlns:a16="http://schemas.microsoft.com/office/drawing/2014/main" id="{5B5B5513-706B-A21C-899B-4E1EF1650A70}"/>
              </a:ext>
            </a:extLst>
          </p:cNvPr>
          <p:cNvPicPr>
            <a:picLocks noChangeAspect="1"/>
          </p:cNvPicPr>
          <p:nvPr/>
        </p:nvPicPr>
        <p:blipFill>
          <a:blip r:embed="rId3"/>
          <a:stretch>
            <a:fillRect/>
          </a:stretch>
        </p:blipFill>
        <p:spPr>
          <a:xfrm>
            <a:off x="0" y="830035"/>
            <a:ext cx="8861778" cy="4122065"/>
          </a:xfrm>
          <a:prstGeom prst="rect">
            <a:avLst/>
          </a:prstGeom>
        </p:spPr>
      </p:pic>
      <p:sp>
        <p:nvSpPr>
          <p:cNvPr id="248" name="Shape 248"/>
          <p:cNvSpPr txBox="1">
            <a:spLocks noGrp="1"/>
          </p:cNvSpPr>
          <p:nvPr>
            <p:ph type="ctrTitle" idx="4294967295"/>
          </p:nvPr>
        </p:nvSpPr>
        <p:spPr>
          <a:xfrm>
            <a:off x="1828800" y="58841"/>
            <a:ext cx="7394222" cy="6897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solidFill>
                  <a:srgbClr val="CC6600"/>
                </a:solidFill>
                <a:latin typeface="Calibri" panose="020F0502020204030204" pitchFamily="34" charset="0"/>
                <a:cs typeface="Calibri" panose="020F0502020204030204" pitchFamily="34" charset="0"/>
              </a:rPr>
              <a:t>Labor Force Skamania County</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dirty="0"/>
          </a:p>
        </p:txBody>
      </p:sp>
    </p:spTree>
    <p:extLst>
      <p:ext uri="{BB962C8B-B14F-4D97-AF65-F5344CB8AC3E}">
        <p14:creationId xmlns:p14="http://schemas.microsoft.com/office/powerpoint/2010/main" val="17739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81231" y="157692"/>
            <a:ext cx="4981536" cy="92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rgbClr val="CC6600"/>
                </a:solidFill>
                <a:latin typeface="Calibri" panose="020F0502020204030204" pitchFamily="34" charset="0"/>
                <a:cs typeface="Calibri" panose="020F0502020204030204" pitchFamily="34" charset="0"/>
              </a:rPr>
              <a:t>Nonfarm Employment </a:t>
            </a:r>
            <a:br>
              <a:rPr lang="en-US" sz="4000" dirty="0">
                <a:solidFill>
                  <a:srgbClr val="CC6600"/>
                </a:solidFill>
                <a:latin typeface="Calibri" panose="020F0502020204030204" pitchFamily="34" charset="0"/>
                <a:cs typeface="Calibri" panose="020F0502020204030204" pitchFamily="34" charset="0"/>
              </a:rPr>
            </a:br>
            <a:r>
              <a:rPr lang="en-US" sz="4000" dirty="0">
                <a:solidFill>
                  <a:srgbClr val="CC6600"/>
                </a:solidFill>
                <a:latin typeface="Calibri" panose="020F0502020204030204" pitchFamily="34" charset="0"/>
                <a:cs typeface="Calibri" panose="020F0502020204030204" pitchFamily="34" charset="0"/>
              </a:rPr>
              <a:t>Skamania County</a:t>
            </a:r>
          </a:p>
        </p:txBody>
      </p:sp>
      <p:sp>
        <p:nvSpPr>
          <p:cNvPr id="249" name="Shape 249"/>
          <p:cNvSpPr txBox="1">
            <a:spLocks noGrp="1"/>
          </p:cNvSpPr>
          <p:nvPr>
            <p:ph type="subTitle" idx="4294967295"/>
          </p:nvPr>
        </p:nvSpPr>
        <p:spPr>
          <a:xfrm>
            <a:off x="255181" y="1241778"/>
            <a:ext cx="8633637" cy="3710322"/>
          </a:xfrm>
          <a:prstGeom prst="rect">
            <a:avLst/>
          </a:prstGeom>
          <a:solidFill>
            <a:schemeClr val="bg1"/>
          </a:solidFill>
        </p:spPr>
        <p:txBody>
          <a:bodyPr spcFirstLastPara="1" wrap="square" lIns="91425" tIns="91425" rIns="91425" bIns="91425" anchor="ctr" anchorCtr="0">
            <a:noAutofit/>
          </a:bodyPr>
          <a:lstStyle/>
          <a:p>
            <a:pPr marL="342900" indent="-342900">
              <a:spcAft>
                <a:spcPts val="1000"/>
              </a:spcAft>
            </a:pPr>
            <a:r>
              <a:rPr lang="en-US" sz="2000" b="0" dirty="0">
                <a:latin typeface="Calibri" panose="020F0502020204030204" pitchFamily="34" charset="0"/>
                <a:cs typeface="Calibri" panose="020F0502020204030204" pitchFamily="34" charset="0"/>
              </a:rPr>
              <a:t>Skamania County nonfarm employment in September 2024 was at 2,350 jobs</a:t>
            </a:r>
          </a:p>
          <a:p>
            <a:pPr marL="342900" indent="-342900">
              <a:spcAft>
                <a:spcPts val="1000"/>
              </a:spcAft>
            </a:pPr>
            <a:r>
              <a:rPr lang="en-US" sz="2000" b="0" dirty="0">
                <a:latin typeface="Calibri" panose="020F0502020204030204" pitchFamily="34" charset="0"/>
                <a:cs typeface="Calibri" panose="020F0502020204030204" pitchFamily="34" charset="0"/>
              </a:rPr>
              <a:t>From Sep.’23 through Sep’24, nonfarm employment increased by 40 jobs</a:t>
            </a:r>
          </a:p>
          <a:p>
            <a:pPr marL="342900" indent="-342900">
              <a:spcAft>
                <a:spcPts val="1000"/>
              </a:spcAft>
            </a:pPr>
            <a:r>
              <a:rPr lang="en-US" sz="2000" b="0" dirty="0">
                <a:latin typeface="Calibri" panose="020F0502020204030204" pitchFamily="34" charset="0"/>
                <a:cs typeface="Calibri" panose="020F0502020204030204" pitchFamily="34" charset="0"/>
              </a:rPr>
              <a:t>Industries of growth OTY include manufacturing (2.9%); construction (22.2%);trade, transportation and utilities (3.7%), government (3.1%) </a:t>
            </a:r>
          </a:p>
          <a:p>
            <a:pPr marL="342900" indent="-342900">
              <a:spcAft>
                <a:spcPts val="1000"/>
              </a:spcAft>
            </a:pPr>
            <a:r>
              <a:rPr lang="en-US" sz="2000" b="0" dirty="0">
                <a:latin typeface="Calibri" panose="020F0502020204030204" pitchFamily="34" charset="0"/>
                <a:cs typeface="Calibri" panose="020F0502020204030204" pitchFamily="34" charset="0"/>
              </a:rPr>
              <a:t>Industries decreasing OTY include leisure and hospitality (-1.6%), all other industries remained unchanged</a:t>
            </a:r>
          </a:p>
          <a:p>
            <a:pPr marL="342900" indent="-342900">
              <a:spcAft>
                <a:spcPts val="1000"/>
              </a:spcAft>
            </a:pPr>
            <a:r>
              <a:rPr lang="en-US" sz="2000" b="0" dirty="0">
                <a:latin typeface="Calibri" panose="020F0502020204030204" pitchFamily="34" charset="0"/>
                <a:cs typeface="Calibri" panose="020F0502020204030204" pitchFamily="34" charset="0"/>
              </a:rPr>
              <a:t>Around 396 jobs were listed through WorkSourceWA.com for the local area</a:t>
            </a: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dirty="0"/>
          </a:p>
        </p:txBody>
      </p:sp>
    </p:spTree>
    <p:extLst>
      <p:ext uri="{BB962C8B-B14F-4D97-AF65-F5344CB8AC3E}">
        <p14:creationId xmlns:p14="http://schemas.microsoft.com/office/powerpoint/2010/main" val="1954011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Salerio template">
  <a:themeElements>
    <a:clrScheme name="ESD Color Pallete">
      <a:dk1>
        <a:srgbClr val="333333"/>
      </a:dk1>
      <a:lt1>
        <a:srgbClr val="FFFFFF"/>
      </a:lt1>
      <a:dk2>
        <a:srgbClr val="666666"/>
      </a:dk2>
      <a:lt2>
        <a:srgbClr val="CCCCCC"/>
      </a:lt2>
      <a:accent1>
        <a:srgbClr val="32A3D3"/>
      </a:accent1>
      <a:accent2>
        <a:srgbClr val="003366"/>
      </a:accent2>
      <a:accent3>
        <a:srgbClr val="CC6600"/>
      </a:accent3>
      <a:accent4>
        <a:srgbClr val="CCCC99"/>
      </a:accent4>
      <a:accent5>
        <a:srgbClr val="9B3236"/>
      </a:accent5>
      <a:accent6>
        <a:srgbClr val="6C7728"/>
      </a:accent6>
      <a:hlink>
        <a:srgbClr val="32A3D3"/>
      </a:hlink>
      <a:folHlink>
        <a:srgbClr val="363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30391</TotalTime>
  <Words>2847</Words>
  <Application>Microsoft Office PowerPoint</Application>
  <PresentationFormat>On-screen Show (16:9)</PresentationFormat>
  <Paragraphs>303</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-apple-system</vt:lpstr>
      <vt:lpstr>Arial</vt:lpstr>
      <vt:lpstr>Arvo</vt:lpstr>
      <vt:lpstr>Calibri</vt:lpstr>
      <vt:lpstr>Roboto Condensed</vt:lpstr>
      <vt:lpstr>Roboto Condensed Light</vt:lpstr>
      <vt:lpstr>Wingdings</vt:lpstr>
      <vt:lpstr>Salerio template</vt:lpstr>
      <vt:lpstr> State of the Economy</vt:lpstr>
      <vt:lpstr>Labor around the state</vt:lpstr>
      <vt:lpstr>Employment around the state</vt:lpstr>
      <vt:lpstr>PowerPoint Presentation</vt:lpstr>
      <vt:lpstr>Labor Force Skamania County</vt:lpstr>
      <vt:lpstr>Labor Force Skamania County</vt:lpstr>
      <vt:lpstr>Labor Force Skamania County</vt:lpstr>
      <vt:lpstr>Labor Force Skamania County</vt:lpstr>
      <vt:lpstr>Nonfarm Employment  Skamania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 Force Klickitat County</vt:lpstr>
      <vt:lpstr>Labor Force Klickitat County</vt:lpstr>
      <vt:lpstr>Labor Force Klickitat County</vt:lpstr>
      <vt:lpstr>Labor Force Klickitat County</vt:lpstr>
      <vt:lpstr>Nonfarm Employment  Klickitat County</vt:lpstr>
      <vt:lpstr>PowerPoint Presentation</vt:lpstr>
      <vt:lpstr>PowerPoint Presentation</vt:lpstr>
      <vt:lpstr>PowerPoint Presentation</vt:lpstr>
      <vt:lpstr>PowerPoint Presentation</vt:lpstr>
      <vt:lpstr>Resident Population and Personal Income Klickitat County, WA</vt:lpstr>
      <vt:lpstr>Resident Population and Personal Income Klickitat County, WA</vt:lpstr>
      <vt:lpstr>Resident Population and Personal Income Klickitat County, WA</vt:lpstr>
      <vt:lpstr>Resident Population and Personal Income Klickitat County, WA</vt:lpstr>
      <vt:lpstr>Resident Population and Personal Income Klickitat County, WA</vt:lpstr>
      <vt:lpstr>Thank you!</vt:lpstr>
      <vt:lpstr>What is Labor Market Information (LMI)?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Labor Force</dc:title>
  <dc:creator>Ajsa Suljic (ESD)</dc:creator>
  <cp:keywords>PPT WSCB</cp:keywords>
  <cp:lastModifiedBy>Michelle Smith</cp:lastModifiedBy>
  <cp:revision>112</cp:revision>
  <dcterms:modified xsi:type="dcterms:W3CDTF">2024-11-26T19:04:52Z</dcterms:modified>
</cp:coreProperties>
</file>