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 id="2147483659" r:id="rId2"/>
    <p:sldMasterId id="2147483668" r:id="rId3"/>
    <p:sldMasterId id="2147483677" r:id="rId4"/>
  </p:sldMasterIdLst>
  <p:notesMasterIdLst>
    <p:notesMasterId r:id="rId36"/>
  </p:notesMasterIdLst>
  <p:handoutMasterIdLst>
    <p:handoutMasterId r:id="rId37"/>
  </p:handoutMasterIdLst>
  <p:sldIdLst>
    <p:sldId id="257" r:id="rId5"/>
    <p:sldId id="391" r:id="rId6"/>
    <p:sldId id="259" r:id="rId7"/>
    <p:sldId id="442" r:id="rId8"/>
    <p:sldId id="444" r:id="rId9"/>
    <p:sldId id="365" r:id="rId10"/>
    <p:sldId id="298" r:id="rId11"/>
    <p:sldId id="462" r:id="rId12"/>
    <p:sldId id="397" r:id="rId13"/>
    <p:sldId id="398" r:id="rId14"/>
    <p:sldId id="445" r:id="rId15"/>
    <p:sldId id="463" r:id="rId16"/>
    <p:sldId id="350" r:id="rId17"/>
    <p:sldId id="461" r:id="rId18"/>
    <p:sldId id="464" r:id="rId19"/>
    <p:sldId id="448" r:id="rId20"/>
    <p:sldId id="456" r:id="rId21"/>
    <p:sldId id="380" r:id="rId22"/>
    <p:sldId id="449" r:id="rId23"/>
    <p:sldId id="457" r:id="rId24"/>
    <p:sldId id="451" r:id="rId25"/>
    <p:sldId id="458" r:id="rId26"/>
    <p:sldId id="450" r:id="rId27"/>
    <p:sldId id="459" r:id="rId28"/>
    <p:sldId id="460" r:id="rId29"/>
    <p:sldId id="447" r:id="rId30"/>
    <p:sldId id="372" r:id="rId31"/>
    <p:sldId id="280" r:id="rId32"/>
    <p:sldId id="466" r:id="rId33"/>
    <p:sldId id="393" r:id="rId34"/>
    <p:sldId id="310" r:id="rId35"/>
  </p:sldIdLst>
  <p:sldSz cx="9144000" cy="5143500" type="screen16x9"/>
  <p:notesSz cx="8686800" cy="7086600"/>
  <p:embeddedFontLst>
    <p:embeddedFont>
      <p:font typeface="Lato" panose="020F0502020204030203" pitchFamily="34" charset="0"/>
      <p:regular r:id="rId38"/>
      <p:bold r:id="rId39"/>
      <p:italic r:id="rId40"/>
      <p:boldItalic r:id="rId41"/>
    </p:embeddedFont>
    <p:embeddedFont>
      <p:font typeface="Montserrat" panose="00000500000000000000" pitchFamily="50" charset="0"/>
      <p:regular r:id="rId42"/>
      <p:bold r:id="rId43"/>
      <p:italic r:id="rId44"/>
      <p:boldItalic r:id="rId45"/>
    </p:embeddedFont>
  </p:embeddedFontLst>
  <p:custDataLst>
    <p:tags r:id="rId4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9+jXI/BTYp38i4YYgR6PnKI7xa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468" y="5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4290" y="60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796F9E-F5A6-4725-BD33-4B8DCEB9AAB8}"/>
              </a:ext>
            </a:extLst>
          </p:cNvPr>
          <p:cNvSpPr>
            <a:spLocks noGrp="1"/>
          </p:cNvSpPr>
          <p:nvPr>
            <p:ph type="hdr" sz="quarter"/>
          </p:nvPr>
        </p:nvSpPr>
        <p:spPr>
          <a:xfrm>
            <a:off x="1" y="0"/>
            <a:ext cx="3764281" cy="355560"/>
          </a:xfrm>
          <a:prstGeom prst="rect">
            <a:avLst/>
          </a:prstGeom>
        </p:spPr>
        <p:txBody>
          <a:bodyPr vert="horz" lIns="93974" tIns="46987" rIns="93974" bIns="46987" rtlCol="0"/>
          <a:lstStyle>
            <a:lvl1pPr algn="l">
              <a:defRPr sz="1300"/>
            </a:lvl1pPr>
          </a:lstStyle>
          <a:p>
            <a:endParaRPr lang="en-US"/>
          </a:p>
        </p:txBody>
      </p:sp>
      <p:sp>
        <p:nvSpPr>
          <p:cNvPr id="3" name="Date Placeholder 2">
            <a:extLst>
              <a:ext uri="{FF2B5EF4-FFF2-40B4-BE49-F238E27FC236}">
                <a16:creationId xmlns:a16="http://schemas.microsoft.com/office/drawing/2014/main" id="{38908C1A-31AE-4980-A0AE-CCF5352B4DA0}"/>
              </a:ext>
            </a:extLst>
          </p:cNvPr>
          <p:cNvSpPr>
            <a:spLocks noGrp="1"/>
          </p:cNvSpPr>
          <p:nvPr>
            <p:ph type="dt" sz="quarter" idx="1"/>
          </p:nvPr>
        </p:nvSpPr>
        <p:spPr>
          <a:xfrm>
            <a:off x="4920510" y="0"/>
            <a:ext cx="3764281" cy="355560"/>
          </a:xfrm>
          <a:prstGeom prst="rect">
            <a:avLst/>
          </a:prstGeom>
        </p:spPr>
        <p:txBody>
          <a:bodyPr vert="horz" lIns="93974" tIns="46987" rIns="93974" bIns="46987" rtlCol="0"/>
          <a:lstStyle>
            <a:lvl1pPr algn="r">
              <a:defRPr sz="1300"/>
            </a:lvl1pPr>
          </a:lstStyle>
          <a:p>
            <a:fld id="{BF20AE43-188B-4583-9861-AAF610C6785E}" type="datetimeFigureOut">
              <a:rPr lang="en-US" smtClean="0"/>
              <a:t>10/22/2024</a:t>
            </a:fld>
            <a:endParaRPr lang="en-US"/>
          </a:p>
        </p:txBody>
      </p:sp>
      <p:sp>
        <p:nvSpPr>
          <p:cNvPr id="4" name="Footer Placeholder 3">
            <a:extLst>
              <a:ext uri="{FF2B5EF4-FFF2-40B4-BE49-F238E27FC236}">
                <a16:creationId xmlns:a16="http://schemas.microsoft.com/office/drawing/2014/main" id="{A7658DA5-457F-47CF-A850-CC21C157AEE8}"/>
              </a:ext>
            </a:extLst>
          </p:cNvPr>
          <p:cNvSpPr>
            <a:spLocks noGrp="1"/>
          </p:cNvSpPr>
          <p:nvPr>
            <p:ph type="ftr" sz="quarter" idx="2"/>
          </p:nvPr>
        </p:nvSpPr>
        <p:spPr>
          <a:xfrm>
            <a:off x="1" y="6731041"/>
            <a:ext cx="3764281" cy="355560"/>
          </a:xfrm>
          <a:prstGeom prst="rect">
            <a:avLst/>
          </a:prstGeom>
        </p:spPr>
        <p:txBody>
          <a:bodyPr vert="horz" lIns="93974" tIns="46987" rIns="93974" bIns="46987"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9F7F671-5109-4001-8BE8-476E43F19CB8}"/>
              </a:ext>
            </a:extLst>
          </p:cNvPr>
          <p:cNvSpPr>
            <a:spLocks noGrp="1"/>
          </p:cNvSpPr>
          <p:nvPr>
            <p:ph type="sldNum" sz="quarter" idx="3"/>
          </p:nvPr>
        </p:nvSpPr>
        <p:spPr>
          <a:xfrm>
            <a:off x="4920510" y="6731041"/>
            <a:ext cx="3764281" cy="355560"/>
          </a:xfrm>
          <a:prstGeom prst="rect">
            <a:avLst/>
          </a:prstGeom>
        </p:spPr>
        <p:txBody>
          <a:bodyPr vert="horz" lIns="93974" tIns="46987" rIns="93974" bIns="46987" rtlCol="0" anchor="b"/>
          <a:lstStyle>
            <a:lvl1pPr algn="r">
              <a:defRPr sz="1300"/>
            </a:lvl1pPr>
          </a:lstStyle>
          <a:p>
            <a:fld id="{5278A8C6-88B0-4ED7-8A9A-0818E5576250}" type="slidenum">
              <a:rPr lang="en-US" smtClean="0"/>
              <a:t>‹#›</a:t>
            </a:fld>
            <a:endParaRPr lang="en-US"/>
          </a:p>
        </p:txBody>
      </p:sp>
    </p:spTree>
    <p:extLst>
      <p:ext uri="{BB962C8B-B14F-4D97-AF65-F5344CB8AC3E}">
        <p14:creationId xmlns:p14="http://schemas.microsoft.com/office/powerpoint/2010/main" val="148428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278336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627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2d618d558_0_178:notes"/>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2d618d558_0_178:notes"/>
          <p:cNvSpPr txBox="1">
            <a:spLocks noGrp="1"/>
          </p:cNvSpPr>
          <p:nvPr>
            <p:ph type="body" idx="1"/>
          </p:nvPr>
        </p:nvSpPr>
        <p:spPr>
          <a:xfrm>
            <a:off x="868680" y="3366136"/>
            <a:ext cx="6949440" cy="3188970"/>
          </a:xfrm>
          <a:prstGeom prst="rect">
            <a:avLst/>
          </a:prstGeom>
        </p:spPr>
        <p:txBody>
          <a:bodyPr spcFirstLastPara="1" wrap="square" lIns="93958" tIns="93958" rIns="93958" bIns="93958" anchor="t" anchorCtr="0">
            <a:noAutofit/>
          </a:bodyPr>
          <a:lstStyle/>
          <a:p>
            <a:pPr marL="0" indent="0">
              <a:spcBef>
                <a:spcPts val="0"/>
              </a:spcBef>
              <a:spcAft>
                <a:spcPts val="0"/>
              </a:spcAft>
              <a:buNone/>
            </a:pPr>
            <a:r>
              <a:rPr lang="en-US" dirty="0"/>
              <a:t>Other studies have shown that second chance hires stay on average about 13% longer than non second chance hires. Why is that?...</a:t>
            </a:r>
            <a:endParaRPr dirty="0"/>
          </a:p>
        </p:txBody>
      </p:sp>
    </p:spTree>
    <p:extLst>
      <p:ext uri="{BB962C8B-B14F-4D97-AF65-F5344CB8AC3E}">
        <p14:creationId xmlns:p14="http://schemas.microsoft.com/office/powerpoint/2010/main" val="192173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684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2d618d558_0_178:notes"/>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2d618d558_0_178:notes"/>
          <p:cNvSpPr txBox="1">
            <a:spLocks noGrp="1"/>
          </p:cNvSpPr>
          <p:nvPr>
            <p:ph type="body" idx="1"/>
          </p:nvPr>
        </p:nvSpPr>
        <p:spPr>
          <a:xfrm>
            <a:off x="868680" y="3366136"/>
            <a:ext cx="6949440" cy="3188970"/>
          </a:xfrm>
          <a:prstGeom prst="rect">
            <a:avLst/>
          </a:prstGeom>
        </p:spPr>
        <p:txBody>
          <a:bodyPr spcFirstLastPara="1" wrap="square" lIns="93958" tIns="93958" rIns="93958" bIns="93958" anchor="t" anchorCtr="0">
            <a:noAutofit/>
          </a:bodyPr>
          <a:lstStyle/>
          <a:p>
            <a:pPr marL="0" indent="0">
              <a:spcBef>
                <a:spcPts val="0"/>
              </a:spcBef>
              <a:spcAft>
                <a:spcPts val="0"/>
              </a:spcAft>
              <a:buNone/>
            </a:pPr>
            <a:r>
              <a:rPr lang="en-US" dirty="0"/>
              <a:t>What does that mean for employers who are looking to fill many positions? It means that it might be time to rethink how we treat applicants with criminal convictions.</a:t>
            </a:r>
          </a:p>
          <a:p>
            <a:pPr marL="0" indent="0">
              <a:spcBef>
                <a:spcPts val="0"/>
              </a:spcBef>
              <a:spcAft>
                <a:spcPts val="0"/>
              </a:spcAft>
              <a:buNone/>
            </a:pPr>
            <a:endParaRPr lang="en-US" dirty="0"/>
          </a:p>
          <a:p>
            <a:pPr marL="0" indent="0">
              <a:spcBef>
                <a:spcPts val="0"/>
              </a:spcBef>
              <a:spcAft>
                <a:spcPts val="0"/>
              </a:spcAft>
              <a:buNone/>
            </a:pPr>
            <a:r>
              <a:rPr lang="en-US" dirty="0"/>
              <a:t>The </a:t>
            </a:r>
            <a:r>
              <a:rPr lang="en-US" dirty="0" err="1"/>
              <a:t>serach</a:t>
            </a:r>
            <a:r>
              <a:rPr lang="en-US" dirty="0"/>
              <a:t> for employment for those with criminal convictions looks the same </a:t>
            </a:r>
            <a:r>
              <a:rPr lang="en-US" dirty="0" err="1"/>
              <a:t>regadless</a:t>
            </a:r>
            <a:r>
              <a:rPr lang="en-US" dirty="0"/>
              <a:t> of </a:t>
            </a:r>
            <a:r>
              <a:rPr lang="en-US" dirty="0" err="1"/>
              <a:t>geigraphy</a:t>
            </a:r>
            <a:r>
              <a:rPr lang="en-US" dirty="0"/>
              <a:t> all across the nation. If an individual gets an interview and does well, once the background check is run, then the conversation changes. The focus moves away from whether the applicant is qualified and moves entirely to focusing on the criminal background and those last two boxes I mentioned before show up.</a:t>
            </a:r>
          </a:p>
          <a:p>
            <a:pPr marL="0" indent="0">
              <a:spcBef>
                <a:spcPts val="0"/>
              </a:spcBef>
              <a:spcAft>
                <a:spcPts val="0"/>
              </a:spcAft>
              <a:buNone/>
            </a:pPr>
            <a:endParaRPr lang="en-US" dirty="0"/>
          </a:p>
          <a:p>
            <a:pPr marL="0" indent="0">
              <a:spcBef>
                <a:spcPts val="0"/>
              </a:spcBef>
              <a:spcAft>
                <a:spcPts val="0"/>
              </a:spcAft>
              <a:buNone/>
            </a:pPr>
            <a:r>
              <a:rPr lang="en-US" dirty="0"/>
              <a:t>The problem with this is that background checks are backward looking. They tell you nothing about the person you are interviewing today.</a:t>
            </a:r>
          </a:p>
          <a:p>
            <a:pPr marL="0" indent="0">
              <a:spcBef>
                <a:spcPts val="0"/>
              </a:spcBef>
              <a:spcAft>
                <a:spcPts val="0"/>
              </a:spcAft>
              <a:buNone/>
            </a:pPr>
            <a:endParaRPr lang="en-US" dirty="0"/>
          </a:p>
          <a:p>
            <a:pPr marL="0" indent="0">
              <a:spcBef>
                <a:spcPts val="0"/>
              </a:spcBef>
              <a:spcAft>
                <a:spcPts val="0"/>
              </a:spcAft>
              <a:buNone/>
            </a:pPr>
            <a:r>
              <a:rPr lang="en-US" dirty="0"/>
              <a:t>Here is where curiosity has to enter the conversation. Employers do a great job of asking the first question when they encounter an </a:t>
            </a:r>
            <a:r>
              <a:rPr lang="en-US" dirty="0" err="1"/>
              <a:t>applicantwith</a:t>
            </a:r>
            <a:r>
              <a:rPr lang="en-US" dirty="0"/>
              <a:t> criminal convictions. It’s usually some form </a:t>
            </a:r>
            <a:r>
              <a:rPr lang="en-US" dirty="0" err="1"/>
              <a:t>of:tell</a:t>
            </a:r>
            <a:r>
              <a:rPr lang="en-US" dirty="0"/>
              <a:t> me what happened with this criminal conviction or convictions.</a:t>
            </a:r>
          </a:p>
          <a:p>
            <a:pPr marL="0" indent="0">
              <a:spcBef>
                <a:spcPts val="0"/>
              </a:spcBef>
              <a:spcAft>
                <a:spcPts val="0"/>
              </a:spcAft>
              <a:buNone/>
            </a:pPr>
            <a:endParaRPr lang="en-US" dirty="0"/>
          </a:p>
          <a:p>
            <a:pPr marL="0" indent="0">
              <a:spcBef>
                <a:spcPts val="0"/>
              </a:spcBef>
              <a:spcAft>
                <a:spcPts val="0"/>
              </a:spcAft>
              <a:buNone/>
            </a:pPr>
            <a:r>
              <a:rPr lang="en-US" dirty="0"/>
              <a:t>But I say employers need to slow down and ask a more important second question: “What’s been happening in your life since these things occurred?” And then just let the applicant talk, and you can notice some things. Did they tell you’d find some items in their background? When they tell their story or present you with a letter of explanation, are they taking accountability for what happened or blaming others? Have they done some things like enter recovery, get counseling, go back to school, volunteer, or work other jobs? Do they have verifiable referrals or letters of recommendation?</a:t>
            </a:r>
          </a:p>
          <a:p>
            <a:pPr marL="0" indent="0">
              <a:spcBef>
                <a:spcPts val="0"/>
              </a:spcBef>
              <a:spcAft>
                <a:spcPts val="0"/>
              </a:spcAft>
              <a:buNone/>
            </a:pPr>
            <a:endParaRPr lang="en-US" dirty="0"/>
          </a:p>
          <a:p>
            <a:pPr marL="0" indent="0">
              <a:spcBef>
                <a:spcPts val="0"/>
              </a:spcBef>
              <a:spcAft>
                <a:spcPts val="0"/>
              </a:spcAft>
              <a:buNone/>
            </a:pPr>
            <a:r>
              <a:rPr lang="en-US" dirty="0"/>
              <a:t>These are all important things to consider when evaluating someone with past criminal convictions to see if the person sitting across from you </a:t>
            </a:r>
            <a:r>
              <a:rPr lang="en-US" dirty="0" err="1"/>
              <a:t>tdoay</a:t>
            </a:r>
            <a:r>
              <a:rPr lang="en-US" dirty="0"/>
              <a:t>, is different than that person from before.</a:t>
            </a:r>
          </a:p>
          <a:p>
            <a:pPr marL="0" indent="0">
              <a:spcBef>
                <a:spcPts val="0"/>
              </a:spcBef>
              <a:spcAft>
                <a:spcPts val="0"/>
              </a:spcAft>
              <a:buNone/>
            </a:pPr>
            <a:endParaRPr lang="en-US" dirty="0"/>
          </a:p>
          <a:p>
            <a:pPr marL="0" indent="0">
              <a:spcBef>
                <a:spcPts val="0"/>
              </a:spcBef>
              <a:spcAft>
                <a:spcPts val="0"/>
              </a:spcAft>
              <a:buNone/>
            </a:pPr>
            <a:r>
              <a:rPr lang="en-US" dirty="0"/>
              <a:t>But so often, because of company policies, fear, and ignorance, most companies never get to this step.</a:t>
            </a:r>
          </a:p>
        </p:txBody>
      </p:sp>
    </p:spTree>
    <p:extLst>
      <p:ext uri="{BB962C8B-B14F-4D97-AF65-F5344CB8AC3E}">
        <p14:creationId xmlns:p14="http://schemas.microsoft.com/office/powerpoint/2010/main" val="326669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2d618d558_0_178:notes"/>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2d618d558_0_178:notes"/>
          <p:cNvSpPr txBox="1">
            <a:spLocks noGrp="1"/>
          </p:cNvSpPr>
          <p:nvPr>
            <p:ph type="body" idx="1"/>
          </p:nvPr>
        </p:nvSpPr>
        <p:spPr>
          <a:xfrm>
            <a:off x="868680" y="3366136"/>
            <a:ext cx="6949440" cy="3188970"/>
          </a:xfrm>
          <a:prstGeom prst="rect">
            <a:avLst/>
          </a:prstGeom>
        </p:spPr>
        <p:txBody>
          <a:bodyPr spcFirstLastPara="1" wrap="square" lIns="93958" tIns="93958" rIns="93958" bIns="93958" anchor="t" anchorCtr="0">
            <a:noAutofit/>
          </a:bodyPr>
          <a:lstStyle/>
          <a:p>
            <a:pPr marL="0" indent="0">
              <a:spcBef>
                <a:spcPts val="0"/>
              </a:spcBef>
              <a:spcAft>
                <a:spcPts val="0"/>
              </a:spcAft>
              <a:buNone/>
            </a:pPr>
            <a:r>
              <a:rPr lang="en-US" dirty="0"/>
              <a:t>What does that mean for employers who are looking to fill many positions? It means that it might be time to rethink how we treat applicants with criminal convictions.</a:t>
            </a:r>
          </a:p>
          <a:p>
            <a:pPr marL="0" indent="0">
              <a:spcBef>
                <a:spcPts val="0"/>
              </a:spcBef>
              <a:spcAft>
                <a:spcPts val="0"/>
              </a:spcAft>
              <a:buNone/>
            </a:pPr>
            <a:endParaRPr lang="en-US" dirty="0"/>
          </a:p>
          <a:p>
            <a:pPr marL="0" indent="0">
              <a:spcBef>
                <a:spcPts val="0"/>
              </a:spcBef>
              <a:spcAft>
                <a:spcPts val="0"/>
              </a:spcAft>
              <a:buNone/>
            </a:pPr>
            <a:r>
              <a:rPr lang="en-US" dirty="0"/>
              <a:t>The </a:t>
            </a:r>
            <a:r>
              <a:rPr lang="en-US" dirty="0" err="1"/>
              <a:t>serach</a:t>
            </a:r>
            <a:r>
              <a:rPr lang="en-US" dirty="0"/>
              <a:t> for employment for those with criminal convictions looks the same </a:t>
            </a:r>
            <a:r>
              <a:rPr lang="en-US" dirty="0" err="1"/>
              <a:t>regadless</a:t>
            </a:r>
            <a:r>
              <a:rPr lang="en-US" dirty="0"/>
              <a:t> of </a:t>
            </a:r>
            <a:r>
              <a:rPr lang="en-US" dirty="0" err="1"/>
              <a:t>geigraphy</a:t>
            </a:r>
            <a:r>
              <a:rPr lang="en-US" dirty="0"/>
              <a:t> all across the nation. If an individual gets an interview and does well, once the background check is run, then the conversation changes. The focus moves away from whether the applicant is qualified and moves entirely to focusing on the criminal background and those last two boxes I mentioned before show up.</a:t>
            </a:r>
          </a:p>
          <a:p>
            <a:pPr marL="0" indent="0">
              <a:spcBef>
                <a:spcPts val="0"/>
              </a:spcBef>
              <a:spcAft>
                <a:spcPts val="0"/>
              </a:spcAft>
              <a:buNone/>
            </a:pPr>
            <a:endParaRPr lang="en-US" dirty="0"/>
          </a:p>
          <a:p>
            <a:pPr marL="0" indent="0">
              <a:spcBef>
                <a:spcPts val="0"/>
              </a:spcBef>
              <a:spcAft>
                <a:spcPts val="0"/>
              </a:spcAft>
              <a:buNone/>
            </a:pPr>
            <a:r>
              <a:rPr lang="en-US" dirty="0"/>
              <a:t>The problem with this is that background checks are backward looking. They tell you nothing about the person you are interviewing today.</a:t>
            </a:r>
          </a:p>
          <a:p>
            <a:pPr marL="0" indent="0">
              <a:spcBef>
                <a:spcPts val="0"/>
              </a:spcBef>
              <a:spcAft>
                <a:spcPts val="0"/>
              </a:spcAft>
              <a:buNone/>
            </a:pPr>
            <a:endParaRPr lang="en-US" dirty="0"/>
          </a:p>
          <a:p>
            <a:pPr marL="0" indent="0">
              <a:spcBef>
                <a:spcPts val="0"/>
              </a:spcBef>
              <a:spcAft>
                <a:spcPts val="0"/>
              </a:spcAft>
              <a:buNone/>
            </a:pPr>
            <a:r>
              <a:rPr lang="en-US" dirty="0"/>
              <a:t>Here is where curiosity has to enter the conversation. Employers do a great job of asking the first question when they encounter an </a:t>
            </a:r>
            <a:r>
              <a:rPr lang="en-US" dirty="0" err="1"/>
              <a:t>applicantwith</a:t>
            </a:r>
            <a:r>
              <a:rPr lang="en-US" dirty="0"/>
              <a:t> criminal convictions. It’s usually some form </a:t>
            </a:r>
            <a:r>
              <a:rPr lang="en-US" dirty="0" err="1"/>
              <a:t>of:tell</a:t>
            </a:r>
            <a:r>
              <a:rPr lang="en-US" dirty="0"/>
              <a:t> me what happened with this criminal conviction or convictions.</a:t>
            </a:r>
          </a:p>
          <a:p>
            <a:pPr marL="0" indent="0">
              <a:spcBef>
                <a:spcPts val="0"/>
              </a:spcBef>
              <a:spcAft>
                <a:spcPts val="0"/>
              </a:spcAft>
              <a:buNone/>
            </a:pPr>
            <a:endParaRPr lang="en-US" dirty="0"/>
          </a:p>
          <a:p>
            <a:pPr marL="0" indent="0">
              <a:spcBef>
                <a:spcPts val="0"/>
              </a:spcBef>
              <a:spcAft>
                <a:spcPts val="0"/>
              </a:spcAft>
              <a:buNone/>
            </a:pPr>
            <a:r>
              <a:rPr lang="en-US" dirty="0"/>
              <a:t>But I say employers need to slow down and ask a more important second question: “What’s been happening in your life since these things occurred?” And then just let the applicant talk, and you can notice some things. Did they tell you’d find some items in their background? When they tell their story or present you with a letter of explanation, are they taking accountability for what happened or blaming others? Have they done some things like enter recovery, get counseling, go back to school, volunteer, or work other jobs? Do they have verifiable referrals or letters of recommendation?</a:t>
            </a:r>
          </a:p>
          <a:p>
            <a:pPr marL="0" indent="0">
              <a:spcBef>
                <a:spcPts val="0"/>
              </a:spcBef>
              <a:spcAft>
                <a:spcPts val="0"/>
              </a:spcAft>
              <a:buNone/>
            </a:pPr>
            <a:endParaRPr lang="en-US" dirty="0"/>
          </a:p>
          <a:p>
            <a:pPr marL="0" indent="0">
              <a:spcBef>
                <a:spcPts val="0"/>
              </a:spcBef>
              <a:spcAft>
                <a:spcPts val="0"/>
              </a:spcAft>
              <a:buNone/>
            </a:pPr>
            <a:r>
              <a:rPr lang="en-US" dirty="0"/>
              <a:t>These are all important things to consider when evaluating someone with past criminal convictions to see if the person sitting across from you </a:t>
            </a:r>
            <a:r>
              <a:rPr lang="en-US" dirty="0" err="1"/>
              <a:t>tdoay</a:t>
            </a:r>
            <a:r>
              <a:rPr lang="en-US" dirty="0"/>
              <a:t>, is different than that person from before.</a:t>
            </a:r>
          </a:p>
          <a:p>
            <a:pPr marL="0" indent="0">
              <a:spcBef>
                <a:spcPts val="0"/>
              </a:spcBef>
              <a:spcAft>
                <a:spcPts val="0"/>
              </a:spcAft>
              <a:buNone/>
            </a:pPr>
            <a:endParaRPr lang="en-US" dirty="0"/>
          </a:p>
          <a:p>
            <a:pPr marL="0" indent="0">
              <a:spcBef>
                <a:spcPts val="0"/>
              </a:spcBef>
              <a:spcAft>
                <a:spcPts val="0"/>
              </a:spcAft>
              <a:buNone/>
            </a:pPr>
            <a:r>
              <a:rPr lang="en-US" dirty="0"/>
              <a:t>But so often, because of company policies, fear, and ignorance, most companies never get to this step.</a:t>
            </a:r>
          </a:p>
        </p:txBody>
      </p:sp>
    </p:spTree>
    <p:extLst>
      <p:ext uri="{BB962C8B-B14F-4D97-AF65-F5344CB8AC3E}">
        <p14:creationId xmlns:p14="http://schemas.microsoft.com/office/powerpoint/2010/main" val="284866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0792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3335148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46407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368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b97213828_0_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ab97213828_0_1:notes"/>
          <p:cNvSpPr txBox="1">
            <a:spLocks noGrp="1"/>
          </p:cNvSpPr>
          <p:nvPr>
            <p:ph type="body" idx="1"/>
          </p:nvPr>
        </p:nvSpPr>
        <p:spPr>
          <a:xfrm>
            <a:off x="960120" y="3474721"/>
            <a:ext cx="7680960" cy="3291840"/>
          </a:xfrm>
          <a:prstGeom prst="rect">
            <a:avLst/>
          </a:prstGeom>
          <a:noFill/>
          <a:ln>
            <a:noFill/>
          </a:ln>
        </p:spPr>
        <p:txBody>
          <a:bodyPr spcFirstLastPara="1" wrap="square" lIns="100752" tIns="100752" rIns="100752" bIns="100752" anchor="t" anchorCtr="0">
            <a:noAutofit/>
          </a:bodyPr>
          <a:lstStyle/>
          <a:p>
            <a:pPr marL="0" indent="0">
              <a:buNone/>
            </a:pPr>
            <a:endParaRPr/>
          </a:p>
        </p:txBody>
      </p:sp>
    </p:spTree>
    <p:extLst>
      <p:ext uri="{BB962C8B-B14F-4D97-AF65-F5344CB8AC3E}">
        <p14:creationId xmlns:p14="http://schemas.microsoft.com/office/powerpoint/2010/main" val="4157068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249279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183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3830687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160501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385811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b97213828_0_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ab97213828_0_1:notes"/>
          <p:cNvSpPr txBox="1">
            <a:spLocks noGrp="1"/>
          </p:cNvSpPr>
          <p:nvPr>
            <p:ph type="body" idx="1"/>
          </p:nvPr>
        </p:nvSpPr>
        <p:spPr>
          <a:xfrm>
            <a:off x="960120" y="3474721"/>
            <a:ext cx="7680960" cy="3291840"/>
          </a:xfrm>
          <a:prstGeom prst="rect">
            <a:avLst/>
          </a:prstGeom>
          <a:noFill/>
          <a:ln>
            <a:noFill/>
          </a:ln>
        </p:spPr>
        <p:txBody>
          <a:bodyPr spcFirstLastPara="1" wrap="square" lIns="100752" tIns="100752" rIns="100752" bIns="100752" anchor="t" anchorCtr="0">
            <a:noAutofit/>
          </a:bodyPr>
          <a:lstStyle/>
          <a:p>
            <a:pPr marL="0" indent="0">
              <a:buNone/>
            </a:pPr>
            <a:endParaRPr/>
          </a:p>
        </p:txBody>
      </p:sp>
    </p:spTree>
    <p:extLst>
      <p:ext uri="{BB962C8B-B14F-4D97-AF65-F5344CB8AC3E}">
        <p14:creationId xmlns:p14="http://schemas.microsoft.com/office/powerpoint/2010/main" val="265606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2d618d558_0_178:notes"/>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2d618d558_0_178:notes"/>
          <p:cNvSpPr txBox="1">
            <a:spLocks noGrp="1"/>
          </p:cNvSpPr>
          <p:nvPr>
            <p:ph type="body" idx="1"/>
          </p:nvPr>
        </p:nvSpPr>
        <p:spPr>
          <a:xfrm>
            <a:off x="868680" y="3366136"/>
            <a:ext cx="6949440" cy="3188970"/>
          </a:xfrm>
          <a:prstGeom prst="rect">
            <a:avLst/>
          </a:prstGeom>
        </p:spPr>
        <p:txBody>
          <a:bodyPr spcFirstLastPara="1" wrap="square" lIns="93958" tIns="93958" rIns="93958" bIns="93958" anchor="t" anchorCtr="0">
            <a:noAutofit/>
          </a:bodyPr>
          <a:lstStyle/>
          <a:p>
            <a:pPr marL="0" indent="0">
              <a:spcBef>
                <a:spcPts val="0"/>
              </a:spcBef>
              <a:spcAft>
                <a:spcPts val="0"/>
              </a:spcAft>
              <a:buNone/>
            </a:pPr>
            <a:r>
              <a:rPr lang="en"/>
              <a:t>Sources: Harvard Policy Center, What’s Next WA, Wa State Patrol, US Dept of Health and Human Services</a:t>
            </a:r>
            <a:endParaRPr/>
          </a:p>
        </p:txBody>
      </p:sp>
    </p:spTree>
    <p:extLst>
      <p:ext uri="{BB962C8B-B14F-4D97-AF65-F5344CB8AC3E}">
        <p14:creationId xmlns:p14="http://schemas.microsoft.com/office/powerpoint/2010/main" val="2411016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4:notes"/>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44:notes"/>
          <p:cNvSpPr txBox="1">
            <a:spLocks noGrp="1"/>
          </p:cNvSpPr>
          <p:nvPr>
            <p:ph type="body" idx="1"/>
          </p:nvPr>
        </p:nvSpPr>
        <p:spPr>
          <a:xfrm>
            <a:off x="868680" y="3366136"/>
            <a:ext cx="6949440" cy="3188970"/>
          </a:xfrm>
          <a:prstGeom prst="rect">
            <a:avLst/>
          </a:prstGeom>
          <a:noFill/>
          <a:ln>
            <a:noFill/>
          </a:ln>
        </p:spPr>
        <p:txBody>
          <a:bodyPr spcFirstLastPara="1" wrap="square" lIns="93950" tIns="93950" rIns="93950" bIns="93950" anchor="t" anchorCtr="0">
            <a:noAutofit/>
          </a:bodyPr>
          <a:lstStyle/>
          <a:p>
            <a:pPr marL="0" lvl="0" indent="0" algn="l" rtl="0">
              <a:lnSpc>
                <a:spcPct val="100000"/>
              </a:lnSpc>
              <a:spcBef>
                <a:spcPts val="0"/>
              </a:spcBef>
              <a:spcAft>
                <a:spcPts val="0"/>
              </a:spcAft>
              <a:buSzPts val="1100"/>
              <a:buNone/>
            </a:pPr>
            <a:r>
              <a:rPr lang="en-US"/>
              <a:t>Sources: Harvard Policy Center, What’s Next WA, Wa State Patrol, US Dept of Health and Human Services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8AC885A2-8DCE-10B8-5AA9-ED4C30F635F1}"/>
            </a:ext>
          </a:extLst>
        </p:cNvPr>
        <p:cNvGrpSpPr/>
        <p:nvPr/>
      </p:nvGrpSpPr>
      <p:grpSpPr>
        <a:xfrm>
          <a:off x="0" y="0"/>
          <a:ext cx="0" cy="0"/>
          <a:chOff x="0" y="0"/>
          <a:chExt cx="0" cy="0"/>
        </a:xfrm>
      </p:grpSpPr>
      <p:sp>
        <p:nvSpPr>
          <p:cNvPr id="100" name="Google Shape;100;gc2d618d558_0_178:notes">
            <a:extLst>
              <a:ext uri="{FF2B5EF4-FFF2-40B4-BE49-F238E27FC236}">
                <a16:creationId xmlns:a16="http://schemas.microsoft.com/office/drawing/2014/main" id="{608E6EE9-5B21-5D8E-4B3D-518DC06329E7}"/>
              </a:ext>
            </a:extLst>
          </p:cNvPr>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2d618d558_0_178:notes">
            <a:extLst>
              <a:ext uri="{FF2B5EF4-FFF2-40B4-BE49-F238E27FC236}">
                <a16:creationId xmlns:a16="http://schemas.microsoft.com/office/drawing/2014/main" id="{EF51CFD5-D8E4-C375-9F2A-4BF5F58E7A3D}"/>
              </a:ext>
            </a:extLst>
          </p:cNvPr>
          <p:cNvSpPr txBox="1">
            <a:spLocks noGrp="1"/>
          </p:cNvSpPr>
          <p:nvPr>
            <p:ph type="body" idx="1"/>
          </p:nvPr>
        </p:nvSpPr>
        <p:spPr>
          <a:xfrm>
            <a:off x="868680" y="3366136"/>
            <a:ext cx="6949440" cy="3188970"/>
          </a:xfrm>
          <a:prstGeom prst="rect">
            <a:avLst/>
          </a:prstGeom>
        </p:spPr>
        <p:txBody>
          <a:bodyPr spcFirstLastPara="1" wrap="square" lIns="93958" tIns="93958" rIns="93958" bIns="93958" anchor="t" anchorCtr="0">
            <a:noAutofit/>
          </a:bodyPr>
          <a:lstStyle/>
          <a:p>
            <a:pPr marL="0" indent="0">
              <a:spcBef>
                <a:spcPts val="0"/>
              </a:spcBef>
              <a:spcAft>
                <a:spcPts val="0"/>
              </a:spcAft>
              <a:buNone/>
            </a:pPr>
            <a:r>
              <a:rPr lang="en"/>
              <a:t>Sources: Harvard Policy Center, What’s Next WA, Wa State Patrol, US Dept of Health and Human Services</a:t>
            </a:r>
            <a:endParaRPr/>
          </a:p>
        </p:txBody>
      </p:sp>
    </p:spTree>
    <p:extLst>
      <p:ext uri="{BB962C8B-B14F-4D97-AF65-F5344CB8AC3E}">
        <p14:creationId xmlns:p14="http://schemas.microsoft.com/office/powerpoint/2010/main" val="2142391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2d618d558_0_178:notes"/>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2d618d558_0_178:notes"/>
          <p:cNvSpPr txBox="1">
            <a:spLocks noGrp="1"/>
          </p:cNvSpPr>
          <p:nvPr>
            <p:ph type="body" idx="1"/>
          </p:nvPr>
        </p:nvSpPr>
        <p:spPr>
          <a:xfrm>
            <a:off x="868680" y="3366136"/>
            <a:ext cx="6949440" cy="3188970"/>
          </a:xfrm>
          <a:prstGeom prst="rect">
            <a:avLst/>
          </a:prstGeom>
        </p:spPr>
        <p:txBody>
          <a:bodyPr spcFirstLastPara="1" wrap="square" lIns="93958" tIns="93958" rIns="93958" bIns="93958" anchor="t" anchorCtr="0">
            <a:noAutofit/>
          </a:bodyPr>
          <a:lstStyle/>
          <a:p>
            <a:pPr marL="0" indent="0">
              <a:spcBef>
                <a:spcPts val="0"/>
              </a:spcBef>
              <a:spcAft>
                <a:spcPts val="0"/>
              </a:spcAft>
              <a:buNone/>
            </a:pPr>
            <a:r>
              <a:rPr lang="en"/>
              <a:t>Sources: Harvard Policy Center, What’s Next WA, Wa State Patrol, US Dept of Health and Human Services</a:t>
            </a:r>
            <a:endParaRPr/>
          </a:p>
        </p:txBody>
      </p:sp>
    </p:spTree>
    <p:extLst>
      <p:ext uri="{BB962C8B-B14F-4D97-AF65-F5344CB8AC3E}">
        <p14:creationId xmlns:p14="http://schemas.microsoft.com/office/powerpoint/2010/main" val="231502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1981200" y="531813"/>
            <a:ext cx="4724400" cy="2657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spcBef>
                <a:spcPts val="0"/>
              </a:spcBef>
              <a:spcAft>
                <a:spcPts val="0"/>
              </a:spcAft>
              <a:buNone/>
            </a:pPr>
            <a:endParaRPr/>
          </a:p>
        </p:txBody>
      </p:sp>
    </p:spTree>
    <p:extLst>
      <p:ext uri="{BB962C8B-B14F-4D97-AF65-F5344CB8AC3E}">
        <p14:creationId xmlns:p14="http://schemas.microsoft.com/office/powerpoint/2010/main" val="96782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25730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91368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77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
        <p:nvSpPr>
          <p:cNvPr id="126" name="Google Shape;126;p2: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273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91699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ab97213828_0_1:notes"/>
          <p:cNvSpPr>
            <a:spLocks noGrp="1" noRot="1" noChangeAspect="1"/>
          </p:cNvSpPr>
          <p:nvPr>
            <p:ph type="sldImg" idx="2"/>
          </p:nvPr>
        </p:nvSpPr>
        <p:spPr>
          <a:xfrm>
            <a:off x="1981200" y="531813"/>
            <a:ext cx="4724400" cy="2657475"/>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ab97213828_0_1:notes"/>
          <p:cNvSpPr txBox="1">
            <a:spLocks noGrp="1"/>
          </p:cNvSpPr>
          <p:nvPr>
            <p:ph type="body" idx="1"/>
          </p:nvPr>
        </p:nvSpPr>
        <p:spPr>
          <a:xfrm>
            <a:off x="868680" y="3366136"/>
            <a:ext cx="6949440" cy="3188970"/>
          </a:xfrm>
          <a:prstGeom prst="rect">
            <a:avLst/>
          </a:prstGeom>
          <a:noFill/>
          <a:ln>
            <a:noFill/>
          </a:ln>
        </p:spPr>
        <p:txBody>
          <a:bodyPr spcFirstLastPara="1" wrap="square" lIns="93958" tIns="93958" rIns="93958" bIns="93958" anchor="t" anchorCtr="0">
            <a:noAutofit/>
          </a:bodyPr>
          <a:lstStyle/>
          <a:p>
            <a:pPr marL="0" indent="0">
              <a:buNone/>
            </a:pPr>
            <a:endParaRPr/>
          </a:p>
        </p:txBody>
      </p:sp>
    </p:spTree>
    <p:extLst>
      <p:ext uri="{BB962C8B-B14F-4D97-AF65-F5344CB8AC3E}">
        <p14:creationId xmlns:p14="http://schemas.microsoft.com/office/powerpoint/2010/main" val="419636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grpSp>
        <p:nvGrpSpPr>
          <p:cNvPr id="38" name="Google Shape;38;p20"/>
          <p:cNvGrpSpPr/>
          <p:nvPr/>
        </p:nvGrpSpPr>
        <p:grpSpPr>
          <a:xfrm>
            <a:off x="0" y="381001"/>
            <a:ext cx="1037850" cy="1016288"/>
            <a:chOff x="0" y="381001"/>
            <a:chExt cx="1037850" cy="1016288"/>
          </a:xfrm>
        </p:grpSpPr>
        <p:sp>
          <p:nvSpPr>
            <p:cNvPr id="39" name="Google Shape;39;p2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20"/>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42" name="Google Shape;42;p20"/>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3" name="Google Shape;4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
        <p:cNvGrpSpPr/>
        <p:nvPr/>
      </p:nvGrpSpPr>
      <p:grpSpPr>
        <a:xfrm>
          <a:off x="0" y="0"/>
          <a:ext cx="0" cy="0"/>
          <a:chOff x="0" y="0"/>
          <a:chExt cx="0" cy="0"/>
        </a:xfrm>
      </p:grpSpPr>
      <p:grpSp>
        <p:nvGrpSpPr>
          <p:cNvPr id="51" name="Google Shape;51;p22"/>
          <p:cNvGrpSpPr/>
          <p:nvPr/>
        </p:nvGrpSpPr>
        <p:grpSpPr>
          <a:xfrm>
            <a:off x="0" y="381001"/>
            <a:ext cx="1037850" cy="1016288"/>
            <a:chOff x="0" y="381001"/>
            <a:chExt cx="1037850" cy="1016288"/>
          </a:xfrm>
        </p:grpSpPr>
        <p:sp>
          <p:nvSpPr>
            <p:cNvPr id="52" name="Google Shape;52;p2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22"/>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55" name="Google Shape;55;p22"/>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6" name="Google Shape;56;p22"/>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7" name="Google Shape;5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13655805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8"/>
        <p:cNvGrpSpPr/>
        <p:nvPr/>
      </p:nvGrpSpPr>
      <p:grpSpPr>
        <a:xfrm>
          <a:off x="0" y="0"/>
          <a:ext cx="0" cy="0"/>
          <a:chOff x="0" y="0"/>
          <a:chExt cx="0" cy="0"/>
        </a:xfrm>
      </p:grpSpPr>
      <p:grpSp>
        <p:nvGrpSpPr>
          <p:cNvPr id="59" name="Google Shape;59;p23"/>
          <p:cNvGrpSpPr/>
          <p:nvPr/>
        </p:nvGrpSpPr>
        <p:grpSpPr>
          <a:xfrm>
            <a:off x="0" y="381001"/>
            <a:ext cx="1037850" cy="1016288"/>
            <a:chOff x="0" y="381001"/>
            <a:chExt cx="1037850" cy="1016288"/>
          </a:xfrm>
        </p:grpSpPr>
        <p:sp>
          <p:nvSpPr>
            <p:cNvPr id="60" name="Google Shape;60;p2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3"/>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23"/>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63" name="Google Shape;63;p23"/>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4" name="Google Shape;6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8359163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grpSp>
        <p:nvGrpSpPr>
          <p:cNvPr id="66" name="Google Shape;66;p24"/>
          <p:cNvGrpSpPr/>
          <p:nvPr/>
        </p:nvGrpSpPr>
        <p:grpSpPr>
          <a:xfrm>
            <a:off x="4406400" y="0"/>
            <a:ext cx="4737600" cy="5143500"/>
            <a:chOff x="4406400" y="0"/>
            <a:chExt cx="4737600" cy="5143500"/>
          </a:xfrm>
        </p:grpSpPr>
        <p:sp>
          <p:nvSpPr>
            <p:cNvPr id="67" name="Google Shape;67;p24"/>
            <p:cNvSpPr/>
            <p:nvPr/>
          </p:nvSpPr>
          <p:spPr>
            <a:xfrm rot="5400000">
              <a:off x="4407900" y="-1500"/>
              <a:ext cx="4734600" cy="4737600"/>
            </a:xfrm>
            <a:prstGeom prst="diagStripe">
              <a:avLst>
                <a:gd name="adj" fmla="val 49469"/>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4"/>
            <p:cNvSpPr/>
            <p:nvPr/>
          </p:nvSpPr>
          <p:spPr>
            <a:xfrm rot="5400000">
              <a:off x="4840825" y="6000"/>
              <a:ext cx="4298700" cy="4286700"/>
            </a:xfrm>
            <a:prstGeom prst="diagStripe">
              <a:avLst>
                <a:gd name="adj" fmla="val 0"/>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4"/>
            <p:cNvSpPr/>
            <p:nvPr/>
          </p:nvSpPr>
          <p:spPr>
            <a:xfrm rot="-5400000">
              <a:off x="5618399" y="1236641"/>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4"/>
            <p:cNvSpPr/>
            <p:nvPr/>
          </p:nvSpPr>
          <p:spPr>
            <a:xfrm flipH="1">
              <a:off x="5849857" y="144407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4"/>
            <p:cNvSpPr/>
            <p:nvPr/>
          </p:nvSpPr>
          <p:spPr>
            <a:xfrm rot="-5400000">
              <a:off x="5987081" y="246974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4"/>
            <p:cNvSpPr/>
            <p:nvPr/>
          </p:nvSpPr>
          <p:spPr>
            <a:xfrm flipH="1">
              <a:off x="6222115" y="2677179"/>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4"/>
            <p:cNvSpPr/>
            <p:nvPr/>
          </p:nvSpPr>
          <p:spPr>
            <a:xfrm rot="-5400000">
              <a:off x="6675341" y="1862244"/>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4"/>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4"/>
            <p:cNvSpPr/>
            <p:nvPr/>
          </p:nvSpPr>
          <p:spPr>
            <a:xfrm rot="-5400000">
              <a:off x="6861141" y="247808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4"/>
            <p:cNvSpPr/>
            <p:nvPr/>
          </p:nvSpPr>
          <p:spPr>
            <a:xfrm flipH="1">
              <a:off x="7965266" y="2693191"/>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4"/>
            <p:cNvSpPr/>
            <p:nvPr/>
          </p:nvSpPr>
          <p:spPr>
            <a:xfrm flipH="1">
              <a:off x="8145082" y="3309036"/>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4"/>
            <p:cNvSpPr/>
            <p:nvPr/>
          </p:nvSpPr>
          <p:spPr>
            <a:xfrm rot="-5400000">
              <a:off x="7047599" y="309534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4"/>
            <p:cNvSpPr/>
            <p:nvPr/>
          </p:nvSpPr>
          <p:spPr>
            <a:xfrm flipH="1">
              <a:off x="7276649" y="3302781"/>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4"/>
            <p:cNvSpPr/>
            <p:nvPr/>
          </p:nvSpPr>
          <p:spPr>
            <a:xfrm flipH="1">
              <a:off x="7462448" y="391862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4"/>
            <p:cNvSpPr/>
            <p:nvPr/>
          </p:nvSpPr>
          <p:spPr>
            <a:xfrm rot="-5400000">
              <a:off x="8102491" y="3718856"/>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4"/>
            <p:cNvSpPr/>
            <p:nvPr/>
          </p:nvSpPr>
          <p:spPr>
            <a:xfrm flipH="1">
              <a:off x="8334533" y="3926292"/>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4"/>
            <p:cNvSpPr/>
            <p:nvPr/>
          </p:nvSpPr>
          <p:spPr>
            <a:xfrm rot="-5400000">
              <a:off x="8288290" y="4334700"/>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24"/>
          <p:cNvSpPr txBox="1">
            <a:spLocks noGrp="1"/>
          </p:cNvSpPr>
          <p:nvPr>
            <p:ph type="title"/>
          </p:nvPr>
        </p:nvSpPr>
        <p:spPr>
          <a:xfrm>
            <a:off x="823850" y="866775"/>
            <a:ext cx="4587000" cy="3521100"/>
          </a:xfrm>
          <a:prstGeom prst="rect">
            <a:avLst/>
          </a:prstGeom>
          <a:noFill/>
          <a:ln>
            <a:noFill/>
          </a:ln>
        </p:spPr>
        <p:txBody>
          <a:bodyPr spcFirstLastPara="1" wrap="square" lIns="91425" tIns="91425" rIns="91425" bIns="91425" anchor="ctr"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86" name="Google Shape;8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25008709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7"/>
        <p:cNvGrpSpPr/>
        <p:nvPr/>
      </p:nvGrpSpPr>
      <p:grpSpPr>
        <a:xfrm>
          <a:off x="0" y="0"/>
          <a:ext cx="0" cy="0"/>
          <a:chOff x="0" y="0"/>
          <a:chExt cx="0" cy="0"/>
        </a:xfrm>
      </p:grpSpPr>
      <p:grpSp>
        <p:nvGrpSpPr>
          <p:cNvPr id="88" name="Google Shape;88;p25"/>
          <p:cNvGrpSpPr/>
          <p:nvPr/>
        </p:nvGrpSpPr>
        <p:grpSpPr>
          <a:xfrm>
            <a:off x="0" y="381001"/>
            <a:ext cx="1037850" cy="1016288"/>
            <a:chOff x="0" y="381001"/>
            <a:chExt cx="1037850" cy="1016288"/>
          </a:xfrm>
        </p:grpSpPr>
        <p:sp>
          <p:nvSpPr>
            <p:cNvPr id="89" name="Google Shape;89;p2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p25"/>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92" name="Google Shape;92;p25"/>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a:lvl1pPr>
            <a:lvl2pPr lvl="1" algn="l">
              <a:lnSpc>
                <a:spcPct val="100000"/>
              </a:lnSpc>
              <a:spcBef>
                <a:spcPct val="0"/>
              </a:spcBef>
              <a:spcAft>
                <a:spcPct val="0"/>
              </a:spcAft>
              <a:buSzPts val="1300"/>
              <a:buNone/>
              <a:defRPr sz="1300"/>
            </a:lvl2pPr>
            <a:lvl3pPr lvl="2" algn="l">
              <a:lnSpc>
                <a:spcPct val="100000"/>
              </a:lnSpc>
              <a:spcBef>
                <a:spcPct val="0"/>
              </a:spcBef>
              <a:spcAft>
                <a:spcPct val="0"/>
              </a:spcAft>
              <a:buSzPts val="1300"/>
              <a:buNone/>
              <a:defRPr sz="1300"/>
            </a:lvl3pPr>
            <a:lvl4pPr lvl="3" algn="l">
              <a:lnSpc>
                <a:spcPct val="100000"/>
              </a:lnSpc>
              <a:spcBef>
                <a:spcPct val="0"/>
              </a:spcBef>
              <a:spcAft>
                <a:spcPct val="0"/>
              </a:spcAft>
              <a:buSzPts val="1300"/>
              <a:buNone/>
              <a:defRPr sz="1300"/>
            </a:lvl4pPr>
            <a:lvl5pPr lvl="4" algn="l">
              <a:lnSpc>
                <a:spcPct val="100000"/>
              </a:lnSpc>
              <a:spcBef>
                <a:spcPct val="0"/>
              </a:spcBef>
              <a:spcAft>
                <a:spcPct val="0"/>
              </a:spcAft>
              <a:buSzPts val="1300"/>
              <a:buNone/>
              <a:defRPr sz="1300"/>
            </a:lvl5pPr>
            <a:lvl6pPr lvl="5" algn="l">
              <a:lnSpc>
                <a:spcPct val="100000"/>
              </a:lnSpc>
              <a:spcBef>
                <a:spcPct val="0"/>
              </a:spcBef>
              <a:spcAft>
                <a:spcPct val="0"/>
              </a:spcAft>
              <a:buSzPts val="1300"/>
              <a:buNone/>
              <a:defRPr sz="1300"/>
            </a:lvl6pPr>
            <a:lvl7pPr lvl="6" algn="l">
              <a:lnSpc>
                <a:spcPct val="100000"/>
              </a:lnSpc>
              <a:spcBef>
                <a:spcPct val="0"/>
              </a:spcBef>
              <a:spcAft>
                <a:spcPct val="0"/>
              </a:spcAft>
              <a:buSzPts val="1300"/>
              <a:buNone/>
              <a:defRPr sz="1300"/>
            </a:lvl7pPr>
            <a:lvl8pPr lvl="7" algn="l">
              <a:lnSpc>
                <a:spcPct val="100000"/>
              </a:lnSpc>
              <a:spcBef>
                <a:spcPct val="0"/>
              </a:spcBef>
              <a:spcAft>
                <a:spcPct val="0"/>
              </a:spcAft>
              <a:buSzPts val="1300"/>
              <a:buNone/>
              <a:defRPr sz="1300"/>
            </a:lvl8pPr>
            <a:lvl9pPr lvl="8" algn="l">
              <a:lnSpc>
                <a:spcPct val="100000"/>
              </a:lnSpc>
              <a:spcBef>
                <a:spcPct val="0"/>
              </a:spcBef>
              <a:spcAft>
                <a:spcPct val="0"/>
              </a:spcAft>
              <a:buSzPts val="1300"/>
              <a:buNone/>
              <a:defRPr sz="1300"/>
            </a:lvl9pPr>
          </a:lstStyle>
          <a:p>
            <a:endParaRPr/>
          </a:p>
        </p:txBody>
      </p:sp>
      <p:sp>
        <p:nvSpPr>
          <p:cNvPr id="93" name="Google Shape;93;p25"/>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94" name="Google Shape;9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8779844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26"/>
          <p:cNvGrpSpPr/>
          <p:nvPr/>
        </p:nvGrpSpPr>
        <p:grpSpPr>
          <a:xfrm>
            <a:off x="4406400" y="0"/>
            <a:ext cx="4737600" cy="5143065"/>
            <a:chOff x="4406400" y="0"/>
            <a:chExt cx="4737600" cy="5143065"/>
          </a:xfrm>
        </p:grpSpPr>
        <p:sp>
          <p:nvSpPr>
            <p:cNvPr id="97" name="Google Shape;97;p26"/>
            <p:cNvSpPr/>
            <p:nvPr/>
          </p:nvSpPr>
          <p:spPr>
            <a:xfrm rot="5400000">
              <a:off x="4408200" y="-1800"/>
              <a:ext cx="4734000" cy="4737600"/>
            </a:xfrm>
            <a:prstGeom prst="diagStripe">
              <a:avLst>
                <a:gd name="adj" fmla="val 49469"/>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6"/>
            <p:cNvSpPr/>
            <p:nvPr/>
          </p:nvSpPr>
          <p:spPr>
            <a:xfrm rot="5400000">
              <a:off x="4841125" y="5700"/>
              <a:ext cx="4298100" cy="4286700"/>
            </a:xfrm>
            <a:prstGeom prst="diagStripe">
              <a:avLst>
                <a:gd name="adj" fmla="val 0"/>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6"/>
            <p:cNvSpPr/>
            <p:nvPr/>
          </p:nvSpPr>
          <p:spPr>
            <a:xfrm rot="-5400000">
              <a:off x="5618399" y="123646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6"/>
            <p:cNvSpPr/>
            <p:nvPr/>
          </p:nvSpPr>
          <p:spPr>
            <a:xfrm flipH="1">
              <a:off x="5849857" y="1443956"/>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6"/>
            <p:cNvSpPr/>
            <p:nvPr/>
          </p:nvSpPr>
          <p:spPr>
            <a:xfrm rot="-5400000">
              <a:off x="5987081" y="246946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6"/>
            <p:cNvSpPr/>
            <p:nvPr/>
          </p:nvSpPr>
          <p:spPr>
            <a:xfrm flipH="1">
              <a:off x="6222115" y="267695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6"/>
            <p:cNvSpPr/>
            <p:nvPr/>
          </p:nvSpPr>
          <p:spPr>
            <a:xfrm rot="-5400000">
              <a:off x="6675341" y="186201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6"/>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6"/>
            <p:cNvSpPr/>
            <p:nvPr/>
          </p:nvSpPr>
          <p:spPr>
            <a:xfrm rot="-5400000">
              <a:off x="6861141" y="2477810"/>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6"/>
            <p:cNvSpPr/>
            <p:nvPr/>
          </p:nvSpPr>
          <p:spPr>
            <a:xfrm flipH="1">
              <a:off x="7965266" y="269296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6"/>
            <p:cNvSpPr/>
            <p:nvPr/>
          </p:nvSpPr>
          <p:spPr>
            <a:xfrm flipH="1">
              <a:off x="8145082" y="330875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7047599" y="309501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p:nvPr/>
          </p:nvSpPr>
          <p:spPr>
            <a:xfrm flipH="1">
              <a:off x="7276649" y="3302502"/>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6"/>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6"/>
            <p:cNvSpPr/>
            <p:nvPr/>
          </p:nvSpPr>
          <p:spPr>
            <a:xfrm flipH="1">
              <a:off x="7462448" y="3918294"/>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6"/>
            <p:cNvSpPr/>
            <p:nvPr/>
          </p:nvSpPr>
          <p:spPr>
            <a:xfrm rot="-5400000">
              <a:off x="8102491" y="371847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6"/>
            <p:cNvSpPr/>
            <p:nvPr/>
          </p:nvSpPr>
          <p:spPr>
            <a:xfrm flipH="1">
              <a:off x="8334533" y="3925960"/>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6"/>
            <p:cNvSpPr/>
            <p:nvPr/>
          </p:nvSpPr>
          <p:spPr>
            <a:xfrm rot="-5400000">
              <a:off x="8288290" y="433426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6"/>
          <p:cNvSpPr txBox="1">
            <a:spLocks noGrp="1"/>
          </p:cNvSpPr>
          <p:nvPr>
            <p:ph type="title" hasCustomPrompt="1"/>
          </p:nvPr>
        </p:nvSpPr>
        <p:spPr>
          <a:xfrm>
            <a:off x="823850" y="1284675"/>
            <a:ext cx="4776000" cy="1300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8000"/>
              <a:buNone/>
              <a:defRPr sz="8000"/>
            </a:lvl1pPr>
            <a:lvl2pPr lvl="1" algn="l">
              <a:lnSpc>
                <a:spcPct val="100000"/>
              </a:lnSpc>
              <a:spcBef>
                <a:spcPct val="0"/>
              </a:spcBef>
              <a:spcAft>
                <a:spcPct val="0"/>
              </a:spcAft>
              <a:buSzPts val="8000"/>
              <a:buNone/>
              <a:defRPr sz="8000"/>
            </a:lvl2pPr>
            <a:lvl3pPr lvl="2" algn="l">
              <a:lnSpc>
                <a:spcPct val="100000"/>
              </a:lnSpc>
              <a:spcBef>
                <a:spcPct val="0"/>
              </a:spcBef>
              <a:spcAft>
                <a:spcPct val="0"/>
              </a:spcAft>
              <a:buSzPts val="8000"/>
              <a:buNone/>
              <a:defRPr sz="8000"/>
            </a:lvl3pPr>
            <a:lvl4pPr lvl="3" algn="l">
              <a:lnSpc>
                <a:spcPct val="100000"/>
              </a:lnSpc>
              <a:spcBef>
                <a:spcPct val="0"/>
              </a:spcBef>
              <a:spcAft>
                <a:spcPct val="0"/>
              </a:spcAft>
              <a:buSzPts val="8000"/>
              <a:buNone/>
              <a:defRPr sz="8000"/>
            </a:lvl4pPr>
            <a:lvl5pPr lvl="4" algn="l">
              <a:lnSpc>
                <a:spcPct val="100000"/>
              </a:lnSpc>
              <a:spcBef>
                <a:spcPct val="0"/>
              </a:spcBef>
              <a:spcAft>
                <a:spcPct val="0"/>
              </a:spcAft>
              <a:buSzPts val="8000"/>
              <a:buNone/>
              <a:defRPr sz="8000"/>
            </a:lvl5pPr>
            <a:lvl6pPr lvl="5" algn="l">
              <a:lnSpc>
                <a:spcPct val="100000"/>
              </a:lnSpc>
              <a:spcBef>
                <a:spcPct val="0"/>
              </a:spcBef>
              <a:spcAft>
                <a:spcPct val="0"/>
              </a:spcAft>
              <a:buSzPts val="8000"/>
              <a:buNone/>
              <a:defRPr sz="8000"/>
            </a:lvl6pPr>
            <a:lvl7pPr lvl="6" algn="l">
              <a:lnSpc>
                <a:spcPct val="100000"/>
              </a:lnSpc>
              <a:spcBef>
                <a:spcPct val="0"/>
              </a:spcBef>
              <a:spcAft>
                <a:spcPct val="0"/>
              </a:spcAft>
              <a:buSzPts val="8000"/>
              <a:buNone/>
              <a:defRPr sz="8000"/>
            </a:lvl7pPr>
            <a:lvl8pPr lvl="7" algn="l">
              <a:lnSpc>
                <a:spcPct val="100000"/>
              </a:lnSpc>
              <a:spcBef>
                <a:spcPct val="0"/>
              </a:spcBef>
              <a:spcAft>
                <a:spcPct val="0"/>
              </a:spcAft>
              <a:buSzPts val="8000"/>
              <a:buNone/>
              <a:defRPr sz="8000"/>
            </a:lvl8pPr>
            <a:lvl9pPr lvl="8" algn="l">
              <a:lnSpc>
                <a:spcPct val="100000"/>
              </a:lnSpc>
              <a:spcBef>
                <a:spcPct val="0"/>
              </a:spcBef>
              <a:spcAft>
                <a:spcPct val="0"/>
              </a:spcAft>
              <a:buSzPts val="8000"/>
              <a:buNone/>
              <a:defRPr sz="8000"/>
            </a:lvl9pPr>
          </a:lstStyle>
          <a:p>
            <a:r>
              <a:t>xx%</a:t>
            </a:r>
          </a:p>
        </p:txBody>
      </p:sp>
      <p:sp>
        <p:nvSpPr>
          <p:cNvPr id="116" name="Google Shape;116;p26"/>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17" name="Google Shape;11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30387361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171450"/>
            <a:ext cx="128016" cy="26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5" name="Rectangle 4"/>
          <p:cNvSpPr/>
          <p:nvPr userDrawn="1"/>
        </p:nvSpPr>
        <p:spPr>
          <a:xfrm>
            <a:off x="0" y="457200"/>
            <a:ext cx="128016" cy="260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6" name="Rectangle 5"/>
          <p:cNvSpPr/>
          <p:nvPr userDrawn="1"/>
        </p:nvSpPr>
        <p:spPr>
          <a:xfrm>
            <a:off x="0" y="1771650"/>
            <a:ext cx="128016" cy="2606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8" name="Rectangle 7"/>
          <p:cNvSpPr/>
          <p:nvPr userDrawn="1"/>
        </p:nvSpPr>
        <p:spPr>
          <a:xfrm>
            <a:off x="0" y="2057400"/>
            <a:ext cx="128016" cy="2606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 name="Rectangle 8"/>
          <p:cNvSpPr/>
          <p:nvPr userDrawn="1"/>
        </p:nvSpPr>
        <p:spPr>
          <a:xfrm>
            <a:off x="0" y="2343150"/>
            <a:ext cx="128016" cy="2606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0" name="Rectangle 9"/>
          <p:cNvSpPr/>
          <p:nvPr userDrawn="1"/>
        </p:nvSpPr>
        <p:spPr>
          <a:xfrm>
            <a:off x="0" y="2628900"/>
            <a:ext cx="128016" cy="260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1" name="Rectangle 10"/>
          <p:cNvSpPr/>
          <p:nvPr userDrawn="1"/>
        </p:nvSpPr>
        <p:spPr>
          <a:xfrm>
            <a:off x="0" y="2914650"/>
            <a:ext cx="128016" cy="26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2" name="Rectangle 11"/>
          <p:cNvSpPr/>
          <p:nvPr userDrawn="1"/>
        </p:nvSpPr>
        <p:spPr>
          <a:xfrm>
            <a:off x="0" y="3200400"/>
            <a:ext cx="128016" cy="260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3" name="Rectangle 12"/>
          <p:cNvSpPr/>
          <p:nvPr userDrawn="1"/>
        </p:nvSpPr>
        <p:spPr>
          <a:xfrm>
            <a:off x="0" y="4768596"/>
            <a:ext cx="128016" cy="2606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5" name="Rectangle 14"/>
          <p:cNvSpPr/>
          <p:nvPr userDrawn="1"/>
        </p:nvSpPr>
        <p:spPr>
          <a:xfrm>
            <a:off x="8686800" y="4768596"/>
            <a:ext cx="457200" cy="26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6" name="Slide Number Placeholder 6"/>
          <p:cNvSpPr>
            <a:spLocks noGrp="1"/>
          </p:cNvSpPr>
          <p:nvPr>
            <p:ph type="sldNum" sz="quarter" idx="12"/>
          </p:nvPr>
        </p:nvSpPr>
        <p:spPr>
          <a:xfrm>
            <a:off x="8686800" y="4767263"/>
            <a:ext cx="457200" cy="273844"/>
          </a:xfrm>
          <a:prstGeom prst="rect">
            <a:avLst/>
          </a:prstGeom>
        </p:spPr>
        <p:txBody>
          <a:bodyPr anchor="ctr"/>
          <a:lstStyle>
            <a:lvl1pPr algn="ctr">
              <a:defRPr sz="700">
                <a:solidFill>
                  <a:schemeClr val="bg1"/>
                </a:solidFill>
                <a:latin typeface="Arial"/>
                <a:cs typeface="Arial"/>
              </a:defRPr>
            </a:lvl1pPr>
          </a:lstStyle>
          <a:p>
            <a:fld id="{4FCCC5D5-0F1F-4008-968C-0010EEAFF5DC}" type="slidenum">
              <a:rPr lang="en-US" smtClean="0"/>
              <a:t>‹#›</a:t>
            </a:fld>
            <a:endParaRPr lang="en-US"/>
          </a:p>
        </p:txBody>
      </p:sp>
      <p:sp>
        <p:nvSpPr>
          <p:cNvPr id="17" name="Title 1"/>
          <p:cNvSpPr>
            <a:spLocks noGrp="1"/>
          </p:cNvSpPr>
          <p:nvPr>
            <p:ph type="title" hasCustomPrompt="1"/>
          </p:nvPr>
        </p:nvSpPr>
        <p:spPr>
          <a:xfrm>
            <a:off x="457200" y="228600"/>
            <a:ext cx="8229600" cy="857250"/>
          </a:xfrm>
        </p:spPr>
        <p:txBody>
          <a:bodyPr anchor="t">
            <a:normAutofit/>
          </a:bodyPr>
          <a:lstStyle>
            <a:lvl1pPr algn="l">
              <a:defRPr sz="3200">
                <a:solidFill>
                  <a:srgbClr val="1F98C9"/>
                </a:solidFill>
              </a:defRPr>
            </a:lvl1pPr>
          </a:lstStyle>
          <a:p>
            <a:r>
              <a:rPr lang="en-US"/>
              <a:t>Click to Edit Master Title Style</a:t>
            </a:r>
          </a:p>
        </p:txBody>
      </p:sp>
      <p:sp>
        <p:nvSpPr>
          <p:cNvPr id="20" name="TextBox 19">
            <a:extLst>
              <a:ext uri="{FF2B5EF4-FFF2-40B4-BE49-F238E27FC236}">
                <a16:creationId xmlns:a16="http://schemas.microsoft.com/office/drawing/2014/main" id="{54601A23-4A7D-4EC4-BA39-E7626FDCD260}"/>
              </a:ext>
            </a:extLst>
          </p:cNvPr>
          <p:cNvSpPr txBox="1"/>
          <p:nvPr userDrawn="1"/>
        </p:nvSpPr>
        <p:spPr>
          <a:xfrm>
            <a:off x="6921500" y="4656148"/>
            <a:ext cx="1752600" cy="400110"/>
          </a:xfrm>
          <a:prstGeom prst="rect">
            <a:avLst/>
          </a:prstGeom>
          <a:noFill/>
        </p:spPr>
        <p:txBody>
          <a:bodyPr wrap="square" rtlCol="0">
            <a:spAutoFit/>
          </a:bodyPr>
          <a:lstStyle/>
          <a:p>
            <a:r>
              <a:rPr lang="en-US" sz="2000">
                <a:solidFill>
                  <a:srgbClr val="1F98C9"/>
                </a:solidFill>
                <a:latin typeface="Arial" panose="020B0604020202020204" pitchFamily="34" charset="0"/>
                <a:cs typeface="Arial" panose="020B0604020202020204" pitchFamily="34" charset="0"/>
              </a:rPr>
              <a:t>#CUshift21</a:t>
            </a:r>
          </a:p>
        </p:txBody>
      </p:sp>
      <p:pic>
        <p:nvPicPr>
          <p:cNvPr id="21" name="Picture 20">
            <a:extLst>
              <a:ext uri="{FF2B5EF4-FFF2-40B4-BE49-F238E27FC236}">
                <a16:creationId xmlns:a16="http://schemas.microsoft.com/office/drawing/2014/main" id="{07FD5051-30DA-419E-9500-8C752E239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01163"/>
            <a:ext cx="2886464" cy="304585"/>
          </a:xfrm>
          <a:prstGeom prst="rect">
            <a:avLst/>
          </a:prstGeom>
        </p:spPr>
      </p:pic>
    </p:spTree>
    <p:extLst>
      <p:ext uri="{BB962C8B-B14F-4D97-AF65-F5344CB8AC3E}">
        <p14:creationId xmlns:p14="http://schemas.microsoft.com/office/powerpoint/2010/main" val="23767840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
        <p:cNvGrpSpPr/>
        <p:nvPr/>
      </p:nvGrpSpPr>
      <p:grpSpPr>
        <a:xfrm>
          <a:off x="0" y="0"/>
          <a:ext cx="0" cy="0"/>
          <a:chOff x="0" y="0"/>
          <a:chExt cx="0" cy="0"/>
        </a:xfrm>
      </p:grpSpPr>
      <p:grpSp>
        <p:nvGrpSpPr>
          <p:cNvPr id="10" name="Google Shape;10;p24"/>
          <p:cNvGrpSpPr/>
          <p:nvPr/>
        </p:nvGrpSpPr>
        <p:grpSpPr>
          <a:xfrm>
            <a:off x="4406400" y="0"/>
            <a:ext cx="4737600" cy="5143500"/>
            <a:chOff x="4406400" y="0"/>
            <a:chExt cx="4737600" cy="5143500"/>
          </a:xfrm>
        </p:grpSpPr>
        <p:sp>
          <p:nvSpPr>
            <p:cNvPr id="11" name="Google Shape;11;p24"/>
            <p:cNvSpPr/>
            <p:nvPr/>
          </p:nvSpPr>
          <p:spPr>
            <a:xfrm rot="5400000">
              <a:off x="4407900" y="-1500"/>
              <a:ext cx="4734600" cy="4737600"/>
            </a:xfrm>
            <a:prstGeom prst="diagStripe">
              <a:avLst>
                <a:gd name="adj" fmla="val 49469"/>
              </a:avLst>
            </a:prstGeom>
            <a:solidFill>
              <a:schemeClr val="lt1">
                <a:alpha val="19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4"/>
            <p:cNvSpPr/>
            <p:nvPr/>
          </p:nvSpPr>
          <p:spPr>
            <a:xfrm rot="5400000">
              <a:off x="4840825" y="6000"/>
              <a:ext cx="4298700" cy="4286700"/>
            </a:xfrm>
            <a:prstGeom prst="diagStripe">
              <a:avLst>
                <a:gd name="adj" fmla="val 0"/>
              </a:avLst>
            </a:prstGeom>
            <a:solidFill>
              <a:schemeClr val="lt1">
                <a:alpha val="19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4"/>
            <p:cNvSpPr/>
            <p:nvPr/>
          </p:nvSpPr>
          <p:spPr>
            <a:xfrm rot="-5400000">
              <a:off x="5618399" y="1236641"/>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4"/>
            <p:cNvSpPr/>
            <p:nvPr/>
          </p:nvSpPr>
          <p:spPr>
            <a:xfrm flipH="1">
              <a:off x="5849857" y="1444078"/>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4"/>
            <p:cNvSpPr/>
            <p:nvPr/>
          </p:nvSpPr>
          <p:spPr>
            <a:xfrm rot="-5400000">
              <a:off x="5987081" y="2469743"/>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4"/>
            <p:cNvSpPr/>
            <p:nvPr/>
          </p:nvSpPr>
          <p:spPr>
            <a:xfrm flipH="1">
              <a:off x="6222115" y="2677179"/>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4"/>
            <p:cNvSpPr/>
            <p:nvPr/>
          </p:nvSpPr>
          <p:spPr>
            <a:xfrm rot="-5400000">
              <a:off x="6675341" y="1862244"/>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4"/>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4"/>
            <p:cNvSpPr/>
            <p:nvPr/>
          </p:nvSpPr>
          <p:spPr>
            <a:xfrm rot="-5400000">
              <a:off x="6861141" y="2478088"/>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4"/>
            <p:cNvSpPr/>
            <p:nvPr/>
          </p:nvSpPr>
          <p:spPr>
            <a:xfrm flipH="1">
              <a:off x="7965266" y="2693191"/>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4"/>
            <p:cNvSpPr/>
            <p:nvPr/>
          </p:nvSpPr>
          <p:spPr>
            <a:xfrm flipH="1">
              <a:off x="8145082" y="3309036"/>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4"/>
            <p:cNvSpPr/>
            <p:nvPr/>
          </p:nvSpPr>
          <p:spPr>
            <a:xfrm rot="-5400000">
              <a:off x="7047599" y="309534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4"/>
            <p:cNvSpPr/>
            <p:nvPr/>
          </p:nvSpPr>
          <p:spPr>
            <a:xfrm flipH="1">
              <a:off x="7276649" y="3302781"/>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4"/>
            <p:cNvSpPr/>
            <p:nvPr/>
          </p:nvSpPr>
          <p:spPr>
            <a:xfrm flipH="1">
              <a:off x="7462448" y="391862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4"/>
            <p:cNvSpPr/>
            <p:nvPr/>
          </p:nvSpPr>
          <p:spPr>
            <a:xfrm rot="-5400000">
              <a:off x="8102491" y="3718856"/>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4"/>
            <p:cNvSpPr/>
            <p:nvPr/>
          </p:nvSpPr>
          <p:spPr>
            <a:xfrm flipH="1">
              <a:off x="8334533" y="3926292"/>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4"/>
            <p:cNvSpPr/>
            <p:nvPr/>
          </p:nvSpPr>
          <p:spPr>
            <a:xfrm rot="-5400000">
              <a:off x="8288290" y="4334700"/>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24"/>
          <p:cNvSpPr txBox="1">
            <a:spLocks noGrp="1"/>
          </p:cNvSpPr>
          <p:nvPr>
            <p:ph type="title"/>
          </p:nvPr>
        </p:nvSpPr>
        <p:spPr>
          <a:xfrm>
            <a:off x="823850" y="866775"/>
            <a:ext cx="4587000" cy="3521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3822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grpSp>
        <p:nvGrpSpPr>
          <p:cNvPr id="32" name="Google Shape;32;p20"/>
          <p:cNvGrpSpPr/>
          <p:nvPr/>
        </p:nvGrpSpPr>
        <p:grpSpPr>
          <a:xfrm>
            <a:off x="0" y="381001"/>
            <a:ext cx="1037850" cy="1016288"/>
            <a:chOff x="0" y="381001"/>
            <a:chExt cx="1037850" cy="1016288"/>
          </a:xfrm>
        </p:grpSpPr>
        <p:sp>
          <p:nvSpPr>
            <p:cNvPr id="33" name="Google Shape;33;p2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20"/>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20"/>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7" name="Google Shape;3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4438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grpSp>
        <p:nvGrpSpPr>
          <p:cNvPr id="39" name="Google Shape;39;p22"/>
          <p:cNvGrpSpPr/>
          <p:nvPr/>
        </p:nvGrpSpPr>
        <p:grpSpPr>
          <a:xfrm>
            <a:off x="0" y="381001"/>
            <a:ext cx="1037850" cy="1016288"/>
            <a:chOff x="0" y="381001"/>
            <a:chExt cx="1037850" cy="1016288"/>
          </a:xfrm>
        </p:grpSpPr>
        <p:sp>
          <p:nvSpPr>
            <p:cNvPr id="40" name="Google Shape;40;p2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22"/>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3" name="Google Shape;43;p22"/>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4" name="Google Shape;44;p22"/>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5" name="Google Shape;4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65718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grpSp>
        <p:nvGrpSpPr>
          <p:cNvPr id="47" name="Google Shape;47;p23"/>
          <p:cNvGrpSpPr/>
          <p:nvPr/>
        </p:nvGrpSpPr>
        <p:grpSpPr>
          <a:xfrm>
            <a:off x="0" y="381001"/>
            <a:ext cx="1037850" cy="1016288"/>
            <a:chOff x="0" y="381001"/>
            <a:chExt cx="1037850" cy="1016288"/>
          </a:xfrm>
        </p:grpSpPr>
        <p:sp>
          <p:nvSpPr>
            <p:cNvPr id="48" name="Google Shape;48;p2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3"/>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23"/>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1" name="Google Shape;51;p23"/>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2" name="Google Shape;5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573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
        <p:cNvGrpSpPr/>
        <p:nvPr/>
      </p:nvGrpSpPr>
      <p:grpSpPr>
        <a:xfrm>
          <a:off x="0" y="0"/>
          <a:ext cx="0" cy="0"/>
          <a:chOff x="0" y="0"/>
          <a:chExt cx="0" cy="0"/>
        </a:xfrm>
      </p:grpSpPr>
      <p:grpSp>
        <p:nvGrpSpPr>
          <p:cNvPr id="51" name="Google Shape;51;p22"/>
          <p:cNvGrpSpPr/>
          <p:nvPr/>
        </p:nvGrpSpPr>
        <p:grpSpPr>
          <a:xfrm>
            <a:off x="0" y="381001"/>
            <a:ext cx="1037850" cy="1016288"/>
            <a:chOff x="0" y="381001"/>
            <a:chExt cx="1037850" cy="1016288"/>
          </a:xfrm>
        </p:grpSpPr>
        <p:sp>
          <p:nvSpPr>
            <p:cNvPr id="52" name="Google Shape;52;p2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22"/>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55" name="Google Shape;55;p22"/>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6" name="Google Shape;56;p22"/>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7" name="Google Shape;5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
        <p:cNvGrpSpPr/>
        <p:nvPr/>
      </p:nvGrpSpPr>
      <p:grpSpPr>
        <a:xfrm>
          <a:off x="0" y="0"/>
          <a:ext cx="0" cy="0"/>
          <a:chOff x="0" y="0"/>
          <a:chExt cx="0" cy="0"/>
        </a:xfrm>
      </p:grpSpPr>
      <p:grpSp>
        <p:nvGrpSpPr>
          <p:cNvPr id="54" name="Google Shape;54;p25"/>
          <p:cNvGrpSpPr/>
          <p:nvPr/>
        </p:nvGrpSpPr>
        <p:grpSpPr>
          <a:xfrm>
            <a:off x="0" y="381001"/>
            <a:ext cx="1037850" cy="1016288"/>
            <a:chOff x="0" y="381001"/>
            <a:chExt cx="1037850" cy="1016288"/>
          </a:xfrm>
        </p:grpSpPr>
        <p:sp>
          <p:nvSpPr>
            <p:cNvPr id="55" name="Google Shape;55;p2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25"/>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8" name="Google Shape;58;p25"/>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59" name="Google Shape;59;p25"/>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0" name="Google Shape;6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6284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
        <p:cNvGrpSpPr/>
        <p:nvPr/>
      </p:nvGrpSpPr>
      <p:grpSpPr>
        <a:xfrm>
          <a:off x="0" y="0"/>
          <a:ext cx="0" cy="0"/>
          <a:chOff x="0" y="0"/>
          <a:chExt cx="0" cy="0"/>
        </a:xfrm>
      </p:grpSpPr>
      <p:grpSp>
        <p:nvGrpSpPr>
          <p:cNvPr id="62" name="Google Shape;62;p26"/>
          <p:cNvGrpSpPr/>
          <p:nvPr/>
        </p:nvGrpSpPr>
        <p:grpSpPr>
          <a:xfrm>
            <a:off x="4406400" y="0"/>
            <a:ext cx="4737600" cy="5143065"/>
            <a:chOff x="4406400" y="0"/>
            <a:chExt cx="4737600" cy="5143065"/>
          </a:xfrm>
        </p:grpSpPr>
        <p:sp>
          <p:nvSpPr>
            <p:cNvPr id="63" name="Google Shape;63;p26"/>
            <p:cNvSpPr/>
            <p:nvPr/>
          </p:nvSpPr>
          <p:spPr>
            <a:xfrm rot="5400000">
              <a:off x="4408200" y="-1800"/>
              <a:ext cx="4734000" cy="4737600"/>
            </a:xfrm>
            <a:prstGeom prst="diagStripe">
              <a:avLst>
                <a:gd name="adj" fmla="val 49469"/>
              </a:avLst>
            </a:prstGeom>
            <a:solidFill>
              <a:schemeClr val="lt1">
                <a:alpha val="19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6"/>
            <p:cNvSpPr/>
            <p:nvPr/>
          </p:nvSpPr>
          <p:spPr>
            <a:xfrm rot="5400000">
              <a:off x="4841125" y="5700"/>
              <a:ext cx="4298100" cy="4286700"/>
            </a:xfrm>
            <a:prstGeom prst="diagStripe">
              <a:avLst>
                <a:gd name="adj" fmla="val 0"/>
              </a:avLst>
            </a:prstGeom>
            <a:solidFill>
              <a:schemeClr val="lt1">
                <a:alpha val="19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6"/>
            <p:cNvSpPr/>
            <p:nvPr/>
          </p:nvSpPr>
          <p:spPr>
            <a:xfrm rot="-5400000">
              <a:off x="5618399" y="1236468"/>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6"/>
            <p:cNvSpPr/>
            <p:nvPr/>
          </p:nvSpPr>
          <p:spPr>
            <a:xfrm flipH="1">
              <a:off x="5849857" y="1443956"/>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6"/>
            <p:cNvSpPr/>
            <p:nvPr/>
          </p:nvSpPr>
          <p:spPr>
            <a:xfrm rot="-5400000">
              <a:off x="5987081" y="246946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6"/>
            <p:cNvSpPr/>
            <p:nvPr/>
          </p:nvSpPr>
          <p:spPr>
            <a:xfrm flipH="1">
              <a:off x="6222115" y="2676953"/>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6"/>
            <p:cNvSpPr/>
            <p:nvPr/>
          </p:nvSpPr>
          <p:spPr>
            <a:xfrm rot="-5400000">
              <a:off x="6675341" y="1862018"/>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6"/>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6"/>
            <p:cNvSpPr/>
            <p:nvPr/>
          </p:nvSpPr>
          <p:spPr>
            <a:xfrm rot="-5400000">
              <a:off x="6861141" y="2477810"/>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6"/>
            <p:cNvSpPr/>
            <p:nvPr/>
          </p:nvSpPr>
          <p:spPr>
            <a:xfrm flipH="1">
              <a:off x="7965266" y="2692963"/>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6"/>
            <p:cNvSpPr/>
            <p:nvPr/>
          </p:nvSpPr>
          <p:spPr>
            <a:xfrm flipH="1">
              <a:off x="8145082" y="330875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6"/>
            <p:cNvSpPr/>
            <p:nvPr/>
          </p:nvSpPr>
          <p:spPr>
            <a:xfrm rot="-5400000">
              <a:off x="7047599" y="309501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6"/>
            <p:cNvSpPr/>
            <p:nvPr/>
          </p:nvSpPr>
          <p:spPr>
            <a:xfrm flipH="1">
              <a:off x="7276649" y="3302502"/>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6"/>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6"/>
            <p:cNvSpPr/>
            <p:nvPr/>
          </p:nvSpPr>
          <p:spPr>
            <a:xfrm flipH="1">
              <a:off x="7462448" y="3918294"/>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6"/>
            <p:cNvSpPr/>
            <p:nvPr/>
          </p:nvSpPr>
          <p:spPr>
            <a:xfrm rot="-5400000">
              <a:off x="8102491" y="3718473"/>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6"/>
            <p:cNvSpPr/>
            <p:nvPr/>
          </p:nvSpPr>
          <p:spPr>
            <a:xfrm flipH="1">
              <a:off x="8334533" y="3925960"/>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6"/>
            <p:cNvSpPr/>
            <p:nvPr/>
          </p:nvSpPr>
          <p:spPr>
            <a:xfrm rot="-5400000">
              <a:off x="8288290" y="433426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26"/>
          <p:cNvSpPr txBox="1">
            <a:spLocks noGrp="1"/>
          </p:cNvSpPr>
          <p:nvPr>
            <p:ph type="title" hasCustomPrompt="1"/>
          </p:nvPr>
        </p:nvSpPr>
        <p:spPr>
          <a:xfrm>
            <a:off x="823850" y="1284675"/>
            <a:ext cx="4776000" cy="130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82" name="Google Shape;82;p26"/>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83" name="Google Shape;8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5100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4"/>
        <p:cNvGrpSpPr/>
        <p:nvPr/>
      </p:nvGrpSpPr>
      <p:grpSpPr>
        <a:xfrm>
          <a:off x="0" y="0"/>
          <a:ext cx="0" cy="0"/>
          <a:chOff x="0" y="0"/>
          <a:chExt cx="0" cy="0"/>
        </a:xfrm>
      </p:grpSpPr>
      <p:sp>
        <p:nvSpPr>
          <p:cNvPr id="85" name="Google Shape;85;p49"/>
          <p:cNvSpPr/>
          <p:nvPr/>
        </p:nvSpPr>
        <p:spPr>
          <a:xfrm>
            <a:off x="0" y="171450"/>
            <a:ext cx="128016" cy="2606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p:txBody>
      </p:sp>
      <p:sp>
        <p:nvSpPr>
          <p:cNvPr id="86" name="Google Shape;86;p49"/>
          <p:cNvSpPr/>
          <p:nvPr/>
        </p:nvSpPr>
        <p:spPr>
          <a:xfrm>
            <a:off x="0" y="457200"/>
            <a:ext cx="128016" cy="2606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87" name="Google Shape;87;p49"/>
          <p:cNvSpPr/>
          <p:nvPr/>
        </p:nvSpPr>
        <p:spPr>
          <a:xfrm>
            <a:off x="0" y="1771650"/>
            <a:ext cx="128016" cy="26060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88" name="Google Shape;88;p49"/>
          <p:cNvSpPr/>
          <p:nvPr/>
        </p:nvSpPr>
        <p:spPr>
          <a:xfrm>
            <a:off x="0" y="2057400"/>
            <a:ext cx="128016" cy="26060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89" name="Google Shape;89;p49"/>
          <p:cNvSpPr/>
          <p:nvPr/>
        </p:nvSpPr>
        <p:spPr>
          <a:xfrm>
            <a:off x="0" y="2343150"/>
            <a:ext cx="128016" cy="26060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90" name="Google Shape;90;p49"/>
          <p:cNvSpPr/>
          <p:nvPr/>
        </p:nvSpPr>
        <p:spPr>
          <a:xfrm>
            <a:off x="0" y="2628900"/>
            <a:ext cx="128016" cy="2606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91" name="Google Shape;91;p49"/>
          <p:cNvSpPr/>
          <p:nvPr/>
        </p:nvSpPr>
        <p:spPr>
          <a:xfrm>
            <a:off x="0" y="2914650"/>
            <a:ext cx="128016" cy="2606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92" name="Google Shape;92;p49"/>
          <p:cNvSpPr/>
          <p:nvPr/>
        </p:nvSpPr>
        <p:spPr>
          <a:xfrm>
            <a:off x="0" y="3200400"/>
            <a:ext cx="128016" cy="2606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93" name="Google Shape;93;p49"/>
          <p:cNvSpPr/>
          <p:nvPr/>
        </p:nvSpPr>
        <p:spPr>
          <a:xfrm>
            <a:off x="0" y="4768596"/>
            <a:ext cx="128016" cy="26060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94" name="Google Shape;94;p49"/>
          <p:cNvSpPr/>
          <p:nvPr/>
        </p:nvSpPr>
        <p:spPr>
          <a:xfrm>
            <a:off x="8686800" y="4768596"/>
            <a:ext cx="457200" cy="2606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95" name="Google Shape;95;p49"/>
          <p:cNvSpPr txBox="1">
            <a:spLocks noGrp="1"/>
          </p:cNvSpPr>
          <p:nvPr>
            <p:ph type="sldNum" idx="12"/>
          </p:nvPr>
        </p:nvSpPr>
        <p:spPr>
          <a:xfrm>
            <a:off x="8686800" y="4767263"/>
            <a:ext cx="457200" cy="273844"/>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1pPr>
            <a:lvl2pPr marL="0" lvl="1"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2pPr>
            <a:lvl3pPr marL="0" lvl="2"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3pPr>
            <a:lvl4pPr marL="0" lvl="3"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4pPr>
            <a:lvl5pPr marL="0" lvl="4"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5pPr>
            <a:lvl6pPr marL="0" lvl="5"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6pPr>
            <a:lvl7pPr marL="0" lvl="6"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7pPr>
            <a:lvl8pPr marL="0" lvl="7"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8pPr>
            <a:lvl9pPr marL="0" lvl="8"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6" name="Google Shape;96;p49"/>
          <p:cNvSpPr txBox="1">
            <a:spLocks noGrp="1"/>
          </p:cNvSpPr>
          <p:nvPr>
            <p:ph type="title"/>
          </p:nvPr>
        </p:nvSpPr>
        <p:spPr>
          <a:xfrm>
            <a:off x="457200" y="228600"/>
            <a:ext cx="8229600" cy="8572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200">
                <a:solidFill>
                  <a:srgbClr val="1F98C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49"/>
          <p:cNvSpPr txBox="1"/>
          <p:nvPr/>
        </p:nvSpPr>
        <p:spPr>
          <a:xfrm>
            <a:off x="6921500" y="4656148"/>
            <a:ext cx="17526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1F98C9"/>
                </a:solidFill>
                <a:latin typeface="Arial"/>
                <a:ea typeface="Arial"/>
                <a:cs typeface="Arial"/>
                <a:sym typeface="Arial"/>
              </a:rPr>
              <a:t>#CUshift21</a:t>
            </a:r>
            <a:endParaRPr/>
          </a:p>
        </p:txBody>
      </p:sp>
      <p:pic>
        <p:nvPicPr>
          <p:cNvPr id="98" name="Google Shape;98;p49"/>
          <p:cNvPicPr preferRelativeResize="0"/>
          <p:nvPr/>
        </p:nvPicPr>
        <p:blipFill rotWithShape="1">
          <a:blip r:embed="rId2">
            <a:alphaModFix/>
          </a:blip>
          <a:srcRect/>
          <a:stretch/>
        </p:blipFill>
        <p:spPr>
          <a:xfrm>
            <a:off x="457200" y="4701163"/>
            <a:ext cx="2886464" cy="304585"/>
          </a:xfrm>
          <a:prstGeom prst="rect">
            <a:avLst/>
          </a:prstGeom>
          <a:noFill/>
          <a:ln>
            <a:noFill/>
          </a:ln>
        </p:spPr>
      </p:pic>
    </p:spTree>
    <p:extLst>
      <p:ext uri="{BB962C8B-B14F-4D97-AF65-F5344CB8AC3E}">
        <p14:creationId xmlns:p14="http://schemas.microsoft.com/office/powerpoint/2010/main" val="125565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9"/>
          <p:cNvSpPr txBox="1">
            <a:spLocks noGrp="1"/>
          </p:cNvSpPr>
          <p:nvPr>
            <p:ph type="ftr" idx="11"/>
          </p:nvPr>
        </p:nvSpPr>
        <p:spPr>
          <a:xfrm>
            <a:off x="1562100" y="3178176"/>
            <a:ext cx="1447800" cy="1825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17" name="Google Shape;17;p39"/>
          <p:cNvSpPr txBox="1">
            <a:spLocks noGrp="1"/>
          </p:cNvSpPr>
          <p:nvPr>
            <p:ph type="sldNum" idx="12"/>
          </p:nvPr>
        </p:nvSpPr>
        <p:spPr>
          <a:xfrm>
            <a:off x="3276600" y="3178176"/>
            <a:ext cx="1066800" cy="18256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0" i="0" u="none" strike="noStrike" cap="none">
                <a:solidFill>
                  <a:schemeClr val="dk1"/>
                </a:solidFill>
                <a:latin typeface="Calibri"/>
                <a:ea typeface="Calibri"/>
                <a:cs typeface="Calibri"/>
                <a:sym typeface="Calibri"/>
              </a:defRPr>
            </a:lvl1pPr>
            <a:lvl2pPr marL="0" marR="0" lvl="1" indent="0" algn="l" rtl="0">
              <a:spcBef>
                <a:spcPts val="0"/>
              </a:spcBef>
              <a:buNone/>
              <a:defRPr sz="900" b="0" i="0" u="none" strike="noStrike" cap="none">
                <a:solidFill>
                  <a:schemeClr val="dk1"/>
                </a:solidFill>
                <a:latin typeface="Calibri"/>
                <a:ea typeface="Calibri"/>
                <a:cs typeface="Calibri"/>
                <a:sym typeface="Calibri"/>
              </a:defRPr>
            </a:lvl2pPr>
            <a:lvl3pPr marL="0" marR="0" lvl="2" indent="0" algn="l" rtl="0">
              <a:spcBef>
                <a:spcPts val="0"/>
              </a:spcBef>
              <a:buNone/>
              <a:defRPr sz="900" b="0" i="0" u="none" strike="noStrike" cap="none">
                <a:solidFill>
                  <a:schemeClr val="dk1"/>
                </a:solidFill>
                <a:latin typeface="Calibri"/>
                <a:ea typeface="Calibri"/>
                <a:cs typeface="Calibri"/>
                <a:sym typeface="Calibri"/>
              </a:defRPr>
            </a:lvl3pPr>
            <a:lvl4pPr marL="0" marR="0" lvl="3" indent="0" algn="l" rtl="0">
              <a:spcBef>
                <a:spcPts val="0"/>
              </a:spcBef>
              <a:buNone/>
              <a:defRPr sz="900" b="0" i="0" u="none" strike="noStrike" cap="none">
                <a:solidFill>
                  <a:schemeClr val="dk1"/>
                </a:solidFill>
                <a:latin typeface="Calibri"/>
                <a:ea typeface="Calibri"/>
                <a:cs typeface="Calibri"/>
                <a:sym typeface="Calibri"/>
              </a:defRPr>
            </a:lvl4pPr>
            <a:lvl5pPr marL="0" marR="0" lvl="4" indent="0" algn="l" rtl="0">
              <a:spcBef>
                <a:spcPts val="0"/>
              </a:spcBef>
              <a:buNone/>
              <a:defRPr sz="900" b="0" i="0" u="none" strike="noStrike" cap="none">
                <a:solidFill>
                  <a:schemeClr val="dk1"/>
                </a:solidFill>
                <a:latin typeface="Calibri"/>
                <a:ea typeface="Calibri"/>
                <a:cs typeface="Calibri"/>
                <a:sym typeface="Calibri"/>
              </a:defRPr>
            </a:lvl5pPr>
            <a:lvl6pPr marL="0" marR="0" lvl="5" indent="0" algn="l" rtl="0">
              <a:spcBef>
                <a:spcPts val="0"/>
              </a:spcBef>
              <a:buNone/>
              <a:defRPr sz="900" b="0" i="0" u="none" strike="noStrike" cap="none">
                <a:solidFill>
                  <a:schemeClr val="dk1"/>
                </a:solidFill>
                <a:latin typeface="Calibri"/>
                <a:ea typeface="Calibri"/>
                <a:cs typeface="Calibri"/>
                <a:sym typeface="Calibri"/>
              </a:defRPr>
            </a:lvl6pPr>
            <a:lvl7pPr marL="0" marR="0" lvl="6" indent="0" algn="l" rtl="0">
              <a:spcBef>
                <a:spcPts val="0"/>
              </a:spcBef>
              <a:buNone/>
              <a:defRPr sz="900" b="0" i="0" u="none" strike="noStrike" cap="none">
                <a:solidFill>
                  <a:schemeClr val="dk1"/>
                </a:solidFill>
                <a:latin typeface="Calibri"/>
                <a:ea typeface="Calibri"/>
                <a:cs typeface="Calibri"/>
                <a:sym typeface="Calibri"/>
              </a:defRPr>
            </a:lvl7pPr>
            <a:lvl8pPr marL="0" marR="0" lvl="7" indent="0" algn="l" rtl="0">
              <a:spcBef>
                <a:spcPts val="0"/>
              </a:spcBef>
              <a:buNone/>
              <a:defRPr sz="900" b="0" i="0" u="none" strike="noStrike" cap="none">
                <a:solidFill>
                  <a:schemeClr val="dk1"/>
                </a:solidFill>
                <a:latin typeface="Calibri"/>
                <a:ea typeface="Calibri"/>
                <a:cs typeface="Calibri"/>
                <a:sym typeface="Calibri"/>
              </a:defRPr>
            </a:lvl8pPr>
            <a:lvl9pPr marL="0" marR="0" lvl="8" indent="0" algn="l" rtl="0">
              <a:spcBef>
                <a:spcPts val="0"/>
              </a:spcBef>
              <a:buNone/>
              <a:defRPr sz="9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76693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7"/>
          <p:cNvGrpSpPr/>
          <p:nvPr/>
        </p:nvGrpSpPr>
        <p:grpSpPr>
          <a:xfrm>
            <a:off x="0" y="381001"/>
            <a:ext cx="1037850" cy="1016288"/>
            <a:chOff x="0" y="381001"/>
            <a:chExt cx="1037850" cy="1016288"/>
          </a:xfrm>
        </p:grpSpPr>
        <p:sp>
          <p:nvSpPr>
            <p:cNvPr id="105" name="Google Shape;105;p4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 name="Google Shape;107;p47"/>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8" name="Google Shape;108;p47"/>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09" name="Google Shape;109;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9499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6"/>
        <p:cNvGrpSpPr/>
        <p:nvPr/>
      </p:nvGrpSpPr>
      <p:grpSpPr>
        <a:xfrm>
          <a:off x="0" y="0"/>
          <a:ext cx="0" cy="0"/>
          <a:chOff x="0" y="0"/>
          <a:chExt cx="0" cy="0"/>
        </a:xfrm>
      </p:grpSpPr>
      <p:grpSp>
        <p:nvGrpSpPr>
          <p:cNvPr id="117" name="Google Shape;117;p50"/>
          <p:cNvGrpSpPr/>
          <p:nvPr/>
        </p:nvGrpSpPr>
        <p:grpSpPr>
          <a:xfrm>
            <a:off x="0" y="381001"/>
            <a:ext cx="1037850" cy="1016288"/>
            <a:chOff x="0" y="381001"/>
            <a:chExt cx="1037850" cy="1016288"/>
          </a:xfrm>
        </p:grpSpPr>
        <p:sp>
          <p:nvSpPr>
            <p:cNvPr id="118" name="Google Shape;118;p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50"/>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1" name="Google Shape;121;p50"/>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22" name="Google Shape;122;p50"/>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23" name="Google Shape;12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221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4"/>
        <p:cNvGrpSpPr/>
        <p:nvPr/>
      </p:nvGrpSpPr>
      <p:grpSpPr>
        <a:xfrm>
          <a:off x="0" y="0"/>
          <a:ext cx="0" cy="0"/>
          <a:chOff x="0" y="0"/>
          <a:chExt cx="0" cy="0"/>
        </a:xfrm>
      </p:grpSpPr>
      <p:grpSp>
        <p:nvGrpSpPr>
          <p:cNvPr id="125" name="Google Shape;125;p51"/>
          <p:cNvGrpSpPr/>
          <p:nvPr/>
        </p:nvGrpSpPr>
        <p:grpSpPr>
          <a:xfrm>
            <a:off x="0" y="381001"/>
            <a:ext cx="1037850" cy="1016288"/>
            <a:chOff x="0" y="381001"/>
            <a:chExt cx="1037850" cy="1016288"/>
          </a:xfrm>
        </p:grpSpPr>
        <p:sp>
          <p:nvSpPr>
            <p:cNvPr id="126" name="Google Shape;126;p51"/>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51"/>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9" name="Google Shape;129;p51"/>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30" name="Google Shape;130;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0198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1"/>
        <p:cNvGrpSpPr/>
        <p:nvPr/>
      </p:nvGrpSpPr>
      <p:grpSpPr>
        <a:xfrm>
          <a:off x="0" y="0"/>
          <a:ext cx="0" cy="0"/>
          <a:chOff x="0" y="0"/>
          <a:chExt cx="0" cy="0"/>
        </a:xfrm>
      </p:grpSpPr>
      <p:grpSp>
        <p:nvGrpSpPr>
          <p:cNvPr id="132" name="Google Shape;132;p52"/>
          <p:cNvGrpSpPr/>
          <p:nvPr/>
        </p:nvGrpSpPr>
        <p:grpSpPr>
          <a:xfrm>
            <a:off x="0" y="381001"/>
            <a:ext cx="1037850" cy="1016288"/>
            <a:chOff x="0" y="381001"/>
            <a:chExt cx="1037850" cy="1016288"/>
          </a:xfrm>
        </p:grpSpPr>
        <p:sp>
          <p:nvSpPr>
            <p:cNvPr id="133" name="Google Shape;133;p5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52"/>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6" name="Google Shape;136;p52"/>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37" name="Google Shape;137;p52"/>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38" name="Google Shape;138;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4174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9"/>
        <p:cNvGrpSpPr/>
        <p:nvPr/>
      </p:nvGrpSpPr>
      <p:grpSpPr>
        <a:xfrm>
          <a:off x="0" y="0"/>
          <a:ext cx="0" cy="0"/>
          <a:chOff x="0" y="0"/>
          <a:chExt cx="0" cy="0"/>
        </a:xfrm>
      </p:grpSpPr>
      <p:grpSp>
        <p:nvGrpSpPr>
          <p:cNvPr id="140" name="Google Shape;140;p53"/>
          <p:cNvGrpSpPr/>
          <p:nvPr/>
        </p:nvGrpSpPr>
        <p:grpSpPr>
          <a:xfrm>
            <a:off x="4406400" y="0"/>
            <a:ext cx="4737600" cy="5143065"/>
            <a:chOff x="4406400" y="0"/>
            <a:chExt cx="4737600" cy="5143065"/>
          </a:xfrm>
        </p:grpSpPr>
        <p:sp>
          <p:nvSpPr>
            <p:cNvPr id="141" name="Google Shape;141;p53"/>
            <p:cNvSpPr/>
            <p:nvPr/>
          </p:nvSpPr>
          <p:spPr>
            <a:xfrm rot="5400000">
              <a:off x="4408200" y="-1800"/>
              <a:ext cx="4734000" cy="4737600"/>
            </a:xfrm>
            <a:prstGeom prst="diagStripe">
              <a:avLst>
                <a:gd name="adj" fmla="val 49469"/>
              </a:avLst>
            </a:prstGeom>
            <a:solidFill>
              <a:schemeClr val="lt1">
                <a:alpha val="19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3"/>
            <p:cNvSpPr/>
            <p:nvPr/>
          </p:nvSpPr>
          <p:spPr>
            <a:xfrm rot="5400000">
              <a:off x="4841125" y="5700"/>
              <a:ext cx="4298100" cy="4286700"/>
            </a:xfrm>
            <a:prstGeom prst="diagStripe">
              <a:avLst>
                <a:gd name="adj" fmla="val 0"/>
              </a:avLst>
            </a:prstGeom>
            <a:solidFill>
              <a:schemeClr val="lt1">
                <a:alpha val="196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3"/>
            <p:cNvSpPr/>
            <p:nvPr/>
          </p:nvSpPr>
          <p:spPr>
            <a:xfrm rot="-5400000">
              <a:off x="5618399" y="1236468"/>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3"/>
            <p:cNvSpPr/>
            <p:nvPr/>
          </p:nvSpPr>
          <p:spPr>
            <a:xfrm flipH="1">
              <a:off x="5849857" y="1443956"/>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3"/>
            <p:cNvSpPr/>
            <p:nvPr/>
          </p:nvSpPr>
          <p:spPr>
            <a:xfrm rot="-5400000">
              <a:off x="5987081" y="246946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3"/>
            <p:cNvSpPr/>
            <p:nvPr/>
          </p:nvSpPr>
          <p:spPr>
            <a:xfrm flipH="1">
              <a:off x="6222115" y="2676953"/>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3"/>
            <p:cNvSpPr/>
            <p:nvPr/>
          </p:nvSpPr>
          <p:spPr>
            <a:xfrm rot="-5400000">
              <a:off x="6675341" y="1862018"/>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3"/>
            <p:cNvSpPr/>
            <p:nvPr/>
          </p:nvSpPr>
          <p:spPr>
            <a:xfrm rot="-5400000">
              <a:off x="6861141" y="2477810"/>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3"/>
            <p:cNvSpPr/>
            <p:nvPr/>
          </p:nvSpPr>
          <p:spPr>
            <a:xfrm flipH="1">
              <a:off x="7965266" y="2692963"/>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3"/>
            <p:cNvSpPr/>
            <p:nvPr/>
          </p:nvSpPr>
          <p:spPr>
            <a:xfrm flipH="1">
              <a:off x="8145082" y="330875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3"/>
            <p:cNvSpPr/>
            <p:nvPr/>
          </p:nvSpPr>
          <p:spPr>
            <a:xfrm rot="-5400000">
              <a:off x="7047599" y="309501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3"/>
            <p:cNvSpPr/>
            <p:nvPr/>
          </p:nvSpPr>
          <p:spPr>
            <a:xfrm flipH="1">
              <a:off x="7276649" y="3302502"/>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3"/>
            <p:cNvSpPr/>
            <p:nvPr/>
          </p:nvSpPr>
          <p:spPr>
            <a:xfrm flipH="1">
              <a:off x="7462448" y="3918294"/>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3"/>
            <p:cNvSpPr/>
            <p:nvPr/>
          </p:nvSpPr>
          <p:spPr>
            <a:xfrm rot="-5400000">
              <a:off x="8102491" y="3718473"/>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3"/>
            <p:cNvSpPr/>
            <p:nvPr/>
          </p:nvSpPr>
          <p:spPr>
            <a:xfrm flipH="1">
              <a:off x="8334533" y="3925960"/>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3"/>
            <p:cNvSpPr/>
            <p:nvPr/>
          </p:nvSpPr>
          <p:spPr>
            <a:xfrm rot="-5400000">
              <a:off x="8288290" y="4334265"/>
              <a:ext cx="808800" cy="808800"/>
            </a:xfrm>
            <a:prstGeom prst="diagStripe">
              <a:avLst>
                <a:gd name="adj" fmla="val 50000"/>
              </a:avLst>
            </a:prstGeom>
            <a:solidFill>
              <a:schemeClr val="lt1">
                <a:alpha val="588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9" name="Google Shape;159;p53"/>
          <p:cNvSpPr txBox="1">
            <a:spLocks noGrp="1"/>
          </p:cNvSpPr>
          <p:nvPr>
            <p:ph type="title"/>
          </p:nvPr>
        </p:nvSpPr>
        <p:spPr>
          <a:xfrm>
            <a:off x="823850" y="1284675"/>
            <a:ext cx="4776000" cy="130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endParaRPr/>
          </a:p>
        </p:txBody>
      </p:sp>
      <p:sp>
        <p:nvSpPr>
          <p:cNvPr id="160" name="Google Shape;160;p53"/>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61" name="Google Shape;161;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4457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2"/>
        <p:cNvGrpSpPr/>
        <p:nvPr/>
      </p:nvGrpSpPr>
      <p:grpSpPr>
        <a:xfrm>
          <a:off x="0" y="0"/>
          <a:ext cx="0" cy="0"/>
          <a:chOff x="0" y="0"/>
          <a:chExt cx="0" cy="0"/>
        </a:xfrm>
      </p:grpSpPr>
      <p:sp>
        <p:nvSpPr>
          <p:cNvPr id="163" name="Google Shape;163;p54"/>
          <p:cNvSpPr/>
          <p:nvPr/>
        </p:nvSpPr>
        <p:spPr>
          <a:xfrm>
            <a:off x="0" y="171450"/>
            <a:ext cx="128016" cy="2606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p:txBody>
      </p:sp>
      <p:sp>
        <p:nvSpPr>
          <p:cNvPr id="164" name="Google Shape;164;p54"/>
          <p:cNvSpPr/>
          <p:nvPr/>
        </p:nvSpPr>
        <p:spPr>
          <a:xfrm>
            <a:off x="0" y="457200"/>
            <a:ext cx="128016" cy="2606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65" name="Google Shape;165;p54"/>
          <p:cNvSpPr/>
          <p:nvPr/>
        </p:nvSpPr>
        <p:spPr>
          <a:xfrm>
            <a:off x="0" y="1771650"/>
            <a:ext cx="128016" cy="26060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66" name="Google Shape;166;p54"/>
          <p:cNvSpPr/>
          <p:nvPr/>
        </p:nvSpPr>
        <p:spPr>
          <a:xfrm>
            <a:off x="0" y="2057400"/>
            <a:ext cx="128016" cy="26060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67" name="Google Shape;167;p54"/>
          <p:cNvSpPr/>
          <p:nvPr/>
        </p:nvSpPr>
        <p:spPr>
          <a:xfrm>
            <a:off x="0" y="2343150"/>
            <a:ext cx="128016" cy="26060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68" name="Google Shape;168;p54"/>
          <p:cNvSpPr/>
          <p:nvPr/>
        </p:nvSpPr>
        <p:spPr>
          <a:xfrm>
            <a:off x="0" y="2628900"/>
            <a:ext cx="128016" cy="26060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69" name="Google Shape;169;p54"/>
          <p:cNvSpPr/>
          <p:nvPr/>
        </p:nvSpPr>
        <p:spPr>
          <a:xfrm>
            <a:off x="0" y="2914650"/>
            <a:ext cx="128016" cy="2606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70" name="Google Shape;170;p54"/>
          <p:cNvSpPr/>
          <p:nvPr/>
        </p:nvSpPr>
        <p:spPr>
          <a:xfrm>
            <a:off x="0" y="3200400"/>
            <a:ext cx="128016" cy="2606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71" name="Google Shape;171;p54"/>
          <p:cNvSpPr/>
          <p:nvPr/>
        </p:nvSpPr>
        <p:spPr>
          <a:xfrm>
            <a:off x="0" y="4768596"/>
            <a:ext cx="128016" cy="26060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72" name="Google Shape;172;p54"/>
          <p:cNvSpPr/>
          <p:nvPr/>
        </p:nvSpPr>
        <p:spPr>
          <a:xfrm>
            <a:off x="8686800" y="4768596"/>
            <a:ext cx="457200" cy="2606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173" name="Google Shape;173;p54"/>
          <p:cNvSpPr txBox="1">
            <a:spLocks noGrp="1"/>
          </p:cNvSpPr>
          <p:nvPr>
            <p:ph type="sldNum" idx="12"/>
          </p:nvPr>
        </p:nvSpPr>
        <p:spPr>
          <a:xfrm>
            <a:off x="8686800" y="4767263"/>
            <a:ext cx="457200" cy="273844"/>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1pPr>
            <a:lvl2pPr marL="0" lvl="1"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2pPr>
            <a:lvl3pPr marL="0" lvl="2"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3pPr>
            <a:lvl4pPr marL="0" lvl="3"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4pPr>
            <a:lvl5pPr marL="0" lvl="4"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5pPr>
            <a:lvl6pPr marL="0" lvl="5"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6pPr>
            <a:lvl7pPr marL="0" lvl="6"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7pPr>
            <a:lvl8pPr marL="0" lvl="7"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8pPr>
            <a:lvl9pPr marL="0" lvl="8" indent="0" algn="ctr">
              <a:lnSpc>
                <a:spcPct val="100000"/>
              </a:lnSpc>
              <a:spcBef>
                <a:spcPts val="0"/>
              </a:spcBef>
              <a:spcAft>
                <a:spcPts val="0"/>
              </a:spcAft>
              <a:buSzPts val="1000"/>
              <a:buNone/>
              <a:defRPr sz="7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74" name="Google Shape;174;p54"/>
          <p:cNvSpPr txBox="1">
            <a:spLocks noGrp="1"/>
          </p:cNvSpPr>
          <p:nvPr>
            <p:ph type="title"/>
          </p:nvPr>
        </p:nvSpPr>
        <p:spPr>
          <a:xfrm>
            <a:off x="457200" y="228600"/>
            <a:ext cx="8229600" cy="85725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200">
                <a:solidFill>
                  <a:srgbClr val="1F98C9"/>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5" name="Google Shape;175;p54"/>
          <p:cNvSpPr txBox="1"/>
          <p:nvPr/>
        </p:nvSpPr>
        <p:spPr>
          <a:xfrm>
            <a:off x="6921500" y="4656148"/>
            <a:ext cx="17526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1F98C9"/>
                </a:solidFill>
                <a:latin typeface="Arial"/>
                <a:ea typeface="Arial"/>
                <a:cs typeface="Arial"/>
                <a:sym typeface="Arial"/>
              </a:rPr>
              <a:t>#CUshift21</a:t>
            </a:r>
            <a:endParaRPr/>
          </a:p>
        </p:txBody>
      </p:sp>
      <p:pic>
        <p:nvPicPr>
          <p:cNvPr id="176" name="Google Shape;176;p54"/>
          <p:cNvPicPr preferRelativeResize="0"/>
          <p:nvPr/>
        </p:nvPicPr>
        <p:blipFill rotWithShape="1">
          <a:blip r:embed="rId2">
            <a:alphaModFix/>
          </a:blip>
          <a:srcRect/>
          <a:stretch/>
        </p:blipFill>
        <p:spPr>
          <a:xfrm>
            <a:off x="457200" y="4701163"/>
            <a:ext cx="2886464" cy="304585"/>
          </a:xfrm>
          <a:prstGeom prst="rect">
            <a:avLst/>
          </a:prstGeom>
          <a:noFill/>
          <a:ln>
            <a:noFill/>
          </a:ln>
        </p:spPr>
      </p:pic>
    </p:spTree>
    <p:extLst>
      <p:ext uri="{BB962C8B-B14F-4D97-AF65-F5344CB8AC3E}">
        <p14:creationId xmlns:p14="http://schemas.microsoft.com/office/powerpoint/2010/main" val="372398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grpSp>
        <p:nvGrpSpPr>
          <p:cNvPr id="59" name="Google Shape;59;p23"/>
          <p:cNvGrpSpPr/>
          <p:nvPr/>
        </p:nvGrpSpPr>
        <p:grpSpPr>
          <a:xfrm>
            <a:off x="0" y="381001"/>
            <a:ext cx="1037850" cy="1016288"/>
            <a:chOff x="0" y="381001"/>
            <a:chExt cx="1037850" cy="1016288"/>
          </a:xfrm>
        </p:grpSpPr>
        <p:sp>
          <p:nvSpPr>
            <p:cNvPr id="60" name="Google Shape;60;p2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3"/>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23"/>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63" name="Google Shape;63;p23"/>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4" name="Google Shape;6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grpSp>
        <p:nvGrpSpPr>
          <p:cNvPr id="66" name="Google Shape;66;p24"/>
          <p:cNvGrpSpPr/>
          <p:nvPr/>
        </p:nvGrpSpPr>
        <p:grpSpPr>
          <a:xfrm>
            <a:off x="4406400" y="0"/>
            <a:ext cx="4737600" cy="5143500"/>
            <a:chOff x="4406400" y="0"/>
            <a:chExt cx="4737600" cy="5143500"/>
          </a:xfrm>
        </p:grpSpPr>
        <p:sp>
          <p:nvSpPr>
            <p:cNvPr id="67" name="Google Shape;67;p24"/>
            <p:cNvSpPr/>
            <p:nvPr/>
          </p:nvSpPr>
          <p:spPr>
            <a:xfrm rot="5400000">
              <a:off x="4407900" y="-1500"/>
              <a:ext cx="4734600" cy="4737600"/>
            </a:xfrm>
            <a:prstGeom prst="diagStripe">
              <a:avLst>
                <a:gd name="adj" fmla="val 49469"/>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4"/>
            <p:cNvSpPr/>
            <p:nvPr/>
          </p:nvSpPr>
          <p:spPr>
            <a:xfrm rot="5400000">
              <a:off x="4840825" y="6000"/>
              <a:ext cx="4298700" cy="4286700"/>
            </a:xfrm>
            <a:prstGeom prst="diagStripe">
              <a:avLst>
                <a:gd name="adj" fmla="val 0"/>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4"/>
            <p:cNvSpPr/>
            <p:nvPr/>
          </p:nvSpPr>
          <p:spPr>
            <a:xfrm rot="-5400000">
              <a:off x="5618399" y="1236641"/>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4"/>
            <p:cNvSpPr/>
            <p:nvPr/>
          </p:nvSpPr>
          <p:spPr>
            <a:xfrm flipH="1">
              <a:off x="5849857" y="144407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4"/>
            <p:cNvSpPr/>
            <p:nvPr/>
          </p:nvSpPr>
          <p:spPr>
            <a:xfrm rot="-5400000">
              <a:off x="5987081" y="246974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4"/>
            <p:cNvSpPr/>
            <p:nvPr/>
          </p:nvSpPr>
          <p:spPr>
            <a:xfrm flipH="1">
              <a:off x="6222115" y="2677179"/>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4"/>
            <p:cNvSpPr/>
            <p:nvPr/>
          </p:nvSpPr>
          <p:spPr>
            <a:xfrm rot="-5400000">
              <a:off x="6675341" y="1862244"/>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4"/>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4"/>
            <p:cNvSpPr/>
            <p:nvPr/>
          </p:nvSpPr>
          <p:spPr>
            <a:xfrm rot="-5400000">
              <a:off x="6861141" y="247808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4"/>
            <p:cNvSpPr/>
            <p:nvPr/>
          </p:nvSpPr>
          <p:spPr>
            <a:xfrm flipH="1">
              <a:off x="7965266" y="2693191"/>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4"/>
            <p:cNvSpPr/>
            <p:nvPr/>
          </p:nvSpPr>
          <p:spPr>
            <a:xfrm flipH="1">
              <a:off x="8145082" y="3309036"/>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4"/>
            <p:cNvSpPr/>
            <p:nvPr/>
          </p:nvSpPr>
          <p:spPr>
            <a:xfrm rot="-5400000">
              <a:off x="7047599" y="309534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4"/>
            <p:cNvSpPr/>
            <p:nvPr/>
          </p:nvSpPr>
          <p:spPr>
            <a:xfrm flipH="1">
              <a:off x="7276649" y="3302781"/>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4"/>
            <p:cNvSpPr/>
            <p:nvPr/>
          </p:nvSpPr>
          <p:spPr>
            <a:xfrm flipH="1">
              <a:off x="7462448" y="391862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4"/>
            <p:cNvSpPr/>
            <p:nvPr/>
          </p:nvSpPr>
          <p:spPr>
            <a:xfrm rot="-5400000">
              <a:off x="8102491" y="3718856"/>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4"/>
            <p:cNvSpPr/>
            <p:nvPr/>
          </p:nvSpPr>
          <p:spPr>
            <a:xfrm flipH="1">
              <a:off x="8334533" y="3926292"/>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4"/>
            <p:cNvSpPr/>
            <p:nvPr/>
          </p:nvSpPr>
          <p:spPr>
            <a:xfrm rot="-5400000">
              <a:off x="8288290" y="4334700"/>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24"/>
          <p:cNvSpPr txBox="1">
            <a:spLocks noGrp="1"/>
          </p:cNvSpPr>
          <p:nvPr>
            <p:ph type="title"/>
          </p:nvPr>
        </p:nvSpPr>
        <p:spPr>
          <a:xfrm>
            <a:off x="823850" y="866775"/>
            <a:ext cx="4587000" cy="3521100"/>
          </a:xfrm>
          <a:prstGeom prst="rect">
            <a:avLst/>
          </a:prstGeom>
          <a:noFill/>
          <a:ln>
            <a:noFill/>
          </a:ln>
        </p:spPr>
        <p:txBody>
          <a:bodyPr spcFirstLastPara="1" wrap="square" lIns="91425" tIns="91425" rIns="91425" bIns="91425" anchor="ctr" anchorCtr="0">
            <a:noAutofit/>
          </a:bodyPr>
          <a:lstStyle>
            <a:lvl1pPr lvl="0" algn="l">
              <a:lnSpc>
                <a:spcPct val="100000"/>
              </a:lnSpc>
              <a:spcBef>
                <a:spcPct val="0"/>
              </a:spcBef>
              <a:spcAft>
                <a:spcPct val="0"/>
              </a:spcAft>
              <a:buSzPts val="2800"/>
              <a:buNone/>
              <a:defRPr/>
            </a:lvl1pPr>
            <a:lvl2pPr lvl="1" algn="l">
              <a:lnSpc>
                <a:spcPct val="100000"/>
              </a:lnSpc>
              <a:spcBef>
                <a:spcPct val="0"/>
              </a:spcBef>
              <a:spcAft>
                <a:spcPct val="0"/>
              </a:spcAft>
              <a:buSzPts val="2800"/>
              <a:buNone/>
              <a:defRPr/>
            </a:lvl2pPr>
            <a:lvl3pPr lvl="2" algn="l">
              <a:lnSpc>
                <a:spcPct val="100000"/>
              </a:lnSpc>
              <a:spcBef>
                <a:spcPct val="0"/>
              </a:spcBef>
              <a:spcAft>
                <a:spcPct val="0"/>
              </a:spcAft>
              <a:buSzPts val="2800"/>
              <a:buNone/>
              <a:defRPr/>
            </a:lvl3pPr>
            <a:lvl4pPr lvl="3" algn="l">
              <a:lnSpc>
                <a:spcPct val="100000"/>
              </a:lnSpc>
              <a:spcBef>
                <a:spcPct val="0"/>
              </a:spcBef>
              <a:spcAft>
                <a:spcPct val="0"/>
              </a:spcAft>
              <a:buSzPts val="2800"/>
              <a:buNone/>
              <a:defRPr/>
            </a:lvl4pPr>
            <a:lvl5pPr lvl="4" algn="l">
              <a:lnSpc>
                <a:spcPct val="100000"/>
              </a:lnSpc>
              <a:spcBef>
                <a:spcPct val="0"/>
              </a:spcBef>
              <a:spcAft>
                <a:spcPct val="0"/>
              </a:spcAft>
              <a:buSzPts val="2800"/>
              <a:buNone/>
              <a:defRPr/>
            </a:lvl5pPr>
            <a:lvl6pPr lvl="5" algn="l">
              <a:lnSpc>
                <a:spcPct val="100000"/>
              </a:lnSpc>
              <a:spcBef>
                <a:spcPct val="0"/>
              </a:spcBef>
              <a:spcAft>
                <a:spcPct val="0"/>
              </a:spcAft>
              <a:buSzPts val="2800"/>
              <a:buNone/>
              <a:defRPr/>
            </a:lvl6pPr>
            <a:lvl7pPr lvl="6" algn="l">
              <a:lnSpc>
                <a:spcPct val="100000"/>
              </a:lnSpc>
              <a:spcBef>
                <a:spcPct val="0"/>
              </a:spcBef>
              <a:spcAft>
                <a:spcPct val="0"/>
              </a:spcAft>
              <a:buSzPts val="2800"/>
              <a:buNone/>
              <a:defRPr/>
            </a:lvl7pPr>
            <a:lvl8pPr lvl="7" algn="l">
              <a:lnSpc>
                <a:spcPct val="100000"/>
              </a:lnSpc>
              <a:spcBef>
                <a:spcPct val="0"/>
              </a:spcBef>
              <a:spcAft>
                <a:spcPct val="0"/>
              </a:spcAft>
              <a:buSzPts val="2800"/>
              <a:buNone/>
              <a:defRPr/>
            </a:lvl8pPr>
            <a:lvl9pPr lvl="8" algn="l">
              <a:lnSpc>
                <a:spcPct val="100000"/>
              </a:lnSpc>
              <a:spcBef>
                <a:spcPct val="0"/>
              </a:spcBef>
              <a:spcAft>
                <a:spcPct val="0"/>
              </a:spcAft>
              <a:buSzPts val="2800"/>
              <a:buNone/>
              <a:defRPr/>
            </a:lvl9pPr>
          </a:lstStyle>
          <a:p>
            <a:endParaRPr/>
          </a:p>
        </p:txBody>
      </p:sp>
      <p:sp>
        <p:nvSpPr>
          <p:cNvPr id="86" name="Google Shape;8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grpSp>
        <p:nvGrpSpPr>
          <p:cNvPr id="88" name="Google Shape;88;p25"/>
          <p:cNvGrpSpPr/>
          <p:nvPr/>
        </p:nvGrpSpPr>
        <p:grpSpPr>
          <a:xfrm>
            <a:off x="0" y="381001"/>
            <a:ext cx="1037850" cy="1016288"/>
            <a:chOff x="0" y="381001"/>
            <a:chExt cx="1037850" cy="1016288"/>
          </a:xfrm>
        </p:grpSpPr>
        <p:sp>
          <p:nvSpPr>
            <p:cNvPr id="89" name="Google Shape;89;p2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p25"/>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92" name="Google Shape;92;p25"/>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1300"/>
              <a:buNone/>
              <a:defRPr/>
            </a:lvl1pPr>
            <a:lvl2pPr lvl="1" algn="l">
              <a:lnSpc>
                <a:spcPct val="100000"/>
              </a:lnSpc>
              <a:spcBef>
                <a:spcPct val="0"/>
              </a:spcBef>
              <a:spcAft>
                <a:spcPct val="0"/>
              </a:spcAft>
              <a:buSzPts val="1300"/>
              <a:buNone/>
              <a:defRPr sz="1300"/>
            </a:lvl2pPr>
            <a:lvl3pPr lvl="2" algn="l">
              <a:lnSpc>
                <a:spcPct val="100000"/>
              </a:lnSpc>
              <a:spcBef>
                <a:spcPct val="0"/>
              </a:spcBef>
              <a:spcAft>
                <a:spcPct val="0"/>
              </a:spcAft>
              <a:buSzPts val="1300"/>
              <a:buNone/>
              <a:defRPr sz="1300"/>
            </a:lvl3pPr>
            <a:lvl4pPr lvl="3" algn="l">
              <a:lnSpc>
                <a:spcPct val="100000"/>
              </a:lnSpc>
              <a:spcBef>
                <a:spcPct val="0"/>
              </a:spcBef>
              <a:spcAft>
                <a:spcPct val="0"/>
              </a:spcAft>
              <a:buSzPts val="1300"/>
              <a:buNone/>
              <a:defRPr sz="1300"/>
            </a:lvl4pPr>
            <a:lvl5pPr lvl="4" algn="l">
              <a:lnSpc>
                <a:spcPct val="100000"/>
              </a:lnSpc>
              <a:spcBef>
                <a:spcPct val="0"/>
              </a:spcBef>
              <a:spcAft>
                <a:spcPct val="0"/>
              </a:spcAft>
              <a:buSzPts val="1300"/>
              <a:buNone/>
              <a:defRPr sz="1300"/>
            </a:lvl5pPr>
            <a:lvl6pPr lvl="5" algn="l">
              <a:lnSpc>
                <a:spcPct val="100000"/>
              </a:lnSpc>
              <a:spcBef>
                <a:spcPct val="0"/>
              </a:spcBef>
              <a:spcAft>
                <a:spcPct val="0"/>
              </a:spcAft>
              <a:buSzPts val="1300"/>
              <a:buNone/>
              <a:defRPr sz="1300"/>
            </a:lvl6pPr>
            <a:lvl7pPr lvl="6" algn="l">
              <a:lnSpc>
                <a:spcPct val="100000"/>
              </a:lnSpc>
              <a:spcBef>
                <a:spcPct val="0"/>
              </a:spcBef>
              <a:spcAft>
                <a:spcPct val="0"/>
              </a:spcAft>
              <a:buSzPts val="1300"/>
              <a:buNone/>
              <a:defRPr sz="1300"/>
            </a:lvl7pPr>
            <a:lvl8pPr lvl="7" algn="l">
              <a:lnSpc>
                <a:spcPct val="100000"/>
              </a:lnSpc>
              <a:spcBef>
                <a:spcPct val="0"/>
              </a:spcBef>
              <a:spcAft>
                <a:spcPct val="0"/>
              </a:spcAft>
              <a:buSzPts val="1300"/>
              <a:buNone/>
              <a:defRPr sz="1300"/>
            </a:lvl8pPr>
            <a:lvl9pPr lvl="8" algn="l">
              <a:lnSpc>
                <a:spcPct val="100000"/>
              </a:lnSpc>
              <a:spcBef>
                <a:spcPct val="0"/>
              </a:spcBef>
              <a:spcAft>
                <a:spcPct val="0"/>
              </a:spcAft>
              <a:buSzPts val="1300"/>
              <a:buNone/>
              <a:defRPr sz="1300"/>
            </a:lvl9pPr>
          </a:lstStyle>
          <a:p>
            <a:endParaRPr/>
          </a:p>
        </p:txBody>
      </p:sp>
      <p:sp>
        <p:nvSpPr>
          <p:cNvPr id="93" name="Google Shape;93;p25"/>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94" name="Google Shape;9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grpSp>
        <p:nvGrpSpPr>
          <p:cNvPr id="96" name="Google Shape;96;p26"/>
          <p:cNvGrpSpPr/>
          <p:nvPr/>
        </p:nvGrpSpPr>
        <p:grpSpPr>
          <a:xfrm>
            <a:off x="4406400" y="0"/>
            <a:ext cx="4737600" cy="5143065"/>
            <a:chOff x="4406400" y="0"/>
            <a:chExt cx="4737600" cy="5143065"/>
          </a:xfrm>
        </p:grpSpPr>
        <p:sp>
          <p:nvSpPr>
            <p:cNvPr id="97" name="Google Shape;97;p26"/>
            <p:cNvSpPr/>
            <p:nvPr/>
          </p:nvSpPr>
          <p:spPr>
            <a:xfrm rot="5400000">
              <a:off x="4408200" y="-1800"/>
              <a:ext cx="4734000" cy="4737600"/>
            </a:xfrm>
            <a:prstGeom prst="diagStripe">
              <a:avLst>
                <a:gd name="adj" fmla="val 49469"/>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6"/>
            <p:cNvSpPr/>
            <p:nvPr/>
          </p:nvSpPr>
          <p:spPr>
            <a:xfrm rot="5400000">
              <a:off x="4841125" y="5700"/>
              <a:ext cx="4298100" cy="4286700"/>
            </a:xfrm>
            <a:prstGeom prst="diagStripe">
              <a:avLst>
                <a:gd name="adj" fmla="val 0"/>
              </a:avLst>
            </a:prstGeom>
            <a:solidFill>
              <a:schemeClr val="lt1">
                <a:alpha val="2352"/>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6"/>
            <p:cNvSpPr/>
            <p:nvPr/>
          </p:nvSpPr>
          <p:spPr>
            <a:xfrm rot="-5400000">
              <a:off x="5618399" y="123646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6"/>
            <p:cNvSpPr/>
            <p:nvPr/>
          </p:nvSpPr>
          <p:spPr>
            <a:xfrm flipH="1">
              <a:off x="5849857" y="1443956"/>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6"/>
            <p:cNvSpPr/>
            <p:nvPr/>
          </p:nvSpPr>
          <p:spPr>
            <a:xfrm rot="-5400000">
              <a:off x="5987081" y="246946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6"/>
            <p:cNvSpPr/>
            <p:nvPr/>
          </p:nvSpPr>
          <p:spPr>
            <a:xfrm flipH="1">
              <a:off x="6222115" y="267695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6"/>
            <p:cNvSpPr/>
            <p:nvPr/>
          </p:nvSpPr>
          <p:spPr>
            <a:xfrm rot="-5400000">
              <a:off x="6675341" y="1862018"/>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6"/>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6"/>
            <p:cNvSpPr/>
            <p:nvPr/>
          </p:nvSpPr>
          <p:spPr>
            <a:xfrm rot="-5400000">
              <a:off x="6861141" y="2477810"/>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6"/>
            <p:cNvSpPr/>
            <p:nvPr/>
          </p:nvSpPr>
          <p:spPr>
            <a:xfrm flipH="1">
              <a:off x="7965266" y="269296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6"/>
            <p:cNvSpPr/>
            <p:nvPr/>
          </p:nvSpPr>
          <p:spPr>
            <a:xfrm flipH="1">
              <a:off x="8145082" y="330875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7047599" y="309501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p:nvPr/>
          </p:nvSpPr>
          <p:spPr>
            <a:xfrm flipH="1">
              <a:off x="7276649" y="3302502"/>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6"/>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6"/>
            <p:cNvSpPr/>
            <p:nvPr/>
          </p:nvSpPr>
          <p:spPr>
            <a:xfrm flipH="1">
              <a:off x="7462448" y="3918294"/>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6"/>
            <p:cNvSpPr/>
            <p:nvPr/>
          </p:nvSpPr>
          <p:spPr>
            <a:xfrm rot="-5400000">
              <a:off x="8102491" y="3718473"/>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6"/>
            <p:cNvSpPr/>
            <p:nvPr/>
          </p:nvSpPr>
          <p:spPr>
            <a:xfrm flipH="1">
              <a:off x="8334533" y="3925960"/>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6"/>
            <p:cNvSpPr/>
            <p:nvPr/>
          </p:nvSpPr>
          <p:spPr>
            <a:xfrm rot="-5400000">
              <a:off x="8288290" y="4334265"/>
              <a:ext cx="808800" cy="808800"/>
            </a:xfrm>
            <a:prstGeom prst="diagStripe">
              <a:avLst>
                <a:gd name="adj" fmla="val 50000"/>
              </a:avLst>
            </a:prstGeom>
            <a:solidFill>
              <a:schemeClr val="lt1">
                <a:alpha val="6274"/>
              </a:schemeClr>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6"/>
          <p:cNvSpPr txBox="1">
            <a:spLocks noGrp="1"/>
          </p:cNvSpPr>
          <p:nvPr>
            <p:ph type="title" hasCustomPrompt="1"/>
          </p:nvPr>
        </p:nvSpPr>
        <p:spPr>
          <a:xfrm>
            <a:off x="823850" y="1284675"/>
            <a:ext cx="4776000" cy="13008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8000"/>
              <a:buNone/>
              <a:defRPr sz="8000"/>
            </a:lvl1pPr>
            <a:lvl2pPr lvl="1" algn="l">
              <a:lnSpc>
                <a:spcPct val="100000"/>
              </a:lnSpc>
              <a:spcBef>
                <a:spcPct val="0"/>
              </a:spcBef>
              <a:spcAft>
                <a:spcPct val="0"/>
              </a:spcAft>
              <a:buSzPts val="8000"/>
              <a:buNone/>
              <a:defRPr sz="8000"/>
            </a:lvl2pPr>
            <a:lvl3pPr lvl="2" algn="l">
              <a:lnSpc>
                <a:spcPct val="100000"/>
              </a:lnSpc>
              <a:spcBef>
                <a:spcPct val="0"/>
              </a:spcBef>
              <a:spcAft>
                <a:spcPct val="0"/>
              </a:spcAft>
              <a:buSzPts val="8000"/>
              <a:buNone/>
              <a:defRPr sz="8000"/>
            </a:lvl3pPr>
            <a:lvl4pPr lvl="3" algn="l">
              <a:lnSpc>
                <a:spcPct val="100000"/>
              </a:lnSpc>
              <a:spcBef>
                <a:spcPct val="0"/>
              </a:spcBef>
              <a:spcAft>
                <a:spcPct val="0"/>
              </a:spcAft>
              <a:buSzPts val="8000"/>
              <a:buNone/>
              <a:defRPr sz="8000"/>
            </a:lvl4pPr>
            <a:lvl5pPr lvl="4" algn="l">
              <a:lnSpc>
                <a:spcPct val="100000"/>
              </a:lnSpc>
              <a:spcBef>
                <a:spcPct val="0"/>
              </a:spcBef>
              <a:spcAft>
                <a:spcPct val="0"/>
              </a:spcAft>
              <a:buSzPts val="8000"/>
              <a:buNone/>
              <a:defRPr sz="8000"/>
            </a:lvl5pPr>
            <a:lvl6pPr lvl="5" algn="l">
              <a:lnSpc>
                <a:spcPct val="100000"/>
              </a:lnSpc>
              <a:spcBef>
                <a:spcPct val="0"/>
              </a:spcBef>
              <a:spcAft>
                <a:spcPct val="0"/>
              </a:spcAft>
              <a:buSzPts val="8000"/>
              <a:buNone/>
              <a:defRPr sz="8000"/>
            </a:lvl6pPr>
            <a:lvl7pPr lvl="6" algn="l">
              <a:lnSpc>
                <a:spcPct val="100000"/>
              </a:lnSpc>
              <a:spcBef>
                <a:spcPct val="0"/>
              </a:spcBef>
              <a:spcAft>
                <a:spcPct val="0"/>
              </a:spcAft>
              <a:buSzPts val="8000"/>
              <a:buNone/>
              <a:defRPr sz="8000"/>
            </a:lvl7pPr>
            <a:lvl8pPr lvl="7" algn="l">
              <a:lnSpc>
                <a:spcPct val="100000"/>
              </a:lnSpc>
              <a:spcBef>
                <a:spcPct val="0"/>
              </a:spcBef>
              <a:spcAft>
                <a:spcPct val="0"/>
              </a:spcAft>
              <a:buSzPts val="8000"/>
              <a:buNone/>
              <a:defRPr sz="8000"/>
            </a:lvl8pPr>
            <a:lvl9pPr lvl="8" algn="l">
              <a:lnSpc>
                <a:spcPct val="100000"/>
              </a:lnSpc>
              <a:spcBef>
                <a:spcPct val="0"/>
              </a:spcBef>
              <a:spcAft>
                <a:spcPct val="0"/>
              </a:spcAft>
              <a:buSzPts val="8000"/>
              <a:buNone/>
              <a:defRPr sz="8000"/>
            </a:lvl9pPr>
          </a:lstStyle>
          <a:p>
            <a:r>
              <a:t>xx%</a:t>
            </a:r>
          </a:p>
        </p:txBody>
      </p:sp>
      <p:sp>
        <p:nvSpPr>
          <p:cNvPr id="116" name="Google Shape;116;p26"/>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17" name="Google Shape;11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p:nvPr userDrawn="1"/>
        </p:nvSpPr>
        <p:spPr>
          <a:xfrm>
            <a:off x="0" y="171450"/>
            <a:ext cx="128016" cy="26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5" name="Rectangle 4"/>
          <p:cNvSpPr/>
          <p:nvPr userDrawn="1"/>
        </p:nvSpPr>
        <p:spPr>
          <a:xfrm>
            <a:off x="0" y="457200"/>
            <a:ext cx="128016" cy="260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6" name="Rectangle 5"/>
          <p:cNvSpPr/>
          <p:nvPr userDrawn="1"/>
        </p:nvSpPr>
        <p:spPr>
          <a:xfrm>
            <a:off x="0" y="1771650"/>
            <a:ext cx="128016" cy="2606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8" name="Rectangle 7"/>
          <p:cNvSpPr/>
          <p:nvPr userDrawn="1"/>
        </p:nvSpPr>
        <p:spPr>
          <a:xfrm>
            <a:off x="0" y="2057400"/>
            <a:ext cx="128016" cy="2606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9" name="Rectangle 8"/>
          <p:cNvSpPr/>
          <p:nvPr userDrawn="1"/>
        </p:nvSpPr>
        <p:spPr>
          <a:xfrm>
            <a:off x="0" y="2343150"/>
            <a:ext cx="128016" cy="2606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0" name="Rectangle 9"/>
          <p:cNvSpPr/>
          <p:nvPr userDrawn="1"/>
        </p:nvSpPr>
        <p:spPr>
          <a:xfrm>
            <a:off x="0" y="2628900"/>
            <a:ext cx="128016" cy="2606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1" name="Rectangle 10"/>
          <p:cNvSpPr/>
          <p:nvPr userDrawn="1"/>
        </p:nvSpPr>
        <p:spPr>
          <a:xfrm>
            <a:off x="0" y="2914650"/>
            <a:ext cx="128016" cy="26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2" name="Rectangle 11"/>
          <p:cNvSpPr/>
          <p:nvPr userDrawn="1"/>
        </p:nvSpPr>
        <p:spPr>
          <a:xfrm>
            <a:off x="0" y="3200400"/>
            <a:ext cx="128016" cy="2606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3" name="Rectangle 12"/>
          <p:cNvSpPr/>
          <p:nvPr userDrawn="1"/>
        </p:nvSpPr>
        <p:spPr>
          <a:xfrm>
            <a:off x="0" y="4768596"/>
            <a:ext cx="128016" cy="2606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5" name="Rectangle 14"/>
          <p:cNvSpPr/>
          <p:nvPr userDrawn="1"/>
        </p:nvSpPr>
        <p:spPr>
          <a:xfrm>
            <a:off x="8686800" y="4768596"/>
            <a:ext cx="457200" cy="26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6" name="Slide Number Placeholder 6"/>
          <p:cNvSpPr>
            <a:spLocks noGrp="1"/>
          </p:cNvSpPr>
          <p:nvPr>
            <p:ph type="sldNum" sz="quarter" idx="12"/>
          </p:nvPr>
        </p:nvSpPr>
        <p:spPr>
          <a:xfrm>
            <a:off x="8686800" y="4767263"/>
            <a:ext cx="457200" cy="273844"/>
          </a:xfrm>
          <a:prstGeom prst="rect">
            <a:avLst/>
          </a:prstGeom>
        </p:spPr>
        <p:txBody>
          <a:bodyPr anchor="ctr"/>
          <a:lstStyle>
            <a:lvl1pPr algn="ctr">
              <a:defRPr sz="700">
                <a:solidFill>
                  <a:schemeClr val="bg1"/>
                </a:solidFill>
                <a:latin typeface="Arial"/>
                <a:cs typeface="Arial"/>
              </a:defRPr>
            </a:lvl1pPr>
          </a:lstStyle>
          <a:p>
            <a:fld id="{4FCCC5D5-0F1F-4008-968C-0010EEAFF5DC}" type="slidenum">
              <a:rPr lang="en-US" smtClean="0"/>
              <a:t>‹#›</a:t>
            </a:fld>
            <a:endParaRPr lang="en-US"/>
          </a:p>
        </p:txBody>
      </p:sp>
      <p:sp>
        <p:nvSpPr>
          <p:cNvPr id="17" name="Title 1"/>
          <p:cNvSpPr>
            <a:spLocks noGrp="1"/>
          </p:cNvSpPr>
          <p:nvPr>
            <p:ph type="title" hasCustomPrompt="1"/>
          </p:nvPr>
        </p:nvSpPr>
        <p:spPr>
          <a:xfrm>
            <a:off x="457200" y="228600"/>
            <a:ext cx="8229600" cy="857250"/>
          </a:xfrm>
        </p:spPr>
        <p:txBody>
          <a:bodyPr anchor="t">
            <a:normAutofit/>
          </a:bodyPr>
          <a:lstStyle>
            <a:lvl1pPr algn="l">
              <a:defRPr sz="3200">
                <a:solidFill>
                  <a:srgbClr val="1F98C9"/>
                </a:solidFill>
              </a:defRPr>
            </a:lvl1pPr>
          </a:lstStyle>
          <a:p>
            <a:r>
              <a:rPr lang="en-US"/>
              <a:t>Click to Edit Master Title Style</a:t>
            </a:r>
          </a:p>
        </p:txBody>
      </p:sp>
      <p:sp>
        <p:nvSpPr>
          <p:cNvPr id="20" name="TextBox 19">
            <a:extLst>
              <a:ext uri="{FF2B5EF4-FFF2-40B4-BE49-F238E27FC236}">
                <a16:creationId xmlns:a16="http://schemas.microsoft.com/office/drawing/2014/main" id="{54601A23-4A7D-4EC4-BA39-E7626FDCD260}"/>
              </a:ext>
            </a:extLst>
          </p:cNvPr>
          <p:cNvSpPr txBox="1"/>
          <p:nvPr userDrawn="1"/>
        </p:nvSpPr>
        <p:spPr>
          <a:xfrm>
            <a:off x="6921500" y="4656148"/>
            <a:ext cx="1752600" cy="400110"/>
          </a:xfrm>
          <a:prstGeom prst="rect">
            <a:avLst/>
          </a:prstGeom>
          <a:noFill/>
        </p:spPr>
        <p:txBody>
          <a:bodyPr wrap="square" rtlCol="0">
            <a:spAutoFit/>
          </a:bodyPr>
          <a:lstStyle/>
          <a:p>
            <a:r>
              <a:rPr lang="en-US" sz="2000">
                <a:solidFill>
                  <a:srgbClr val="1F98C9"/>
                </a:solidFill>
                <a:latin typeface="Arial" panose="020B0604020202020204" pitchFamily="34" charset="0"/>
                <a:cs typeface="Arial" panose="020B0604020202020204" pitchFamily="34" charset="0"/>
              </a:rPr>
              <a:t>#CUshift21</a:t>
            </a:r>
          </a:p>
        </p:txBody>
      </p:sp>
      <p:pic>
        <p:nvPicPr>
          <p:cNvPr id="21" name="Picture 20">
            <a:extLst>
              <a:ext uri="{FF2B5EF4-FFF2-40B4-BE49-F238E27FC236}">
                <a16:creationId xmlns:a16="http://schemas.microsoft.com/office/drawing/2014/main" id="{07FD5051-30DA-419E-9500-8C752E239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01163"/>
            <a:ext cx="2886464" cy="304585"/>
          </a:xfrm>
          <a:prstGeom prst="rect">
            <a:avLst/>
          </a:prstGeom>
        </p:spPr>
      </p:pic>
    </p:spTree>
    <p:extLst>
      <p:ext uri="{BB962C8B-B14F-4D97-AF65-F5344CB8AC3E}">
        <p14:creationId xmlns:p14="http://schemas.microsoft.com/office/powerpoint/2010/main" val="28174937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grpSp>
        <p:nvGrpSpPr>
          <p:cNvPr id="32" name="Google Shape;32;p19"/>
          <p:cNvGrpSpPr/>
          <p:nvPr/>
        </p:nvGrpSpPr>
        <p:grpSpPr>
          <a:xfrm>
            <a:off x="0" y="381001"/>
            <a:ext cx="1037850" cy="1016288"/>
            <a:chOff x="0" y="381001"/>
            <a:chExt cx="1037850" cy="1016288"/>
          </a:xfrm>
        </p:grpSpPr>
        <p:sp>
          <p:nvSpPr>
            <p:cNvPr id="33" name="Google Shape;33;p1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19"/>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36" name="Google Shape;3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27937406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7"/>
        <p:cNvGrpSpPr/>
        <p:nvPr/>
      </p:nvGrpSpPr>
      <p:grpSpPr>
        <a:xfrm>
          <a:off x="0" y="0"/>
          <a:ext cx="0" cy="0"/>
          <a:chOff x="0" y="0"/>
          <a:chExt cx="0" cy="0"/>
        </a:xfrm>
      </p:grpSpPr>
      <p:grpSp>
        <p:nvGrpSpPr>
          <p:cNvPr id="38" name="Google Shape;38;p20"/>
          <p:cNvGrpSpPr/>
          <p:nvPr/>
        </p:nvGrpSpPr>
        <p:grpSpPr>
          <a:xfrm>
            <a:off x="0" y="381001"/>
            <a:ext cx="1037850" cy="1016288"/>
            <a:chOff x="0" y="381001"/>
            <a:chExt cx="1037850" cy="1016288"/>
          </a:xfrm>
        </p:grpSpPr>
        <p:sp>
          <p:nvSpPr>
            <p:cNvPr id="39" name="Google Shape;39;p2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20"/>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42" name="Google Shape;42;p20"/>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ct val="0"/>
              </a:spcBef>
              <a:spcAft>
                <a:spcPct val="0"/>
              </a:spcAft>
              <a:buSzPts val="1300"/>
              <a:buChar char="●"/>
              <a:defRPr/>
            </a:lvl1pPr>
            <a:lvl2pPr marL="914400" lvl="1" indent="-298450" algn="l">
              <a:lnSpc>
                <a:spcPct val="115000"/>
              </a:lnSpc>
              <a:spcBef>
                <a:spcPts val="1600"/>
              </a:spcBef>
              <a:spcAft>
                <a:spcPct val="0"/>
              </a:spcAft>
              <a:buSzPts val="1100"/>
              <a:buChar char="○"/>
              <a:defRPr/>
            </a:lvl2pPr>
            <a:lvl3pPr marL="1371600" lvl="2" indent="-298450" algn="l">
              <a:lnSpc>
                <a:spcPct val="115000"/>
              </a:lnSpc>
              <a:spcBef>
                <a:spcPts val="1600"/>
              </a:spcBef>
              <a:spcAft>
                <a:spcPct val="0"/>
              </a:spcAft>
              <a:buSzPts val="1100"/>
              <a:buChar char="■"/>
              <a:defRPr/>
            </a:lvl3pPr>
            <a:lvl4pPr marL="1828800" lvl="3" indent="-298450" algn="l">
              <a:lnSpc>
                <a:spcPct val="115000"/>
              </a:lnSpc>
              <a:spcBef>
                <a:spcPts val="1600"/>
              </a:spcBef>
              <a:spcAft>
                <a:spcPct val="0"/>
              </a:spcAft>
              <a:buSzPts val="1100"/>
              <a:buChar char="●"/>
              <a:defRPr/>
            </a:lvl4pPr>
            <a:lvl5pPr marL="2286000" lvl="4" indent="-298450" algn="l">
              <a:lnSpc>
                <a:spcPct val="115000"/>
              </a:lnSpc>
              <a:spcBef>
                <a:spcPts val="1600"/>
              </a:spcBef>
              <a:spcAft>
                <a:spcPct val="0"/>
              </a:spcAft>
              <a:buSzPts val="1100"/>
              <a:buChar char="○"/>
              <a:defRPr/>
            </a:lvl5pPr>
            <a:lvl6pPr marL="2743200" lvl="5" indent="-298450" algn="l">
              <a:lnSpc>
                <a:spcPct val="115000"/>
              </a:lnSpc>
              <a:spcBef>
                <a:spcPts val="1600"/>
              </a:spcBef>
              <a:spcAft>
                <a:spcPct val="0"/>
              </a:spcAft>
              <a:buSzPts val="1100"/>
              <a:buChar char="■"/>
              <a:defRPr/>
            </a:lvl6pPr>
            <a:lvl7pPr marL="3200400" lvl="6" indent="-298450" algn="l">
              <a:lnSpc>
                <a:spcPct val="115000"/>
              </a:lnSpc>
              <a:spcBef>
                <a:spcPts val="1600"/>
              </a:spcBef>
              <a:spcAft>
                <a:spcPct val="0"/>
              </a:spcAft>
              <a:buSzPts val="1100"/>
              <a:buChar char="●"/>
              <a:defRPr/>
            </a:lvl7pPr>
            <a:lvl8pPr marL="3657600" lvl="7" indent="-298450" algn="l">
              <a:lnSpc>
                <a:spcPct val="115000"/>
              </a:lnSpc>
              <a:spcBef>
                <a:spcPts val="1600"/>
              </a:spcBef>
              <a:spcAft>
                <a:spcPct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3" name="Google Shape;4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15821720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ct val="0"/>
              </a:spcBef>
              <a:spcAft>
                <a:spcPct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ct val="0"/>
              </a:spcBef>
              <a:spcAft>
                <a:spcPct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ct val="0"/>
              </a:spcBef>
              <a:spcAft>
                <a:spcPct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ct val="0"/>
              </a:spcBef>
              <a:spcAft>
                <a:spcPct val="0"/>
              </a:spcAft>
              <a:buNone/>
            </a:pPr>
            <a:fld id="{00000000-1234-1234-1234-123412341234}" type="slidenum">
              <a:rPr lang="en-US"/>
              <a:t>‹#›</a:t>
            </a:fld>
            <a:endParaRPr/>
          </a:p>
        </p:txBody>
      </p:sp>
    </p:spTree>
    <p:extLst>
      <p:ext uri="{BB962C8B-B14F-4D97-AF65-F5344CB8AC3E}">
        <p14:creationId xmlns:p14="http://schemas.microsoft.com/office/powerpoint/2010/main" val="760529919"/>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8480568"/>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sp>
        <p:nvSpPr>
          <p:cNvPr id="100" name="Google Shape;100;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101" name="Google Shape;101;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102" name="Google Shape;102;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644475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recoveryandwork.org" TargetMode="External"/><Relationship Id="rId5" Type="http://schemas.openxmlformats.org/officeDocument/2006/relationships/hyperlink" Target="https://www.linkedin.com/in/tyreedmba" TargetMode="External"/><Relationship Id="rId4" Type="http://schemas.openxmlformats.org/officeDocument/2006/relationships/hyperlink" Target="mailto:ty@recoveryandwor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lvl="0">
              <a:buSzPts val="2400"/>
            </a:pPr>
            <a:r>
              <a:rPr lang="en-US" cap="all" dirty="0"/>
              <a:t>Taking Bias out of the Box: How Curiosity Can Help Address Recruitment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789709" y="175593"/>
            <a:ext cx="7564582" cy="569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LEADS TO NEGATIVE JOB OUTCOMES</a:t>
            </a:r>
            <a:endParaRPr sz="2800" cap="all" dirty="0"/>
          </a:p>
        </p:txBody>
      </p:sp>
      <p:sp>
        <p:nvSpPr>
          <p:cNvPr id="140" name="Google Shape;140;gab97213828_0_1"/>
          <p:cNvSpPr txBox="1">
            <a:spLocks noGrp="1"/>
          </p:cNvSpPr>
          <p:nvPr>
            <p:ph type="body" idx="1"/>
          </p:nvPr>
        </p:nvSpPr>
        <p:spPr>
          <a:xfrm>
            <a:off x="547255" y="917471"/>
            <a:ext cx="8063345" cy="3363584"/>
          </a:xfrm>
          <a:prstGeom prst="rect">
            <a:avLst/>
          </a:prstGeom>
          <a:noFill/>
          <a:ln>
            <a:noFill/>
          </a:ln>
        </p:spPr>
        <p:txBody>
          <a:bodyPr spcFirstLastPara="1" wrap="square" lIns="91425" tIns="91425" rIns="91425" bIns="91425" anchor="t" anchorCtr="0">
            <a:noAutofit/>
          </a:bodyPr>
          <a:lstStyle/>
          <a:p>
            <a:pPr indent="-457200"/>
            <a:r>
              <a:rPr lang="en-US" sz="2700" dirty="0"/>
              <a:t>60% of people who were incarcerated are unemployed one year after release</a:t>
            </a:r>
          </a:p>
          <a:p>
            <a:pPr indent="-457200"/>
            <a:r>
              <a:rPr lang="en-US" sz="2700" dirty="0"/>
              <a:t>64% of unemployed men in their 30s have a criminal record</a:t>
            </a:r>
          </a:p>
          <a:p>
            <a:pPr indent="-457200"/>
            <a:r>
              <a:rPr lang="en-US" sz="2700" dirty="0"/>
              <a:t>60% higher call back rates for those without criminal convictions</a:t>
            </a: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2851680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1490409" y="184220"/>
            <a:ext cx="6163182" cy="569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WHICH INCREASES RECIDIVISM</a:t>
            </a:r>
            <a:endParaRPr sz="2800" cap="all" dirty="0"/>
          </a:p>
        </p:txBody>
      </p:sp>
      <p:sp>
        <p:nvSpPr>
          <p:cNvPr id="140" name="Google Shape;140;gab97213828_0_1"/>
          <p:cNvSpPr txBox="1">
            <a:spLocks noGrp="1"/>
          </p:cNvSpPr>
          <p:nvPr>
            <p:ph type="body" idx="1"/>
          </p:nvPr>
        </p:nvSpPr>
        <p:spPr>
          <a:xfrm>
            <a:off x="547255" y="917471"/>
            <a:ext cx="8063345" cy="3363584"/>
          </a:xfrm>
          <a:prstGeom prst="rect">
            <a:avLst/>
          </a:prstGeom>
          <a:noFill/>
          <a:ln>
            <a:noFill/>
          </a:ln>
        </p:spPr>
        <p:txBody>
          <a:bodyPr spcFirstLastPara="1" wrap="square" lIns="91425" tIns="91425" rIns="91425" bIns="91425" anchor="t" anchorCtr="0">
            <a:noAutofit/>
          </a:bodyPr>
          <a:lstStyle/>
          <a:p>
            <a:pPr indent="-457200"/>
            <a:r>
              <a:rPr lang="en-US" sz="2700" dirty="0"/>
              <a:t>The #1 reason for re-offense is poverty</a:t>
            </a:r>
          </a:p>
          <a:p>
            <a:pPr indent="-457200"/>
            <a:r>
              <a:rPr lang="en-US" sz="2700" dirty="0"/>
              <a:t>WA State spends about $241M per year on recidivism</a:t>
            </a:r>
          </a:p>
          <a:p>
            <a:pPr indent="-457200"/>
            <a:r>
              <a:rPr lang="en-US" sz="2700" dirty="0"/>
              <a:t>Recidivism impacts feelings of safety, community, and vibrancy</a:t>
            </a:r>
          </a:p>
          <a:p>
            <a:pPr indent="-457200"/>
            <a:endParaRPr lang="en-US" sz="2700" dirty="0"/>
          </a:p>
          <a:p>
            <a:pPr indent="-457200"/>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27397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marL="0" lvl="0" indent="0" algn="ctr" rtl="0">
              <a:spcBef>
                <a:spcPct val="0"/>
              </a:spcBef>
              <a:spcAft>
                <a:spcPct val="0"/>
              </a:spcAft>
              <a:buSzPts val="2400"/>
              <a:buNone/>
            </a:pPr>
            <a:r>
              <a:rPr lang="en-US" cap="all" dirty="0"/>
              <a:t>Benefits</a:t>
            </a:r>
            <a:endParaRPr lang="en-US" i="1" cap="all" dirty="0"/>
          </a:p>
        </p:txBody>
      </p:sp>
    </p:spTree>
    <p:extLst>
      <p:ext uri="{BB962C8B-B14F-4D97-AF65-F5344CB8AC3E}">
        <p14:creationId xmlns:p14="http://schemas.microsoft.com/office/powerpoint/2010/main" val="4306200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187263" y="206612"/>
            <a:ext cx="676947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cap="all" dirty="0"/>
              <a:t>Second Chance Hiring Benefits</a:t>
            </a:r>
            <a:endParaRPr sz="2800" cap="all" dirty="0"/>
          </a:p>
        </p:txBody>
      </p:sp>
      <p:sp>
        <p:nvSpPr>
          <p:cNvPr id="104" name="Google Shape;104;p21"/>
          <p:cNvSpPr txBox="1">
            <a:spLocks noGrp="1"/>
          </p:cNvSpPr>
          <p:nvPr>
            <p:ph type="body" idx="1"/>
          </p:nvPr>
        </p:nvSpPr>
        <p:spPr>
          <a:xfrm>
            <a:off x="1196658" y="1237705"/>
            <a:ext cx="6589595" cy="3154186"/>
          </a:xfrm>
          <a:prstGeom prst="rect">
            <a:avLst/>
          </a:prstGeom>
        </p:spPr>
        <p:txBody>
          <a:bodyPr spcFirstLastPara="1" wrap="square" lIns="91425" tIns="91425" rIns="91425" bIns="91425" anchor="t" anchorCtr="0">
            <a:noAutofit/>
          </a:bodyPr>
          <a:lstStyle/>
          <a:p>
            <a:pPr indent="-457200">
              <a:spcBef>
                <a:spcPts val="0"/>
              </a:spcBef>
              <a:spcAft>
                <a:spcPts val="0"/>
              </a:spcAft>
            </a:pPr>
            <a:r>
              <a:rPr lang="en-US" sz="2700" dirty="0">
                <a:latin typeface="Montserrat" panose="00000500000000000000" pitchFamily="2" charset="0"/>
              </a:rPr>
              <a:t>Lower Turnover Rates/Higher Retention</a:t>
            </a:r>
          </a:p>
          <a:p>
            <a:pPr indent="-457200">
              <a:spcBef>
                <a:spcPts val="0"/>
              </a:spcBef>
              <a:spcAft>
                <a:spcPts val="0"/>
              </a:spcAft>
            </a:pPr>
            <a:r>
              <a:rPr lang="en-US" sz="2700" dirty="0">
                <a:latin typeface="Montserrat" panose="00000500000000000000" pitchFamily="2" charset="0"/>
              </a:rPr>
              <a:t>Taxpayer Savings and Tax Benefits</a:t>
            </a:r>
          </a:p>
          <a:p>
            <a:pPr indent="-457200">
              <a:spcBef>
                <a:spcPts val="0"/>
              </a:spcBef>
              <a:spcAft>
                <a:spcPts val="0"/>
              </a:spcAft>
            </a:pPr>
            <a:r>
              <a:rPr lang="en-US" sz="2700" dirty="0">
                <a:latin typeface="Montserrat" panose="00000500000000000000" pitchFamily="2" charset="0"/>
              </a:rPr>
              <a:t>More Competitive Workforce</a:t>
            </a:r>
          </a:p>
          <a:p>
            <a:pPr indent="-457200">
              <a:spcBef>
                <a:spcPts val="0"/>
              </a:spcBef>
              <a:spcAft>
                <a:spcPts val="0"/>
              </a:spcAft>
            </a:pPr>
            <a:r>
              <a:rPr lang="en-US" sz="2700" dirty="0">
                <a:latin typeface="Montserrat" panose="00000500000000000000" pitchFamily="2" charset="0"/>
              </a:rPr>
              <a:t>Increased Diversity</a:t>
            </a:r>
          </a:p>
          <a:p>
            <a:pPr indent="-457200">
              <a:spcBef>
                <a:spcPts val="0"/>
              </a:spcBef>
              <a:spcAft>
                <a:spcPts val="0"/>
              </a:spcAft>
            </a:pPr>
            <a:r>
              <a:rPr lang="en-US" sz="2700" dirty="0">
                <a:latin typeface="Montserrat" panose="00000500000000000000" pitchFamily="2" charset="0"/>
              </a:rPr>
              <a:t>Stronger and Safer Communities</a:t>
            </a:r>
            <a:endParaRPr sz="2700" dirty="0">
              <a:latin typeface="Montserrat" panose="00000500000000000000" pitchFamily="2" charset="0"/>
            </a:endParaRPr>
          </a:p>
        </p:txBody>
      </p:sp>
    </p:spTree>
    <p:extLst>
      <p:ext uri="{BB962C8B-B14F-4D97-AF65-F5344CB8AC3E}">
        <p14:creationId xmlns:p14="http://schemas.microsoft.com/office/powerpoint/2010/main" val="3875746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marL="0" lvl="0" indent="0" algn="ctr" rtl="0">
              <a:spcBef>
                <a:spcPct val="0"/>
              </a:spcBef>
              <a:spcAft>
                <a:spcPct val="0"/>
              </a:spcAft>
              <a:buSzPts val="2400"/>
              <a:buNone/>
            </a:pPr>
            <a:r>
              <a:rPr lang="en-US" cap="all" dirty="0"/>
              <a:t>The solution to overcoming bias</a:t>
            </a:r>
            <a:endParaRPr lang="en-US" i="1" cap="all" dirty="0"/>
          </a:p>
        </p:txBody>
      </p:sp>
    </p:spTree>
    <p:extLst>
      <p:ext uri="{BB962C8B-B14F-4D97-AF65-F5344CB8AC3E}">
        <p14:creationId xmlns:p14="http://schemas.microsoft.com/office/powerpoint/2010/main" val="25033722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2021940" y="206612"/>
            <a:ext cx="51001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cap="all" dirty="0"/>
              <a:t>How to Use Curiosity?</a:t>
            </a:r>
            <a:endParaRPr sz="2800" cap="all" dirty="0"/>
          </a:p>
        </p:txBody>
      </p:sp>
      <p:sp>
        <p:nvSpPr>
          <p:cNvPr id="104" name="Google Shape;104;p21"/>
          <p:cNvSpPr txBox="1">
            <a:spLocks noGrp="1"/>
          </p:cNvSpPr>
          <p:nvPr>
            <p:ph type="body" idx="1"/>
          </p:nvPr>
        </p:nvSpPr>
        <p:spPr>
          <a:xfrm>
            <a:off x="1196658" y="1237705"/>
            <a:ext cx="6589595" cy="3223459"/>
          </a:xfrm>
          <a:prstGeom prst="rect">
            <a:avLst/>
          </a:prstGeom>
        </p:spPr>
        <p:txBody>
          <a:bodyPr spcFirstLastPara="1" wrap="square" lIns="91425" tIns="91425" rIns="91425" bIns="91425" anchor="t" anchorCtr="0">
            <a:noAutofit/>
          </a:bodyPr>
          <a:lstStyle/>
          <a:p>
            <a:pPr indent="-457200">
              <a:spcBef>
                <a:spcPts val="0"/>
              </a:spcBef>
              <a:spcAft>
                <a:spcPts val="0"/>
              </a:spcAft>
            </a:pPr>
            <a:r>
              <a:rPr lang="en-US" sz="2700" dirty="0">
                <a:latin typeface="Montserrat" panose="00000500000000000000" pitchFamily="2" charset="0"/>
              </a:rPr>
              <a:t>Companies do well with the first question</a:t>
            </a:r>
          </a:p>
          <a:p>
            <a:pPr indent="-457200">
              <a:spcBef>
                <a:spcPts val="0"/>
              </a:spcBef>
              <a:spcAft>
                <a:spcPts val="0"/>
              </a:spcAft>
            </a:pPr>
            <a:endParaRPr lang="en-US" sz="2700" dirty="0">
              <a:latin typeface="Montserrat" panose="00000500000000000000" pitchFamily="2" charset="0"/>
            </a:endParaRPr>
          </a:p>
          <a:p>
            <a:pPr indent="-457200">
              <a:spcBef>
                <a:spcPts val="0"/>
              </a:spcBef>
              <a:spcAft>
                <a:spcPts val="0"/>
              </a:spcAft>
            </a:pPr>
            <a:endParaRPr lang="en-US" sz="2700" dirty="0">
              <a:latin typeface="Montserrat" panose="00000500000000000000" pitchFamily="2" charset="0"/>
            </a:endParaRPr>
          </a:p>
          <a:p>
            <a:pPr indent="-457200">
              <a:spcBef>
                <a:spcPts val="0"/>
              </a:spcBef>
              <a:spcAft>
                <a:spcPts val="0"/>
              </a:spcAft>
            </a:pPr>
            <a:r>
              <a:rPr lang="en-US" sz="2700" dirty="0">
                <a:latin typeface="Montserrat" panose="00000500000000000000" pitchFamily="2" charset="0"/>
              </a:rPr>
              <a:t>Most important question is the second one</a:t>
            </a:r>
            <a:endParaRPr sz="2700" dirty="0">
              <a:latin typeface="Montserrat" panose="00000500000000000000" pitchFamily="2" charset="0"/>
            </a:endParaRPr>
          </a:p>
        </p:txBody>
      </p:sp>
    </p:spTree>
    <p:extLst>
      <p:ext uri="{BB962C8B-B14F-4D97-AF65-F5344CB8AC3E}">
        <p14:creationId xmlns:p14="http://schemas.microsoft.com/office/powerpoint/2010/main" val="2457674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387049" y="202712"/>
            <a:ext cx="216724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cap="all" dirty="0"/>
              <a:t>EXERCISE</a:t>
            </a:r>
            <a:endParaRPr sz="2800" cap="all" dirty="0"/>
          </a:p>
        </p:txBody>
      </p:sp>
      <p:sp>
        <p:nvSpPr>
          <p:cNvPr id="104" name="Google Shape;104;p21"/>
          <p:cNvSpPr txBox="1">
            <a:spLocks noGrp="1"/>
          </p:cNvSpPr>
          <p:nvPr>
            <p:ph type="body" idx="1"/>
          </p:nvPr>
        </p:nvSpPr>
        <p:spPr>
          <a:xfrm>
            <a:off x="1175876" y="960020"/>
            <a:ext cx="6589595" cy="3223459"/>
          </a:xfrm>
          <a:prstGeom prst="rect">
            <a:avLst/>
          </a:prstGeom>
        </p:spPr>
        <p:txBody>
          <a:bodyPr spcFirstLastPara="1" wrap="square" lIns="91425" tIns="91425" rIns="91425" bIns="91425" anchor="t" anchorCtr="0">
            <a:noAutofit/>
          </a:bodyPr>
          <a:lstStyle/>
          <a:p>
            <a:pPr marL="0" indent="0" algn="ctr">
              <a:spcBef>
                <a:spcPts val="0"/>
              </a:spcBef>
              <a:spcAft>
                <a:spcPts val="0"/>
              </a:spcAft>
              <a:buNone/>
            </a:pPr>
            <a:r>
              <a:rPr lang="en-US" sz="2700" u="sng" dirty="0">
                <a:latin typeface="Montserrat" panose="00000500000000000000" pitchFamily="2" charset="0"/>
              </a:rPr>
              <a:t>9-minute exercise</a:t>
            </a:r>
          </a:p>
          <a:p>
            <a:pPr indent="-457200">
              <a:spcBef>
                <a:spcPts val="0"/>
              </a:spcBef>
              <a:spcAft>
                <a:spcPts val="0"/>
              </a:spcAft>
            </a:pPr>
            <a:r>
              <a:rPr lang="en-US" sz="2700" dirty="0">
                <a:latin typeface="Montserrat" panose="00000500000000000000" pitchFamily="2" charset="0"/>
              </a:rPr>
              <a:t>Get into groups or 2 or 3 – 1 minutes</a:t>
            </a:r>
          </a:p>
          <a:p>
            <a:pPr indent="-457200">
              <a:spcBef>
                <a:spcPts val="0"/>
              </a:spcBef>
              <a:spcAft>
                <a:spcPts val="0"/>
              </a:spcAft>
            </a:pPr>
            <a:r>
              <a:rPr lang="en-US" sz="2700" dirty="0">
                <a:latin typeface="Montserrat" panose="00000500000000000000" pitchFamily="2" charset="0"/>
              </a:rPr>
              <a:t>Come up with a good second question – 3 minutes</a:t>
            </a:r>
          </a:p>
          <a:p>
            <a:pPr indent="-457200">
              <a:spcBef>
                <a:spcPts val="0"/>
              </a:spcBef>
              <a:spcAft>
                <a:spcPts val="0"/>
              </a:spcAft>
            </a:pPr>
            <a:r>
              <a:rPr lang="en-US" sz="2700" dirty="0">
                <a:latin typeface="Montserrat" panose="00000500000000000000" pitchFamily="2" charset="0"/>
              </a:rPr>
              <a:t>Quick report out – 5 minutes</a:t>
            </a:r>
            <a:endParaRPr sz="2700" dirty="0">
              <a:latin typeface="Montserrat" panose="00000500000000000000" pitchFamily="2" charset="0"/>
            </a:endParaRPr>
          </a:p>
        </p:txBody>
      </p:sp>
    </p:spTree>
    <p:extLst>
      <p:ext uri="{BB962C8B-B14F-4D97-AF65-F5344CB8AC3E}">
        <p14:creationId xmlns:p14="http://schemas.microsoft.com/office/powerpoint/2010/main" val="142164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marL="0" lvl="0" indent="0" algn="ctr" rtl="0">
              <a:spcBef>
                <a:spcPct val="0"/>
              </a:spcBef>
              <a:spcAft>
                <a:spcPct val="0"/>
              </a:spcAft>
              <a:buSzPts val="2400"/>
              <a:buNone/>
            </a:pPr>
            <a:r>
              <a:rPr lang="en-US" cap="all" dirty="0"/>
              <a:t>How to evaluate these job seekers</a:t>
            </a:r>
            <a:endParaRPr lang="en-US" i="1" cap="all" dirty="0"/>
          </a:p>
        </p:txBody>
      </p:sp>
    </p:spTree>
    <p:extLst>
      <p:ext uri="{BB962C8B-B14F-4D97-AF65-F5344CB8AC3E}">
        <p14:creationId xmlns:p14="http://schemas.microsoft.com/office/powerpoint/2010/main" val="3591649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2330183" y="218146"/>
            <a:ext cx="4483634"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EEOC 2012 Guidance</a:t>
            </a:r>
            <a:endParaRPr sz="2800" cap="all" dirty="0"/>
          </a:p>
        </p:txBody>
      </p:sp>
      <p:sp>
        <p:nvSpPr>
          <p:cNvPr id="140" name="Google Shape;140;gab97213828_0_1"/>
          <p:cNvSpPr txBox="1">
            <a:spLocks noGrp="1"/>
          </p:cNvSpPr>
          <p:nvPr>
            <p:ph type="body" idx="1"/>
          </p:nvPr>
        </p:nvSpPr>
        <p:spPr>
          <a:xfrm>
            <a:off x="569343" y="917471"/>
            <a:ext cx="8005314" cy="3551012"/>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Using criminal history may be a violation under Title VII of the Civil Rights Act of 1964</a:t>
            </a:r>
          </a:p>
          <a:p>
            <a:pPr indent="-400050">
              <a:buSzPts val="2700"/>
            </a:pPr>
            <a:r>
              <a:rPr lang="en-US" sz="2700" dirty="0">
                <a:latin typeface="Montserrat" panose="00000500000000000000" pitchFamily="2" charset="0"/>
              </a:rPr>
              <a:t>Says that employers should use the “nature-time-nature” test to evaluate applicants’ fitness</a:t>
            </a:r>
          </a:p>
          <a:p>
            <a:pPr indent="-400050">
              <a:buSzPts val="2700"/>
            </a:pPr>
            <a:r>
              <a:rPr lang="en-US" sz="2700" dirty="0">
                <a:latin typeface="Montserrat" panose="00000500000000000000" pitchFamily="2" charset="0"/>
              </a:rPr>
              <a:t>Include an individualized assessment</a:t>
            </a:r>
          </a:p>
          <a:p>
            <a:pPr indent="-400050">
              <a:buSzPts val="2700"/>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625726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1192144" y="176582"/>
            <a:ext cx="6759712"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INDIVIDUALIZED ASSESSMENT TIPS</a:t>
            </a:r>
            <a:endParaRPr sz="2800" cap="all" dirty="0"/>
          </a:p>
        </p:txBody>
      </p:sp>
      <p:sp>
        <p:nvSpPr>
          <p:cNvPr id="140" name="Google Shape;140;gab97213828_0_1"/>
          <p:cNvSpPr txBox="1">
            <a:spLocks noGrp="1"/>
          </p:cNvSpPr>
          <p:nvPr>
            <p:ph type="body" idx="1"/>
          </p:nvPr>
        </p:nvSpPr>
        <p:spPr>
          <a:xfrm>
            <a:off x="569343" y="917471"/>
            <a:ext cx="8005314" cy="4139438"/>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Absolutely, positively do not use your gut</a:t>
            </a:r>
          </a:p>
          <a:p>
            <a:pPr indent="-400050">
              <a:buSzPts val="2700"/>
            </a:pPr>
            <a:r>
              <a:rPr lang="en-US" sz="2700" dirty="0">
                <a:latin typeface="Montserrat" panose="00000500000000000000" pitchFamily="2" charset="0"/>
              </a:rPr>
              <a:t>Do not let one bad hire ruin your attitude</a:t>
            </a:r>
          </a:p>
          <a:p>
            <a:pPr indent="-400050">
              <a:buSzPts val="2700"/>
            </a:pPr>
            <a:r>
              <a:rPr lang="en-US" sz="2700" dirty="0">
                <a:latin typeface="Montserrat" panose="00000500000000000000" pitchFamily="2" charset="0"/>
              </a:rPr>
              <a:t>Get more than one person included in the evaluation or have a system</a:t>
            </a:r>
          </a:p>
          <a:p>
            <a:pPr indent="-400050">
              <a:buSzPts val="2700"/>
            </a:pPr>
            <a:r>
              <a:rPr lang="en-US" sz="2700" dirty="0">
                <a:latin typeface="Montserrat" panose="00000500000000000000" pitchFamily="2" charset="0"/>
              </a:rPr>
              <a:t>Ask questions that uncover their life since the last conviction</a:t>
            </a:r>
          </a:p>
          <a:p>
            <a:pPr marL="57150" indent="0">
              <a:buSzPts val="2700"/>
              <a:buNone/>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2291818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gab97213828_0_1"/>
          <p:cNvSpPr txBox="1">
            <a:spLocks noGrp="1"/>
          </p:cNvSpPr>
          <p:nvPr>
            <p:ph type="title"/>
          </p:nvPr>
        </p:nvSpPr>
        <p:spPr>
          <a:xfrm>
            <a:off x="3390207" y="293357"/>
            <a:ext cx="2180717" cy="569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cap="none" dirty="0"/>
              <a:t>MY GOALS</a:t>
            </a:r>
            <a:endParaRPr sz="2800" cap="none" dirty="0"/>
          </a:p>
        </p:txBody>
      </p:sp>
      <p:sp>
        <p:nvSpPr>
          <p:cNvPr id="194" name="Google Shape;194;gab97213828_0_1"/>
          <p:cNvSpPr txBox="1">
            <a:spLocks noGrp="1"/>
          </p:cNvSpPr>
          <p:nvPr>
            <p:ph type="body" idx="1"/>
          </p:nvPr>
        </p:nvSpPr>
        <p:spPr>
          <a:xfrm>
            <a:off x="547256" y="917470"/>
            <a:ext cx="7897497" cy="3559639"/>
          </a:xfrm>
          <a:prstGeom prst="rect">
            <a:avLst/>
          </a:prstGeom>
          <a:noFill/>
          <a:ln>
            <a:noFill/>
          </a:ln>
        </p:spPr>
        <p:txBody>
          <a:bodyPr spcFirstLastPara="1" wrap="square" lIns="91425" tIns="91425" rIns="91425" bIns="91425" anchor="t" anchorCtr="0">
            <a:noAutofit/>
          </a:bodyPr>
          <a:lstStyle/>
          <a:p>
            <a:pPr marL="57150" lvl="0" indent="0">
              <a:buSzPts val="2700"/>
              <a:buNone/>
            </a:pPr>
            <a:r>
              <a:rPr lang="en-US" sz="2700" dirty="0">
                <a:latin typeface="Montserrat" panose="020B0604020202020204" charset="0"/>
              </a:rPr>
              <a:t>Not to teach you anything!!!</a:t>
            </a:r>
          </a:p>
          <a:p>
            <a:pPr marL="57150" lvl="0" indent="0">
              <a:buSzPts val="2700"/>
              <a:buNone/>
            </a:pPr>
            <a:endParaRPr lang="en-US" sz="2700" dirty="0">
              <a:latin typeface="Montserrat" panose="020B0604020202020204" charset="0"/>
            </a:endParaRPr>
          </a:p>
          <a:p>
            <a:pPr marL="57150" lvl="0" indent="0">
              <a:buSzPts val="2700"/>
              <a:buNone/>
            </a:pPr>
            <a:r>
              <a:rPr lang="en-US" sz="2700" dirty="0">
                <a:latin typeface="Montserrat" panose="020B0604020202020204" charset="0"/>
              </a:rPr>
              <a:t>Make you </a:t>
            </a:r>
          </a:p>
          <a:p>
            <a:pPr marL="514350" indent="-457200">
              <a:buSzPts val="2700"/>
              <a:buFont typeface="Wingdings" panose="05000000000000000000" pitchFamily="2" charset="2"/>
              <a:buChar char="ü"/>
            </a:pPr>
            <a:r>
              <a:rPr lang="en-US" sz="2700" dirty="0">
                <a:latin typeface="Montserrat" panose="020B0604020202020204" charset="0"/>
              </a:rPr>
              <a:t>Smile</a:t>
            </a:r>
          </a:p>
          <a:p>
            <a:pPr marL="514350" indent="-457200">
              <a:buSzPts val="2700"/>
              <a:buFont typeface="Wingdings" panose="05000000000000000000" pitchFamily="2" charset="2"/>
              <a:buChar char="ü"/>
            </a:pPr>
            <a:r>
              <a:rPr lang="en-US" sz="2700" dirty="0">
                <a:latin typeface="Montserrat" panose="020B0604020202020204" charset="0"/>
              </a:rPr>
              <a:t>Think</a:t>
            </a:r>
          </a:p>
          <a:p>
            <a:pPr marL="514350" indent="-457200">
              <a:buSzPts val="2700"/>
              <a:buFont typeface="Wingdings" panose="05000000000000000000" pitchFamily="2" charset="2"/>
              <a:buChar char="ü"/>
            </a:pPr>
            <a:r>
              <a:rPr lang="en-US" sz="2700" dirty="0">
                <a:latin typeface="Montserrat" panose="020B0604020202020204" charset="0"/>
              </a:rPr>
              <a:t>Feel</a:t>
            </a:r>
          </a:p>
          <a:p>
            <a:pPr marL="57150" lvl="0" indent="0" algn="l" rtl="0">
              <a:lnSpc>
                <a:spcPct val="115000"/>
              </a:lnSpc>
              <a:spcBef>
                <a:spcPts val="0"/>
              </a:spcBef>
              <a:spcAft>
                <a:spcPts val="0"/>
              </a:spcAft>
              <a:buSzPts val="2700"/>
              <a:buNone/>
            </a:pPr>
            <a:endParaRPr sz="2700" dirty="0"/>
          </a:p>
          <a:p>
            <a:pPr marL="0" lvl="0" indent="0" algn="l" rtl="0">
              <a:lnSpc>
                <a:spcPct val="115000"/>
              </a:lnSpc>
              <a:spcBef>
                <a:spcPts val="0"/>
              </a:spcBef>
              <a:spcAft>
                <a:spcPts val="0"/>
              </a:spcAft>
              <a:buSzPts val="1300"/>
              <a:buNone/>
            </a:pPr>
            <a:endParaRPr sz="2700" dirty="0"/>
          </a:p>
          <a:p>
            <a:pPr marL="0" lvl="0" indent="0" algn="l" rtl="0">
              <a:lnSpc>
                <a:spcPct val="115000"/>
              </a:lnSpc>
              <a:spcBef>
                <a:spcPts val="0"/>
              </a:spcBef>
              <a:spcAft>
                <a:spcPts val="0"/>
              </a:spcAft>
              <a:buSzPts val="1300"/>
              <a:buNone/>
            </a:pPr>
            <a:endParaRPr sz="2700" dirty="0"/>
          </a:p>
        </p:txBody>
      </p:sp>
    </p:spTree>
    <p:extLst>
      <p:ext uri="{BB962C8B-B14F-4D97-AF65-F5344CB8AC3E}">
        <p14:creationId xmlns:p14="http://schemas.microsoft.com/office/powerpoint/2010/main" val="1466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marL="0" lvl="0" indent="0" algn="ctr" rtl="0">
              <a:spcBef>
                <a:spcPct val="0"/>
              </a:spcBef>
              <a:spcAft>
                <a:spcPct val="0"/>
              </a:spcAft>
              <a:buSzPts val="2400"/>
              <a:buNone/>
            </a:pPr>
            <a:r>
              <a:rPr lang="en-US" cap="all" dirty="0"/>
              <a:t>Where to find this talent</a:t>
            </a:r>
            <a:endParaRPr lang="en-US" i="1" cap="all" dirty="0"/>
          </a:p>
        </p:txBody>
      </p:sp>
    </p:spTree>
    <p:extLst>
      <p:ext uri="{BB962C8B-B14F-4D97-AF65-F5344CB8AC3E}">
        <p14:creationId xmlns:p14="http://schemas.microsoft.com/office/powerpoint/2010/main" val="24399272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775856" y="218146"/>
            <a:ext cx="7377544"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Where to find the workers?</a:t>
            </a:r>
            <a:endParaRPr sz="2800" cap="all" dirty="0"/>
          </a:p>
        </p:txBody>
      </p:sp>
      <p:sp>
        <p:nvSpPr>
          <p:cNvPr id="140" name="Google Shape;140;gab97213828_0_1"/>
          <p:cNvSpPr txBox="1">
            <a:spLocks noGrp="1"/>
          </p:cNvSpPr>
          <p:nvPr>
            <p:ph type="body" idx="1"/>
          </p:nvPr>
        </p:nvSpPr>
        <p:spPr>
          <a:xfrm>
            <a:off x="569343" y="917471"/>
            <a:ext cx="8005314" cy="3551012"/>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Workforce development system</a:t>
            </a:r>
          </a:p>
          <a:p>
            <a:pPr indent="-400050">
              <a:buSzPts val="2700"/>
            </a:pPr>
            <a:r>
              <a:rPr lang="en-US" sz="2700" dirty="0">
                <a:latin typeface="Montserrat" panose="00000500000000000000" pitchFamily="2" charset="0"/>
              </a:rPr>
              <a:t>Other government agencies</a:t>
            </a:r>
          </a:p>
          <a:p>
            <a:pPr indent="-400050">
              <a:buSzPts val="2700"/>
            </a:pPr>
            <a:r>
              <a:rPr lang="en-US" sz="2700" dirty="0">
                <a:latin typeface="Montserrat" panose="00000500000000000000" pitchFamily="2" charset="0"/>
              </a:rPr>
              <a:t>Local nonprofits</a:t>
            </a:r>
          </a:p>
          <a:p>
            <a:pPr indent="-400050">
              <a:buSzPts val="2700"/>
            </a:pPr>
            <a:r>
              <a:rPr lang="en-US" sz="2700" dirty="0">
                <a:latin typeface="Montserrat" panose="00000500000000000000" pitchFamily="2" charset="0"/>
              </a:rPr>
              <a:t>Parole and probation officers</a:t>
            </a:r>
          </a:p>
          <a:p>
            <a:pPr indent="-400050">
              <a:buSzPts val="2700"/>
            </a:pPr>
            <a:r>
              <a:rPr lang="en-US" sz="2700" dirty="0">
                <a:latin typeface="Montserrat" panose="00000500000000000000" pitchFamily="2" charset="0"/>
              </a:rPr>
              <a:t>Flow of applications</a:t>
            </a:r>
          </a:p>
          <a:p>
            <a:pPr marL="57150" indent="0">
              <a:buSzPts val="2700"/>
              <a:buNone/>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16490738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marL="0" lvl="0" indent="0" algn="ctr" rtl="0">
              <a:spcBef>
                <a:spcPct val="0"/>
              </a:spcBef>
              <a:spcAft>
                <a:spcPct val="0"/>
              </a:spcAft>
              <a:buSzPts val="2400"/>
              <a:buNone/>
            </a:pPr>
            <a:r>
              <a:rPr lang="en-US" cap="all" dirty="0"/>
              <a:t>How to implement practices</a:t>
            </a:r>
            <a:endParaRPr lang="en-US" i="1" cap="all" dirty="0"/>
          </a:p>
        </p:txBody>
      </p:sp>
    </p:spTree>
    <p:extLst>
      <p:ext uri="{BB962C8B-B14F-4D97-AF65-F5344CB8AC3E}">
        <p14:creationId xmlns:p14="http://schemas.microsoft.com/office/powerpoint/2010/main" val="4067012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3049309" y="176583"/>
            <a:ext cx="3045381"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Low effort</a:t>
            </a:r>
            <a:endParaRPr sz="2800" cap="all" dirty="0"/>
          </a:p>
        </p:txBody>
      </p:sp>
      <p:sp>
        <p:nvSpPr>
          <p:cNvPr id="140" name="Google Shape;140;gab97213828_0_1"/>
          <p:cNvSpPr txBox="1">
            <a:spLocks noGrp="1"/>
          </p:cNvSpPr>
          <p:nvPr>
            <p:ph type="body" idx="1"/>
          </p:nvPr>
        </p:nvSpPr>
        <p:spPr>
          <a:xfrm>
            <a:off x="569343" y="917471"/>
            <a:ext cx="8005314" cy="3551012"/>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Follow the EEOC guidance</a:t>
            </a:r>
          </a:p>
          <a:p>
            <a:pPr marL="57150" indent="0">
              <a:buSzPts val="2700"/>
              <a:buNone/>
            </a:pPr>
            <a:endParaRPr lang="en-US" sz="2700" dirty="0">
              <a:latin typeface="Montserrat" panose="00000500000000000000" pitchFamily="2" charset="0"/>
            </a:endParaRPr>
          </a:p>
          <a:p>
            <a:pPr indent="-400050">
              <a:buSzPts val="2700"/>
            </a:pPr>
            <a:r>
              <a:rPr lang="en-US" sz="2700" dirty="0">
                <a:latin typeface="Montserrat" panose="00000500000000000000" pitchFamily="2" charset="0"/>
              </a:rPr>
              <a:t>Fairly consider job seekers through the natural flow of applications</a:t>
            </a: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3541555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3049309" y="176583"/>
            <a:ext cx="3490036"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medium effort</a:t>
            </a:r>
            <a:endParaRPr sz="2800" cap="all" dirty="0"/>
          </a:p>
        </p:txBody>
      </p:sp>
      <p:sp>
        <p:nvSpPr>
          <p:cNvPr id="140" name="Google Shape;140;gab97213828_0_1"/>
          <p:cNvSpPr txBox="1">
            <a:spLocks noGrp="1"/>
          </p:cNvSpPr>
          <p:nvPr>
            <p:ph type="body" idx="1"/>
          </p:nvPr>
        </p:nvSpPr>
        <p:spPr>
          <a:xfrm>
            <a:off x="569343" y="917470"/>
            <a:ext cx="8005314" cy="3848493"/>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Add a blurb to your EEOC statement in your job postings, employee handbook, and website</a:t>
            </a:r>
          </a:p>
          <a:p>
            <a:pPr indent="-400050">
              <a:buSzPts val="2700"/>
            </a:pPr>
            <a:r>
              <a:rPr lang="en-US" sz="2700" dirty="0">
                <a:latin typeface="Montserrat" panose="00000500000000000000" pitchFamily="2" charset="0"/>
              </a:rPr>
              <a:t>Internally publish your disqualifying offenses for criminal history and share those policies with applicants before performing preemployment background checks</a:t>
            </a:r>
          </a:p>
          <a:p>
            <a:pPr indent="-400050">
              <a:buSzPts val="2700"/>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2148328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3049309" y="176583"/>
            <a:ext cx="2845800"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high effort</a:t>
            </a:r>
            <a:endParaRPr sz="2800" cap="all" dirty="0"/>
          </a:p>
        </p:txBody>
      </p:sp>
      <p:sp>
        <p:nvSpPr>
          <p:cNvPr id="140" name="Google Shape;140;gab97213828_0_1"/>
          <p:cNvSpPr txBox="1">
            <a:spLocks noGrp="1"/>
          </p:cNvSpPr>
          <p:nvPr>
            <p:ph type="body" idx="1"/>
          </p:nvPr>
        </p:nvSpPr>
        <p:spPr>
          <a:xfrm>
            <a:off x="569343" y="744288"/>
            <a:ext cx="8005314" cy="3945475"/>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Analyze every position in your company to seek opportunities for those with criminal convictions</a:t>
            </a:r>
          </a:p>
          <a:p>
            <a:pPr indent="-400050">
              <a:buSzPts val="2700"/>
            </a:pPr>
            <a:r>
              <a:rPr lang="en-US" sz="2700" dirty="0">
                <a:latin typeface="Montserrat" panose="00000500000000000000" pitchFamily="2" charset="0"/>
              </a:rPr>
              <a:t>Appoint more than one person to hire and evaluate these job seekers</a:t>
            </a:r>
          </a:p>
          <a:p>
            <a:pPr indent="-400050">
              <a:buSzPts val="2700"/>
            </a:pPr>
            <a:r>
              <a:rPr lang="en-US" sz="2700" dirty="0">
                <a:latin typeface="Montserrat" panose="00000500000000000000" pitchFamily="2" charset="0"/>
              </a:rPr>
              <a:t>Establish relationships with CBOs and government agencies that serve those with criminal convictions</a:t>
            </a:r>
          </a:p>
          <a:p>
            <a:pPr indent="-400050">
              <a:buSzPts val="2700"/>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3040564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gab97213828_0_1"/>
          <p:cNvSpPr txBox="1">
            <a:spLocks noGrp="1"/>
          </p:cNvSpPr>
          <p:nvPr>
            <p:ph type="title"/>
          </p:nvPr>
        </p:nvSpPr>
        <p:spPr>
          <a:xfrm>
            <a:off x="3390207" y="293357"/>
            <a:ext cx="2180717" cy="569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cap="none" dirty="0"/>
              <a:t>MY GOALS</a:t>
            </a:r>
            <a:endParaRPr sz="2800" cap="none" dirty="0"/>
          </a:p>
        </p:txBody>
      </p:sp>
      <p:sp>
        <p:nvSpPr>
          <p:cNvPr id="194" name="Google Shape;194;gab97213828_0_1"/>
          <p:cNvSpPr txBox="1">
            <a:spLocks noGrp="1"/>
          </p:cNvSpPr>
          <p:nvPr>
            <p:ph type="body" idx="1"/>
          </p:nvPr>
        </p:nvSpPr>
        <p:spPr>
          <a:xfrm>
            <a:off x="547256" y="917470"/>
            <a:ext cx="7897497" cy="3559639"/>
          </a:xfrm>
          <a:prstGeom prst="rect">
            <a:avLst/>
          </a:prstGeom>
          <a:noFill/>
          <a:ln>
            <a:noFill/>
          </a:ln>
        </p:spPr>
        <p:txBody>
          <a:bodyPr spcFirstLastPara="1" wrap="square" lIns="91425" tIns="91425" rIns="91425" bIns="91425" anchor="t" anchorCtr="0">
            <a:noAutofit/>
          </a:bodyPr>
          <a:lstStyle/>
          <a:p>
            <a:pPr marL="57150" lvl="0" indent="0">
              <a:buSzPts val="2700"/>
              <a:buNone/>
            </a:pPr>
            <a:r>
              <a:rPr lang="en-US" sz="2700" dirty="0">
                <a:latin typeface="Montserrat" panose="020B0604020202020204" charset="0"/>
              </a:rPr>
              <a:t>Not to teach you anything!!!</a:t>
            </a:r>
          </a:p>
          <a:p>
            <a:pPr marL="57150" lvl="0" indent="0">
              <a:buSzPts val="2700"/>
              <a:buNone/>
            </a:pPr>
            <a:endParaRPr lang="en-US" sz="2700" dirty="0">
              <a:latin typeface="Montserrat" panose="020B0604020202020204" charset="0"/>
            </a:endParaRPr>
          </a:p>
          <a:p>
            <a:pPr marL="57150" lvl="0" indent="0">
              <a:buSzPts val="2700"/>
              <a:buNone/>
            </a:pPr>
            <a:r>
              <a:rPr lang="en-US" sz="2700" dirty="0">
                <a:latin typeface="Montserrat" panose="020B0604020202020204" charset="0"/>
              </a:rPr>
              <a:t>Make you </a:t>
            </a:r>
          </a:p>
          <a:p>
            <a:pPr marL="514350" indent="-457200">
              <a:buSzPts val="2700"/>
              <a:buFont typeface="Wingdings" panose="05000000000000000000" pitchFamily="2" charset="2"/>
              <a:buChar char="ü"/>
            </a:pPr>
            <a:r>
              <a:rPr lang="en-US" sz="2700" dirty="0">
                <a:latin typeface="Montserrat" panose="020B0604020202020204" charset="0"/>
              </a:rPr>
              <a:t>Smile</a:t>
            </a:r>
          </a:p>
          <a:p>
            <a:pPr marL="514350" indent="-457200">
              <a:buSzPts val="2700"/>
              <a:buFont typeface="Wingdings" panose="05000000000000000000" pitchFamily="2" charset="2"/>
              <a:buChar char="ü"/>
            </a:pPr>
            <a:r>
              <a:rPr lang="en-US" sz="2700" dirty="0">
                <a:latin typeface="Montserrat" panose="020B0604020202020204" charset="0"/>
              </a:rPr>
              <a:t>Think</a:t>
            </a:r>
          </a:p>
          <a:p>
            <a:pPr marL="514350" indent="-457200">
              <a:buSzPts val="2700"/>
              <a:buFont typeface="Wingdings" panose="05000000000000000000" pitchFamily="2" charset="2"/>
              <a:buChar char="ü"/>
            </a:pPr>
            <a:r>
              <a:rPr lang="en-US" sz="2700" dirty="0">
                <a:latin typeface="Montserrat" panose="020B0604020202020204" charset="0"/>
              </a:rPr>
              <a:t>Feel</a:t>
            </a:r>
          </a:p>
          <a:p>
            <a:pPr marL="57150" lvl="0" indent="0" algn="l" rtl="0">
              <a:lnSpc>
                <a:spcPct val="115000"/>
              </a:lnSpc>
              <a:spcBef>
                <a:spcPts val="0"/>
              </a:spcBef>
              <a:spcAft>
                <a:spcPts val="0"/>
              </a:spcAft>
              <a:buSzPts val="2700"/>
              <a:buNone/>
            </a:pPr>
            <a:endParaRPr sz="2700" dirty="0"/>
          </a:p>
          <a:p>
            <a:pPr marL="0" lvl="0" indent="0" algn="l" rtl="0">
              <a:lnSpc>
                <a:spcPct val="115000"/>
              </a:lnSpc>
              <a:spcBef>
                <a:spcPts val="0"/>
              </a:spcBef>
              <a:spcAft>
                <a:spcPts val="0"/>
              </a:spcAft>
              <a:buSzPts val="1300"/>
              <a:buNone/>
            </a:pPr>
            <a:endParaRPr sz="2700" dirty="0"/>
          </a:p>
          <a:p>
            <a:pPr marL="0" lvl="0" indent="0" algn="l" rtl="0">
              <a:lnSpc>
                <a:spcPct val="115000"/>
              </a:lnSpc>
              <a:spcBef>
                <a:spcPts val="0"/>
              </a:spcBef>
              <a:spcAft>
                <a:spcPts val="0"/>
              </a:spcAft>
              <a:buSzPts val="1300"/>
              <a:buNone/>
            </a:pPr>
            <a:endParaRPr sz="2700" dirty="0"/>
          </a:p>
        </p:txBody>
      </p:sp>
    </p:spTree>
    <p:extLst>
      <p:ext uri="{BB962C8B-B14F-4D97-AF65-F5344CB8AC3E}">
        <p14:creationId xmlns:p14="http://schemas.microsoft.com/office/powerpoint/2010/main" val="9102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4" name="Google Shape;104;p21"/>
          <p:cNvSpPr txBox="1">
            <a:spLocks noGrp="1"/>
          </p:cNvSpPr>
          <p:nvPr>
            <p:ph type="body" idx="1"/>
          </p:nvPr>
        </p:nvSpPr>
        <p:spPr>
          <a:xfrm>
            <a:off x="1196654" y="654620"/>
            <a:ext cx="7642546" cy="4249889"/>
          </a:xfrm>
          <a:prstGeom prst="rect">
            <a:avLst/>
          </a:prstGeom>
        </p:spPr>
        <p:txBody>
          <a:bodyPr spcFirstLastPara="1" wrap="square" lIns="91425" tIns="91425" rIns="91425" bIns="91425" anchor="t" anchorCtr="0">
            <a:noAutofit/>
          </a:bodyPr>
          <a:lstStyle/>
          <a:p>
            <a:pPr indent="-457200">
              <a:spcBef>
                <a:spcPts val="0"/>
              </a:spcBef>
              <a:spcAft>
                <a:spcPts val="0"/>
              </a:spcAft>
            </a:pPr>
            <a:endParaRPr lang="en-US" sz="2400" dirty="0"/>
          </a:p>
          <a:p>
            <a:pPr marL="0" indent="0">
              <a:spcBef>
                <a:spcPts val="0"/>
              </a:spcBef>
              <a:spcAft>
                <a:spcPts val="0"/>
              </a:spcAft>
              <a:buNone/>
            </a:pPr>
            <a:endParaRPr lang="en-US" sz="2400" dirty="0"/>
          </a:p>
          <a:p>
            <a:pPr indent="-457200">
              <a:spcBef>
                <a:spcPts val="0"/>
              </a:spcBef>
              <a:spcAft>
                <a:spcPts val="0"/>
              </a:spcAft>
            </a:pPr>
            <a:endParaRPr lang="en-US" sz="2400" dirty="0"/>
          </a:p>
          <a:p>
            <a:pPr indent="-457200">
              <a:spcBef>
                <a:spcPts val="0"/>
              </a:spcBef>
              <a:spcAft>
                <a:spcPts val="0"/>
              </a:spcAft>
            </a:pPr>
            <a:endParaRPr lang="en-US" sz="2400" dirty="0"/>
          </a:p>
          <a:p>
            <a:pPr indent="-457200">
              <a:spcBef>
                <a:spcPts val="0"/>
              </a:spcBef>
              <a:spcAft>
                <a:spcPts val="0"/>
              </a:spcAft>
            </a:pPr>
            <a:endParaRPr lang="en-US" sz="2400" dirty="0"/>
          </a:p>
          <a:p>
            <a:pPr indent="-457200">
              <a:spcBef>
                <a:spcPts val="0"/>
              </a:spcBef>
              <a:spcAft>
                <a:spcPts val="0"/>
              </a:spcAft>
            </a:pPr>
            <a:endParaRPr sz="2400" dirty="0"/>
          </a:p>
        </p:txBody>
      </p:sp>
      <p:pic>
        <p:nvPicPr>
          <p:cNvPr id="3" name="Picture 2">
            <a:extLst>
              <a:ext uri="{FF2B5EF4-FFF2-40B4-BE49-F238E27FC236}">
                <a16:creationId xmlns:a16="http://schemas.microsoft.com/office/drawing/2014/main" id="{3EB0A441-68DA-432F-9F36-0D19EEF0344B}"/>
              </a:ext>
            </a:extLst>
          </p:cNvPr>
          <p:cNvPicPr>
            <a:picLocks noChangeAspect="1"/>
          </p:cNvPicPr>
          <p:nvPr/>
        </p:nvPicPr>
        <p:blipFill>
          <a:blip r:embed="rId4"/>
          <a:srcRect/>
          <a:stretch/>
        </p:blipFill>
        <p:spPr>
          <a:xfrm>
            <a:off x="0" y="1"/>
            <a:ext cx="9144000" cy="5143499"/>
          </a:xfrm>
          <a:prstGeom prst="rect">
            <a:avLst/>
          </a:prstGeom>
        </p:spPr>
      </p:pic>
      <p:pic>
        <p:nvPicPr>
          <p:cNvPr id="4" name="Picture 3" descr="A screenshot of a qr code&#10;&#10;Description automatically generated">
            <a:extLst>
              <a:ext uri="{FF2B5EF4-FFF2-40B4-BE49-F238E27FC236}">
                <a16:creationId xmlns:a16="http://schemas.microsoft.com/office/drawing/2014/main" id="{31771E84-35F8-6021-6871-ADEEA312D4CD}"/>
              </a:ext>
            </a:extLst>
          </p:cNvPr>
          <p:cNvPicPr>
            <a:picLocks noChangeAspect="1"/>
          </p:cNvPicPr>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70068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2684779" y="298936"/>
            <a:ext cx="356616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cap="none" dirty="0"/>
              <a:t>A FINAL THOUGHT</a:t>
            </a:r>
            <a:endParaRPr sz="2800" cap="none" dirty="0"/>
          </a:p>
        </p:txBody>
      </p:sp>
      <p:pic>
        <p:nvPicPr>
          <p:cNvPr id="6" name="Picture 5">
            <a:extLst>
              <a:ext uri="{FF2B5EF4-FFF2-40B4-BE49-F238E27FC236}">
                <a16:creationId xmlns:a16="http://schemas.microsoft.com/office/drawing/2014/main" id="{FCBCFB5F-F803-48B4-8F8A-8B568E759128}"/>
              </a:ext>
            </a:extLst>
          </p:cNvPr>
          <p:cNvPicPr>
            <a:picLocks noChangeAspect="1"/>
          </p:cNvPicPr>
          <p:nvPr/>
        </p:nvPicPr>
        <p:blipFill>
          <a:blip r:embed="rId4"/>
          <a:stretch>
            <a:fillRect/>
          </a:stretch>
        </p:blipFill>
        <p:spPr>
          <a:xfrm>
            <a:off x="4193539" y="1204329"/>
            <a:ext cx="4114800" cy="2734842"/>
          </a:xfrm>
          <a:prstGeom prst="rect">
            <a:avLst/>
          </a:prstGeom>
        </p:spPr>
      </p:pic>
      <p:pic>
        <p:nvPicPr>
          <p:cNvPr id="2" name="Picture 1">
            <a:extLst>
              <a:ext uri="{FF2B5EF4-FFF2-40B4-BE49-F238E27FC236}">
                <a16:creationId xmlns:a16="http://schemas.microsoft.com/office/drawing/2014/main" id="{3F1772D1-4A6E-4E3C-8791-254934D216E5}"/>
              </a:ext>
            </a:extLst>
          </p:cNvPr>
          <p:cNvPicPr>
            <a:picLocks noChangeAspect="1"/>
          </p:cNvPicPr>
          <p:nvPr/>
        </p:nvPicPr>
        <p:blipFill>
          <a:blip r:embed="rId5"/>
          <a:stretch>
            <a:fillRect/>
          </a:stretch>
        </p:blipFill>
        <p:spPr>
          <a:xfrm>
            <a:off x="453357" y="1204329"/>
            <a:ext cx="3363586" cy="2734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2">
          <a:extLst>
            <a:ext uri="{FF2B5EF4-FFF2-40B4-BE49-F238E27FC236}">
              <a16:creationId xmlns:a16="http://schemas.microsoft.com/office/drawing/2014/main" id="{189F957E-8876-325F-85DC-363E63AC0725}"/>
            </a:ext>
          </a:extLst>
        </p:cNvPr>
        <p:cNvGrpSpPr/>
        <p:nvPr/>
      </p:nvGrpSpPr>
      <p:grpSpPr>
        <a:xfrm>
          <a:off x="0" y="0"/>
          <a:ext cx="0" cy="0"/>
          <a:chOff x="0" y="0"/>
          <a:chExt cx="0" cy="0"/>
        </a:xfrm>
      </p:grpSpPr>
      <p:sp>
        <p:nvSpPr>
          <p:cNvPr id="103" name="Google Shape;103;p21">
            <a:extLst>
              <a:ext uri="{FF2B5EF4-FFF2-40B4-BE49-F238E27FC236}">
                <a16:creationId xmlns:a16="http://schemas.microsoft.com/office/drawing/2014/main" id="{519EE3B4-0A8E-B093-4AA6-2A9C3CD39090}"/>
              </a:ext>
            </a:extLst>
          </p:cNvPr>
          <p:cNvSpPr txBox="1">
            <a:spLocks noGrp="1"/>
          </p:cNvSpPr>
          <p:nvPr>
            <p:ph type="title"/>
          </p:nvPr>
        </p:nvSpPr>
        <p:spPr>
          <a:xfrm>
            <a:off x="520853" y="81920"/>
            <a:ext cx="810229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cap="all" dirty="0"/>
              <a:t>ONLINE COURSE FOR SERVICE PROVIDERS</a:t>
            </a:r>
            <a:endParaRPr sz="2800" cap="all" dirty="0"/>
          </a:p>
        </p:txBody>
      </p:sp>
      <p:sp>
        <p:nvSpPr>
          <p:cNvPr id="104" name="Google Shape;104;p21">
            <a:extLst>
              <a:ext uri="{FF2B5EF4-FFF2-40B4-BE49-F238E27FC236}">
                <a16:creationId xmlns:a16="http://schemas.microsoft.com/office/drawing/2014/main" id="{01B4EF55-0E2E-0092-4A1C-FFC4B06BD0BA}"/>
              </a:ext>
            </a:extLst>
          </p:cNvPr>
          <p:cNvSpPr txBox="1">
            <a:spLocks noGrp="1"/>
          </p:cNvSpPr>
          <p:nvPr>
            <p:ph type="body" idx="1"/>
          </p:nvPr>
        </p:nvSpPr>
        <p:spPr>
          <a:xfrm>
            <a:off x="1196654" y="654620"/>
            <a:ext cx="7642546" cy="4249889"/>
          </a:xfrm>
          <a:prstGeom prst="rect">
            <a:avLst/>
          </a:prstGeom>
        </p:spPr>
        <p:txBody>
          <a:bodyPr spcFirstLastPara="1" wrap="square" lIns="91425" tIns="91425" rIns="91425" bIns="91425" anchor="t" anchorCtr="0">
            <a:noAutofit/>
          </a:bodyPr>
          <a:lstStyle/>
          <a:p>
            <a:pPr indent="-457200">
              <a:spcBef>
                <a:spcPts val="0"/>
              </a:spcBef>
              <a:spcAft>
                <a:spcPts val="0"/>
              </a:spcAft>
            </a:pPr>
            <a:endParaRPr lang="en-US" sz="2400" dirty="0"/>
          </a:p>
          <a:p>
            <a:pPr marL="0" indent="0">
              <a:spcBef>
                <a:spcPts val="0"/>
              </a:spcBef>
              <a:spcAft>
                <a:spcPts val="0"/>
              </a:spcAft>
              <a:buNone/>
            </a:pPr>
            <a:endParaRPr lang="en-US" sz="2400" dirty="0"/>
          </a:p>
          <a:p>
            <a:pPr indent="-457200">
              <a:spcBef>
                <a:spcPts val="0"/>
              </a:spcBef>
              <a:spcAft>
                <a:spcPts val="0"/>
              </a:spcAft>
            </a:pPr>
            <a:endParaRPr lang="en-US" sz="2400" dirty="0"/>
          </a:p>
          <a:p>
            <a:pPr indent="-457200">
              <a:spcBef>
                <a:spcPts val="0"/>
              </a:spcBef>
              <a:spcAft>
                <a:spcPts val="0"/>
              </a:spcAft>
            </a:pPr>
            <a:endParaRPr lang="en-US" sz="2400" dirty="0"/>
          </a:p>
          <a:p>
            <a:pPr indent="-457200">
              <a:spcBef>
                <a:spcPts val="0"/>
              </a:spcBef>
              <a:spcAft>
                <a:spcPts val="0"/>
              </a:spcAft>
            </a:pPr>
            <a:endParaRPr lang="en-US" sz="2400" dirty="0"/>
          </a:p>
          <a:p>
            <a:pPr indent="-457200">
              <a:spcBef>
                <a:spcPts val="0"/>
              </a:spcBef>
              <a:spcAft>
                <a:spcPts val="0"/>
              </a:spcAft>
            </a:pPr>
            <a:endParaRPr sz="2400" dirty="0"/>
          </a:p>
        </p:txBody>
      </p:sp>
      <p:grpSp>
        <p:nvGrpSpPr>
          <p:cNvPr id="2" name="Group 1">
            <a:extLst>
              <a:ext uri="{FF2B5EF4-FFF2-40B4-BE49-F238E27FC236}">
                <a16:creationId xmlns:a16="http://schemas.microsoft.com/office/drawing/2014/main" id="{904F4D49-0B37-5DE7-C394-EDB3F945DD2D}"/>
              </a:ext>
            </a:extLst>
          </p:cNvPr>
          <p:cNvGrpSpPr/>
          <p:nvPr/>
        </p:nvGrpSpPr>
        <p:grpSpPr>
          <a:xfrm>
            <a:off x="1255093" y="792748"/>
            <a:ext cx="6944184" cy="3558004"/>
            <a:chOff x="1255093" y="792748"/>
            <a:chExt cx="6944184" cy="3558004"/>
          </a:xfrm>
        </p:grpSpPr>
        <p:pic>
          <p:nvPicPr>
            <p:cNvPr id="3" name="Picture 2" descr="A cover of a book&#10;&#10;Description automatically generated">
              <a:extLst>
                <a:ext uri="{FF2B5EF4-FFF2-40B4-BE49-F238E27FC236}">
                  <a16:creationId xmlns:a16="http://schemas.microsoft.com/office/drawing/2014/main" id="{48A82871-C3B3-3844-1280-FABD7CA0CC4E}"/>
                </a:ext>
              </a:extLst>
            </p:cNvPr>
            <p:cNvPicPr>
              <a:picLocks noChangeAspect="1"/>
            </p:cNvPicPr>
            <p:nvPr/>
          </p:nvPicPr>
          <p:blipFill>
            <a:blip r:embed="rId4"/>
            <a:stretch>
              <a:fillRect/>
            </a:stretch>
          </p:blipFill>
          <p:spPr>
            <a:xfrm>
              <a:off x="1255093" y="796772"/>
              <a:ext cx="2746257" cy="3553980"/>
            </a:xfrm>
            <a:prstGeom prst="rect">
              <a:avLst/>
            </a:prstGeom>
          </p:spPr>
        </p:pic>
        <p:pic>
          <p:nvPicPr>
            <p:cNvPr id="5" name="Picture 4" descr="A qr code with a white background&#10;&#10;Description automatically generated">
              <a:extLst>
                <a:ext uri="{FF2B5EF4-FFF2-40B4-BE49-F238E27FC236}">
                  <a16:creationId xmlns:a16="http://schemas.microsoft.com/office/drawing/2014/main" id="{D09B92E4-8B59-5687-4DAB-40D31AC58EF2}"/>
                </a:ext>
              </a:extLst>
            </p:cNvPr>
            <p:cNvPicPr>
              <a:picLocks noChangeAspect="1"/>
            </p:cNvPicPr>
            <p:nvPr/>
          </p:nvPicPr>
          <p:blipFill>
            <a:blip r:embed="rId5"/>
            <a:stretch>
              <a:fillRect/>
            </a:stretch>
          </p:blipFill>
          <p:spPr>
            <a:xfrm>
              <a:off x="4641273" y="792748"/>
              <a:ext cx="3558004" cy="3558004"/>
            </a:xfrm>
            <a:prstGeom prst="rect">
              <a:avLst/>
            </a:prstGeom>
          </p:spPr>
        </p:pic>
      </p:grpSp>
    </p:spTree>
    <p:extLst>
      <p:ext uri="{BB962C8B-B14F-4D97-AF65-F5344CB8AC3E}">
        <p14:creationId xmlns:p14="http://schemas.microsoft.com/office/powerpoint/2010/main" val="2704353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1725065" y="218146"/>
            <a:ext cx="5693869"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What I’ll share with you</a:t>
            </a:r>
            <a:endParaRPr sz="2800" cap="all" dirty="0"/>
          </a:p>
        </p:txBody>
      </p:sp>
      <p:sp>
        <p:nvSpPr>
          <p:cNvPr id="140" name="Google Shape;140;gab97213828_0_1"/>
          <p:cNvSpPr txBox="1">
            <a:spLocks noGrp="1"/>
          </p:cNvSpPr>
          <p:nvPr>
            <p:ph type="body" idx="1"/>
          </p:nvPr>
        </p:nvSpPr>
        <p:spPr>
          <a:xfrm>
            <a:off x="1318281" y="917470"/>
            <a:ext cx="7292319" cy="3903911"/>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Executive Summary</a:t>
            </a:r>
          </a:p>
          <a:p>
            <a:pPr indent="-400050">
              <a:buSzPts val="2700"/>
            </a:pPr>
            <a:r>
              <a:rPr lang="en-US" sz="2700" dirty="0">
                <a:latin typeface="Montserrat" panose="00000500000000000000" pitchFamily="2" charset="0"/>
              </a:rPr>
              <a:t>My Story</a:t>
            </a:r>
          </a:p>
          <a:p>
            <a:pPr indent="-400050">
              <a:buSzPts val="2700"/>
            </a:pPr>
            <a:r>
              <a:rPr lang="en-US" sz="2700" dirty="0">
                <a:latin typeface="Montserrat" panose="00000500000000000000" pitchFamily="2" charset="0"/>
              </a:rPr>
              <a:t>A Troubling Cycle</a:t>
            </a:r>
          </a:p>
          <a:p>
            <a:pPr indent="-400050">
              <a:buSzPts val="2700"/>
            </a:pPr>
            <a:r>
              <a:rPr lang="en-US" sz="2700" dirty="0">
                <a:latin typeface="Montserrat" panose="00000500000000000000" pitchFamily="2" charset="0"/>
              </a:rPr>
              <a:t>Second Chance Hiring Benefits</a:t>
            </a:r>
          </a:p>
          <a:p>
            <a:pPr indent="-400050">
              <a:buSzPts val="2700"/>
            </a:pPr>
            <a:r>
              <a:rPr lang="en-US" sz="2700" dirty="0">
                <a:latin typeface="Montserrat" panose="00000500000000000000" pitchFamily="2" charset="0"/>
              </a:rPr>
              <a:t>The Solution to Overcoming Bias</a:t>
            </a:r>
          </a:p>
          <a:p>
            <a:pPr indent="-400050">
              <a:buSzPts val="2700"/>
            </a:pPr>
            <a:r>
              <a:rPr lang="en-US" sz="2700" dirty="0">
                <a:latin typeface="Montserrat" panose="00000500000000000000" pitchFamily="2" charset="0"/>
              </a:rPr>
              <a:t>More Effective Second Chance Hiring</a:t>
            </a:r>
          </a:p>
          <a:p>
            <a:pPr indent="-400050">
              <a:buSzPts val="2700"/>
            </a:pPr>
            <a:r>
              <a:rPr lang="en-US" sz="2700" dirty="0">
                <a:latin typeface="Montserrat" panose="00000500000000000000" pitchFamily="2" charset="0"/>
              </a:rPr>
              <a:t>Giveaway (money is involved)!</a:t>
            </a:r>
          </a:p>
          <a:p>
            <a:pPr indent="-400050">
              <a:buSzPts val="2700"/>
            </a:pPr>
            <a:r>
              <a:rPr lang="en-US" sz="2700" dirty="0">
                <a:latin typeface="Montserrat" panose="00000500000000000000" pitchFamily="2" charset="0"/>
              </a:rPr>
              <a:t>Final Thought</a:t>
            </a:r>
          </a:p>
          <a:p>
            <a:pPr marL="457200" lvl="0" indent="-400050" algn="l" rtl="0">
              <a:lnSpc>
                <a:spcPct val="115000"/>
              </a:lnSpc>
              <a:spcBef>
                <a:spcPct val="0"/>
              </a:spcBef>
              <a:spcAft>
                <a:spcPct val="0"/>
              </a:spcAft>
              <a:buSzPts val="2700"/>
              <a:buChar char="●"/>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2981013" y="81920"/>
            <a:ext cx="350431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cap="all" dirty="0"/>
              <a:t>I wrote a book!</a:t>
            </a:r>
            <a:endParaRPr sz="2800" cap="all" dirty="0"/>
          </a:p>
        </p:txBody>
      </p:sp>
      <p:sp>
        <p:nvSpPr>
          <p:cNvPr id="104" name="Google Shape;104;p21"/>
          <p:cNvSpPr txBox="1">
            <a:spLocks noGrp="1"/>
          </p:cNvSpPr>
          <p:nvPr>
            <p:ph type="body" idx="1"/>
          </p:nvPr>
        </p:nvSpPr>
        <p:spPr>
          <a:xfrm>
            <a:off x="1196654" y="654620"/>
            <a:ext cx="7642546" cy="4249889"/>
          </a:xfrm>
          <a:prstGeom prst="rect">
            <a:avLst/>
          </a:prstGeom>
        </p:spPr>
        <p:txBody>
          <a:bodyPr spcFirstLastPara="1" wrap="square" lIns="91425" tIns="91425" rIns="91425" bIns="91425" anchor="t" anchorCtr="0">
            <a:noAutofit/>
          </a:bodyPr>
          <a:lstStyle/>
          <a:p>
            <a:pPr indent="-457200">
              <a:spcBef>
                <a:spcPts val="0"/>
              </a:spcBef>
              <a:spcAft>
                <a:spcPts val="0"/>
              </a:spcAft>
            </a:pPr>
            <a:endParaRPr lang="en-US" sz="2400" dirty="0"/>
          </a:p>
          <a:p>
            <a:pPr marL="0" indent="0">
              <a:spcBef>
                <a:spcPts val="0"/>
              </a:spcBef>
              <a:spcAft>
                <a:spcPts val="0"/>
              </a:spcAft>
              <a:buNone/>
            </a:pPr>
            <a:endParaRPr lang="en-US" sz="2400" dirty="0"/>
          </a:p>
          <a:p>
            <a:pPr indent="-457200">
              <a:spcBef>
                <a:spcPts val="0"/>
              </a:spcBef>
              <a:spcAft>
                <a:spcPts val="0"/>
              </a:spcAft>
            </a:pPr>
            <a:endParaRPr lang="en-US" sz="2400" dirty="0"/>
          </a:p>
          <a:p>
            <a:pPr indent="-457200">
              <a:spcBef>
                <a:spcPts val="0"/>
              </a:spcBef>
              <a:spcAft>
                <a:spcPts val="0"/>
              </a:spcAft>
            </a:pPr>
            <a:endParaRPr lang="en-US" sz="2400" dirty="0"/>
          </a:p>
          <a:p>
            <a:pPr indent="-457200">
              <a:spcBef>
                <a:spcPts val="0"/>
              </a:spcBef>
              <a:spcAft>
                <a:spcPts val="0"/>
              </a:spcAft>
            </a:pPr>
            <a:endParaRPr lang="en-US" sz="2400" dirty="0"/>
          </a:p>
          <a:p>
            <a:pPr indent="-457200">
              <a:spcBef>
                <a:spcPts val="0"/>
              </a:spcBef>
              <a:spcAft>
                <a:spcPts val="0"/>
              </a:spcAft>
            </a:pPr>
            <a:endParaRPr sz="2400" dirty="0"/>
          </a:p>
        </p:txBody>
      </p:sp>
      <p:pic>
        <p:nvPicPr>
          <p:cNvPr id="6" name="Picture 5">
            <a:extLst>
              <a:ext uri="{FF2B5EF4-FFF2-40B4-BE49-F238E27FC236}">
                <a16:creationId xmlns:a16="http://schemas.microsoft.com/office/drawing/2014/main" id="{EE12863B-B482-4099-A746-5C06DBEBF724}"/>
              </a:ext>
            </a:extLst>
          </p:cNvPr>
          <p:cNvPicPr>
            <a:picLocks noChangeAspect="1"/>
          </p:cNvPicPr>
          <p:nvPr/>
        </p:nvPicPr>
        <p:blipFill>
          <a:blip r:embed="rId4"/>
          <a:stretch>
            <a:fillRect/>
          </a:stretch>
        </p:blipFill>
        <p:spPr>
          <a:xfrm>
            <a:off x="881609" y="654620"/>
            <a:ext cx="2714519" cy="4071778"/>
          </a:xfrm>
          <a:prstGeom prst="rect">
            <a:avLst/>
          </a:prstGeom>
        </p:spPr>
      </p:pic>
      <p:pic>
        <p:nvPicPr>
          <p:cNvPr id="8" name="Picture 7">
            <a:extLst>
              <a:ext uri="{FF2B5EF4-FFF2-40B4-BE49-F238E27FC236}">
                <a16:creationId xmlns:a16="http://schemas.microsoft.com/office/drawing/2014/main" id="{40C8DFDF-5BB3-43A5-909F-05CBE5DB2DAE}"/>
              </a:ext>
            </a:extLst>
          </p:cNvPr>
          <p:cNvPicPr>
            <a:picLocks noChangeAspect="1"/>
          </p:cNvPicPr>
          <p:nvPr/>
        </p:nvPicPr>
        <p:blipFill>
          <a:blip r:embed="rId5"/>
          <a:stretch>
            <a:fillRect/>
          </a:stretch>
        </p:blipFill>
        <p:spPr>
          <a:xfrm>
            <a:off x="5148655" y="654620"/>
            <a:ext cx="3303427" cy="3303427"/>
          </a:xfrm>
          <a:prstGeom prst="rect">
            <a:avLst/>
          </a:prstGeom>
        </p:spPr>
      </p:pic>
    </p:spTree>
    <p:extLst>
      <p:ext uri="{BB962C8B-B14F-4D97-AF65-F5344CB8AC3E}">
        <p14:creationId xmlns:p14="http://schemas.microsoft.com/office/powerpoint/2010/main" val="42064692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275"/>
        <p:cNvGrpSpPr/>
        <p:nvPr/>
      </p:nvGrpSpPr>
      <p:grpSpPr>
        <a:xfrm>
          <a:off x="0" y="0"/>
          <a:ext cx="0" cy="0"/>
          <a:chOff x="0" y="0"/>
          <a:chExt cx="0" cy="0"/>
        </a:xfrm>
      </p:grpSpPr>
      <p:sp>
        <p:nvSpPr>
          <p:cNvPr id="276" name="Google Shape;276;p16"/>
          <p:cNvSpPr txBox="1">
            <a:spLocks noGrp="1"/>
          </p:cNvSpPr>
          <p:nvPr>
            <p:ph type="title"/>
          </p:nvPr>
        </p:nvSpPr>
        <p:spPr>
          <a:xfrm>
            <a:off x="1297500" y="393750"/>
            <a:ext cx="7038900" cy="12131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sz="2800" dirty="0"/>
              <a:t>For more info, to find help, donate, or see data and resources</a:t>
            </a:r>
            <a:endParaRPr sz="2800" dirty="0"/>
          </a:p>
        </p:txBody>
      </p:sp>
      <p:sp>
        <p:nvSpPr>
          <p:cNvPr id="277" name="Google Shape;277;p16"/>
          <p:cNvSpPr txBox="1">
            <a:spLocks noGrp="1"/>
          </p:cNvSpPr>
          <p:nvPr>
            <p:ph type="body" idx="1"/>
          </p:nvPr>
        </p:nvSpPr>
        <p:spPr>
          <a:xfrm>
            <a:off x="985970" y="1542150"/>
            <a:ext cx="7661959" cy="291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US" sz="2800" dirty="0">
                <a:latin typeface="Montserrat" panose="00000500000000000000" pitchFamily="2" charset="0"/>
              </a:rPr>
              <a:t>Ty Reed</a:t>
            </a:r>
          </a:p>
          <a:p>
            <a:pPr marL="0" lvl="0" indent="0" algn="ctr" rtl="0">
              <a:lnSpc>
                <a:spcPct val="100000"/>
              </a:lnSpc>
              <a:spcBef>
                <a:spcPts val="0"/>
              </a:spcBef>
              <a:spcAft>
                <a:spcPts val="0"/>
              </a:spcAft>
              <a:buSzPts val="1300"/>
              <a:buNone/>
            </a:pPr>
            <a:r>
              <a:rPr lang="en-US" sz="2800" dirty="0">
                <a:latin typeface="Montserrat" panose="00000500000000000000" pitchFamily="2" charset="0"/>
              </a:rPr>
              <a:t>Recovery Career Coach</a:t>
            </a:r>
          </a:p>
          <a:p>
            <a:pPr marL="0" lvl="0" indent="0" algn="ctr" rtl="0">
              <a:lnSpc>
                <a:spcPct val="100000"/>
              </a:lnSpc>
              <a:spcBef>
                <a:spcPts val="0"/>
              </a:spcBef>
              <a:spcAft>
                <a:spcPts val="0"/>
              </a:spcAft>
              <a:buSzPts val="1300"/>
              <a:buNone/>
            </a:pPr>
            <a:r>
              <a:rPr lang="en-US" sz="2800" dirty="0">
                <a:latin typeface="Montserrat" panose="00000500000000000000" pitchFamily="2" charset="0"/>
                <a:hlinkClick r:id="rId4"/>
              </a:rPr>
              <a:t>ty@recoveryandwork.org</a:t>
            </a:r>
            <a:endParaRPr lang="en-US" sz="2800" dirty="0">
              <a:latin typeface="Montserrat" panose="00000500000000000000" pitchFamily="2" charset="0"/>
            </a:endParaRPr>
          </a:p>
          <a:p>
            <a:pPr marL="0" lvl="0" indent="0" algn="ctr" rtl="0">
              <a:lnSpc>
                <a:spcPct val="100000"/>
              </a:lnSpc>
              <a:spcBef>
                <a:spcPts val="0"/>
              </a:spcBef>
              <a:spcAft>
                <a:spcPts val="0"/>
              </a:spcAft>
              <a:buSzPts val="1300"/>
              <a:buNone/>
            </a:pPr>
            <a:r>
              <a:rPr lang="en-US" sz="2800" dirty="0">
                <a:latin typeface="Montserrat" panose="00000500000000000000" pitchFamily="2" charset="0"/>
                <a:hlinkClick r:id="rId5"/>
              </a:rPr>
              <a:t>https://www.linkedin.com/in/tyreedmba</a:t>
            </a:r>
            <a:endParaRPr lang="en-US" sz="2800" dirty="0">
              <a:latin typeface="Montserrat" panose="00000500000000000000" pitchFamily="2" charset="0"/>
            </a:endParaRPr>
          </a:p>
          <a:p>
            <a:pPr marL="0" lvl="0" indent="0" algn="ctr" rtl="0">
              <a:lnSpc>
                <a:spcPct val="100000"/>
              </a:lnSpc>
              <a:spcBef>
                <a:spcPts val="0"/>
              </a:spcBef>
              <a:spcAft>
                <a:spcPts val="0"/>
              </a:spcAft>
              <a:buSzPts val="1300"/>
              <a:buNone/>
            </a:pPr>
            <a:r>
              <a:rPr lang="en-US" sz="2800" dirty="0">
                <a:latin typeface="Montserrat" panose="00000500000000000000" pitchFamily="2" charset="0"/>
                <a:hlinkClick r:id="rId6" action="ppaction://hlinkfile"/>
              </a:rPr>
              <a:t>recoveryandwork.org</a:t>
            </a:r>
            <a:endParaRPr lang="en-US" sz="2800" dirty="0">
              <a:latin typeface="Montserrat" panose="00000500000000000000" pitchFamily="2" charset="0"/>
            </a:endParaRPr>
          </a:p>
        </p:txBody>
      </p:sp>
    </p:spTree>
    <p:extLst>
      <p:ext uri="{BB962C8B-B14F-4D97-AF65-F5344CB8AC3E}">
        <p14:creationId xmlns:p14="http://schemas.microsoft.com/office/powerpoint/2010/main" val="7714326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2402347" y="218146"/>
            <a:ext cx="4339305"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EXECUTIVE SUMMARY</a:t>
            </a:r>
            <a:endParaRPr sz="2800" cap="all" dirty="0"/>
          </a:p>
        </p:txBody>
      </p:sp>
      <p:sp>
        <p:nvSpPr>
          <p:cNvPr id="140" name="Google Shape;140;gab97213828_0_1"/>
          <p:cNvSpPr txBox="1">
            <a:spLocks noGrp="1"/>
          </p:cNvSpPr>
          <p:nvPr>
            <p:ph type="body" idx="1"/>
          </p:nvPr>
        </p:nvSpPr>
        <p:spPr>
          <a:xfrm>
            <a:off x="560717" y="917471"/>
            <a:ext cx="8049883" cy="3363584"/>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The US has an incarceration problem, which leads to employment and recidivism issues</a:t>
            </a:r>
          </a:p>
          <a:p>
            <a:pPr indent="-400050">
              <a:buSzPts val="2700"/>
            </a:pPr>
            <a:r>
              <a:rPr lang="en-US" sz="2700" dirty="0">
                <a:latin typeface="Montserrat" panose="00000500000000000000" pitchFamily="2" charset="0"/>
              </a:rPr>
              <a:t>There is already EEOC guidance about how employers should treat job seekers with criminal convictions</a:t>
            </a:r>
          </a:p>
          <a:p>
            <a:pPr marL="457200" lvl="0" indent="-400050" algn="l" rtl="0">
              <a:lnSpc>
                <a:spcPct val="115000"/>
              </a:lnSpc>
              <a:spcBef>
                <a:spcPct val="0"/>
              </a:spcBef>
              <a:spcAft>
                <a:spcPct val="0"/>
              </a:spcAft>
              <a:buSzPts val="2700"/>
              <a:buChar char="●"/>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36347405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2324710" y="218146"/>
            <a:ext cx="4494580" cy="6442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EXECUTIVE SUMMARY</a:t>
            </a:r>
            <a:endParaRPr sz="2800" cap="all" dirty="0"/>
          </a:p>
        </p:txBody>
      </p:sp>
      <p:sp>
        <p:nvSpPr>
          <p:cNvPr id="140" name="Google Shape;140;gab97213828_0_1"/>
          <p:cNvSpPr txBox="1">
            <a:spLocks noGrp="1"/>
          </p:cNvSpPr>
          <p:nvPr>
            <p:ph type="body" idx="1"/>
          </p:nvPr>
        </p:nvSpPr>
        <p:spPr>
          <a:xfrm>
            <a:off x="603849" y="917471"/>
            <a:ext cx="8006751" cy="3363584"/>
          </a:xfrm>
          <a:prstGeom prst="rect">
            <a:avLst/>
          </a:prstGeom>
          <a:noFill/>
          <a:ln>
            <a:noFill/>
          </a:ln>
        </p:spPr>
        <p:txBody>
          <a:bodyPr spcFirstLastPara="1" wrap="square" lIns="91425" tIns="91425" rIns="91425" bIns="91425" anchor="t" anchorCtr="0">
            <a:noAutofit/>
          </a:bodyPr>
          <a:lstStyle/>
          <a:p>
            <a:pPr indent="-400050">
              <a:buSzPts val="2700"/>
            </a:pPr>
            <a:r>
              <a:rPr lang="en-US" sz="2700" dirty="0">
                <a:latin typeface="Montserrat" panose="00000500000000000000" pitchFamily="2" charset="0"/>
              </a:rPr>
              <a:t>There are significant benefits to hiring from this talent pool</a:t>
            </a:r>
          </a:p>
          <a:p>
            <a:pPr indent="-400050">
              <a:buSzPts val="2700"/>
            </a:pPr>
            <a:r>
              <a:rPr lang="en-US" sz="2700" dirty="0">
                <a:latin typeface="Montserrat" panose="00000500000000000000" pitchFamily="2" charset="0"/>
              </a:rPr>
              <a:t>There are many very easy (and free) ways to improve your hiring practices for these applicants</a:t>
            </a:r>
          </a:p>
          <a:p>
            <a:pPr marL="457200" lvl="0" indent="-400050" algn="l" rtl="0">
              <a:lnSpc>
                <a:spcPct val="115000"/>
              </a:lnSpc>
              <a:spcBef>
                <a:spcPct val="0"/>
              </a:spcBef>
              <a:spcAft>
                <a:spcPct val="0"/>
              </a:spcAft>
              <a:buSzPts val="2700"/>
              <a:buChar char="●"/>
            </a:pPr>
            <a:endParaRPr lang="en-US" sz="2700" dirty="0"/>
          </a:p>
          <a:p>
            <a:pPr marL="457200" lvl="0" indent="-400050" algn="l" rtl="0">
              <a:lnSpc>
                <a:spcPct val="115000"/>
              </a:lnSpc>
              <a:spcBef>
                <a:spcPct val="0"/>
              </a:spcBef>
              <a:spcAft>
                <a:spcPct val="0"/>
              </a:spcAft>
              <a:buSzPts val="2700"/>
              <a:buChar char="●"/>
            </a:pPr>
            <a:endParaRPr sz="2700" dirty="0"/>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Tree>
    <p:extLst>
      <p:ext uri="{BB962C8B-B14F-4D97-AF65-F5344CB8AC3E}">
        <p14:creationId xmlns:p14="http://schemas.microsoft.com/office/powerpoint/2010/main" val="28579570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marL="0" lvl="0" indent="0" algn="ctr" rtl="0">
              <a:spcBef>
                <a:spcPct val="0"/>
              </a:spcBef>
              <a:spcAft>
                <a:spcPct val="0"/>
              </a:spcAft>
              <a:buSzPts val="2400"/>
              <a:buNone/>
            </a:pPr>
            <a:r>
              <a:rPr lang="en-US" cap="all" dirty="0"/>
              <a:t>My Story</a:t>
            </a:r>
            <a:endParaRPr lang="en-US" i="1" cap="all" dirty="0"/>
          </a:p>
        </p:txBody>
      </p:sp>
    </p:spTree>
    <p:extLst>
      <p:ext uri="{BB962C8B-B14F-4D97-AF65-F5344CB8AC3E}">
        <p14:creationId xmlns:p14="http://schemas.microsoft.com/office/powerpoint/2010/main" val="29764953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03CF5F-CB80-4097-AA6E-D11168921697}"/>
              </a:ext>
            </a:extLst>
          </p:cNvPr>
          <p:cNvSpPr>
            <a:spLocks noGrp="1"/>
          </p:cNvSpPr>
          <p:nvPr>
            <p:ph type="title"/>
          </p:nvPr>
        </p:nvSpPr>
        <p:spPr>
          <a:xfrm>
            <a:off x="3337284" y="0"/>
            <a:ext cx="2736813" cy="442911"/>
          </a:xfrm>
        </p:spPr>
        <p:txBody>
          <a:bodyPr/>
          <a:lstStyle/>
          <a:p>
            <a:r>
              <a:rPr lang="en-US" sz="2800" cap="all" dirty="0"/>
              <a:t>How It Was</a:t>
            </a:r>
          </a:p>
        </p:txBody>
      </p:sp>
      <p:pic>
        <p:nvPicPr>
          <p:cNvPr id="5" name="Picture 4">
            <a:extLst>
              <a:ext uri="{FF2B5EF4-FFF2-40B4-BE49-F238E27FC236}">
                <a16:creationId xmlns:a16="http://schemas.microsoft.com/office/drawing/2014/main" id="{03E58A36-A194-40BB-BA74-0F26655F297B}"/>
              </a:ext>
            </a:extLst>
          </p:cNvPr>
          <p:cNvPicPr>
            <a:picLocks noChangeAspect="1"/>
          </p:cNvPicPr>
          <p:nvPr/>
        </p:nvPicPr>
        <p:blipFill>
          <a:blip r:embed="rId3"/>
          <a:stretch>
            <a:fillRect/>
          </a:stretch>
        </p:blipFill>
        <p:spPr>
          <a:xfrm>
            <a:off x="892311" y="537675"/>
            <a:ext cx="2542252" cy="1902117"/>
          </a:xfrm>
          <a:prstGeom prst="rect">
            <a:avLst/>
          </a:prstGeom>
        </p:spPr>
      </p:pic>
      <p:pic>
        <p:nvPicPr>
          <p:cNvPr id="6" name="Picture 5">
            <a:extLst>
              <a:ext uri="{FF2B5EF4-FFF2-40B4-BE49-F238E27FC236}">
                <a16:creationId xmlns:a16="http://schemas.microsoft.com/office/drawing/2014/main" id="{5AE7330C-D3CE-4327-A22E-86279754ED52}"/>
              </a:ext>
            </a:extLst>
          </p:cNvPr>
          <p:cNvPicPr>
            <a:picLocks noChangeAspect="1"/>
          </p:cNvPicPr>
          <p:nvPr/>
        </p:nvPicPr>
        <p:blipFill>
          <a:blip r:embed="rId4"/>
          <a:stretch>
            <a:fillRect/>
          </a:stretch>
        </p:blipFill>
        <p:spPr>
          <a:xfrm>
            <a:off x="3413987" y="546820"/>
            <a:ext cx="2560542" cy="1920406"/>
          </a:xfrm>
          <a:prstGeom prst="rect">
            <a:avLst/>
          </a:prstGeom>
        </p:spPr>
      </p:pic>
      <p:pic>
        <p:nvPicPr>
          <p:cNvPr id="7" name="Picture 6">
            <a:extLst>
              <a:ext uri="{FF2B5EF4-FFF2-40B4-BE49-F238E27FC236}">
                <a16:creationId xmlns:a16="http://schemas.microsoft.com/office/drawing/2014/main" id="{7FA7B278-A046-42F0-8AB6-3A04B72DB269}"/>
              </a:ext>
            </a:extLst>
          </p:cNvPr>
          <p:cNvPicPr>
            <a:picLocks noChangeAspect="1"/>
          </p:cNvPicPr>
          <p:nvPr/>
        </p:nvPicPr>
        <p:blipFill>
          <a:blip r:embed="rId5"/>
          <a:stretch>
            <a:fillRect/>
          </a:stretch>
        </p:blipFill>
        <p:spPr>
          <a:xfrm>
            <a:off x="5974529" y="542520"/>
            <a:ext cx="2542252" cy="1902117"/>
          </a:xfrm>
          <a:prstGeom prst="rect">
            <a:avLst/>
          </a:prstGeom>
        </p:spPr>
      </p:pic>
      <p:pic>
        <p:nvPicPr>
          <p:cNvPr id="8" name="Picture 7">
            <a:extLst>
              <a:ext uri="{FF2B5EF4-FFF2-40B4-BE49-F238E27FC236}">
                <a16:creationId xmlns:a16="http://schemas.microsoft.com/office/drawing/2014/main" id="{35EF18EA-EED4-4CE0-8B2A-0BFEA5BEDEE9}"/>
              </a:ext>
            </a:extLst>
          </p:cNvPr>
          <p:cNvPicPr>
            <a:picLocks noChangeAspect="1"/>
          </p:cNvPicPr>
          <p:nvPr/>
        </p:nvPicPr>
        <p:blipFill>
          <a:blip r:embed="rId6"/>
          <a:stretch>
            <a:fillRect/>
          </a:stretch>
        </p:blipFill>
        <p:spPr>
          <a:xfrm>
            <a:off x="899169" y="2450673"/>
            <a:ext cx="2560542" cy="1920406"/>
          </a:xfrm>
          <a:prstGeom prst="rect">
            <a:avLst/>
          </a:prstGeom>
        </p:spPr>
      </p:pic>
      <p:pic>
        <p:nvPicPr>
          <p:cNvPr id="9" name="Picture 8">
            <a:extLst>
              <a:ext uri="{FF2B5EF4-FFF2-40B4-BE49-F238E27FC236}">
                <a16:creationId xmlns:a16="http://schemas.microsoft.com/office/drawing/2014/main" id="{D4EE117C-7B6B-46B5-A162-8D827FECF3BD}"/>
              </a:ext>
            </a:extLst>
          </p:cNvPr>
          <p:cNvPicPr>
            <a:picLocks noChangeAspect="1"/>
          </p:cNvPicPr>
          <p:nvPr/>
        </p:nvPicPr>
        <p:blipFill>
          <a:blip r:embed="rId7"/>
          <a:stretch>
            <a:fillRect/>
          </a:stretch>
        </p:blipFill>
        <p:spPr>
          <a:xfrm>
            <a:off x="3425420" y="2467226"/>
            <a:ext cx="2560542" cy="1920406"/>
          </a:xfrm>
          <a:prstGeom prst="rect">
            <a:avLst/>
          </a:prstGeom>
        </p:spPr>
      </p:pic>
      <p:pic>
        <p:nvPicPr>
          <p:cNvPr id="10" name="Picture 9">
            <a:extLst>
              <a:ext uri="{FF2B5EF4-FFF2-40B4-BE49-F238E27FC236}">
                <a16:creationId xmlns:a16="http://schemas.microsoft.com/office/drawing/2014/main" id="{85FC684D-7ADF-4007-B2CB-7A34CDC79AF5}"/>
              </a:ext>
            </a:extLst>
          </p:cNvPr>
          <p:cNvPicPr>
            <a:picLocks noChangeAspect="1"/>
          </p:cNvPicPr>
          <p:nvPr/>
        </p:nvPicPr>
        <p:blipFill>
          <a:blip r:embed="rId8"/>
          <a:stretch>
            <a:fillRect/>
          </a:stretch>
        </p:blipFill>
        <p:spPr>
          <a:xfrm>
            <a:off x="5997395" y="2467226"/>
            <a:ext cx="2560542" cy="1920406"/>
          </a:xfrm>
          <a:prstGeom prst="rect">
            <a:avLst/>
          </a:prstGeom>
        </p:spPr>
      </p:pic>
    </p:spTree>
    <p:extLst>
      <p:ext uri="{BB962C8B-B14F-4D97-AF65-F5344CB8AC3E}">
        <p14:creationId xmlns:p14="http://schemas.microsoft.com/office/powerpoint/2010/main" val="3530756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23849" y="866775"/>
            <a:ext cx="7315696" cy="3521100"/>
          </a:xfrm>
        </p:spPr>
        <p:txBody>
          <a:bodyPr spcFirstLastPara="1" wrap="square" lIns="91425" tIns="91425" rIns="91425" bIns="91425" anchor="ctr" anchorCtr="0">
            <a:normAutofit/>
          </a:bodyPr>
          <a:lstStyle/>
          <a:p>
            <a:pPr marL="0" lvl="0" indent="0" algn="ctr" rtl="0">
              <a:spcBef>
                <a:spcPct val="0"/>
              </a:spcBef>
              <a:spcAft>
                <a:spcPct val="0"/>
              </a:spcAft>
              <a:buSzPts val="2400"/>
              <a:buNone/>
            </a:pPr>
            <a:r>
              <a:rPr lang="en-US" cap="all" dirty="0"/>
              <a:t>A troubling cycle</a:t>
            </a:r>
            <a:endParaRPr lang="en-US" i="1" cap="all" dirty="0"/>
          </a:p>
        </p:txBody>
      </p:sp>
    </p:spTree>
    <p:extLst>
      <p:ext uri="{BB962C8B-B14F-4D97-AF65-F5344CB8AC3E}">
        <p14:creationId xmlns:p14="http://schemas.microsoft.com/office/powerpoint/2010/main" val="1021977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38"/>
        <p:cNvGrpSpPr/>
        <p:nvPr/>
      </p:nvGrpSpPr>
      <p:grpSpPr>
        <a:xfrm>
          <a:off x="0" y="0"/>
          <a:ext cx="0" cy="0"/>
          <a:chOff x="0" y="0"/>
          <a:chExt cx="0" cy="0"/>
        </a:xfrm>
      </p:grpSpPr>
      <p:sp>
        <p:nvSpPr>
          <p:cNvPr id="139" name="Google Shape;139;gab97213828_0_1"/>
          <p:cNvSpPr txBox="1">
            <a:spLocks noGrp="1"/>
          </p:cNvSpPr>
          <p:nvPr>
            <p:ph type="title"/>
          </p:nvPr>
        </p:nvSpPr>
        <p:spPr>
          <a:xfrm>
            <a:off x="789709" y="175593"/>
            <a:ext cx="7564582" cy="569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2400"/>
              <a:buNone/>
            </a:pPr>
            <a:r>
              <a:rPr lang="en-US" sz="2800" cap="all" dirty="0"/>
              <a:t>THE US HAS A CRIMINAL JUSTICE ISSUE</a:t>
            </a:r>
            <a:endParaRPr sz="2800" cap="all" dirty="0"/>
          </a:p>
        </p:txBody>
      </p:sp>
      <p:sp>
        <p:nvSpPr>
          <p:cNvPr id="140" name="Google Shape;140;gab97213828_0_1"/>
          <p:cNvSpPr txBox="1">
            <a:spLocks noGrp="1"/>
          </p:cNvSpPr>
          <p:nvPr>
            <p:ph type="body" idx="1"/>
          </p:nvPr>
        </p:nvSpPr>
        <p:spPr>
          <a:xfrm>
            <a:off x="547256" y="917471"/>
            <a:ext cx="1136071" cy="821274"/>
          </a:xfrm>
          <a:prstGeom prst="rect">
            <a:avLst/>
          </a:prstGeom>
          <a:noFill/>
          <a:ln>
            <a:noFill/>
          </a:ln>
        </p:spPr>
        <p:txBody>
          <a:bodyPr spcFirstLastPara="1" wrap="square" lIns="91425" tIns="91425" rIns="91425" bIns="91425" anchor="t" anchorCtr="0">
            <a:noAutofit/>
          </a:bodyPr>
          <a:lstStyle/>
          <a:p>
            <a:pPr marL="0" indent="0">
              <a:buNone/>
            </a:pPr>
            <a:r>
              <a:rPr lang="en-US" sz="2700" dirty="0"/>
              <a:t>77M</a:t>
            </a:r>
          </a:p>
          <a:p>
            <a:pPr marL="0" lvl="0" indent="0" algn="l" rtl="0">
              <a:lnSpc>
                <a:spcPct val="115000"/>
              </a:lnSpc>
              <a:spcBef>
                <a:spcPct val="0"/>
              </a:spcBef>
              <a:spcAft>
                <a:spcPct val="0"/>
              </a:spcAft>
              <a:buSzPts val="1300"/>
              <a:buNone/>
            </a:pPr>
            <a:endParaRPr sz="2700" dirty="0"/>
          </a:p>
          <a:p>
            <a:pPr marL="0" lvl="0" indent="0" algn="l" rtl="0">
              <a:lnSpc>
                <a:spcPct val="115000"/>
              </a:lnSpc>
              <a:spcBef>
                <a:spcPct val="0"/>
              </a:spcBef>
              <a:spcAft>
                <a:spcPct val="0"/>
              </a:spcAft>
              <a:buSzPts val="1300"/>
              <a:buNone/>
            </a:pPr>
            <a:endParaRPr sz="2700" dirty="0"/>
          </a:p>
        </p:txBody>
      </p:sp>
      <p:sp>
        <p:nvSpPr>
          <p:cNvPr id="2" name="Google Shape;140;gab97213828_0_1">
            <a:extLst>
              <a:ext uri="{FF2B5EF4-FFF2-40B4-BE49-F238E27FC236}">
                <a16:creationId xmlns:a16="http://schemas.microsoft.com/office/drawing/2014/main" id="{3C3ECA68-ED08-49FD-D543-1E016D6AE20B}"/>
              </a:ext>
            </a:extLst>
          </p:cNvPr>
          <p:cNvSpPr txBox="1">
            <a:spLocks/>
          </p:cNvSpPr>
          <p:nvPr/>
        </p:nvSpPr>
        <p:spPr>
          <a:xfrm>
            <a:off x="3647208" y="804510"/>
            <a:ext cx="1136071" cy="8212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15000"/>
              </a:lnSpc>
              <a:spcBef>
                <a:spcPct val="0"/>
              </a:spcBef>
              <a:spcAft>
                <a:spcPct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600K</a:t>
            </a: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40;gab97213828_0_1">
            <a:extLst>
              <a:ext uri="{FF2B5EF4-FFF2-40B4-BE49-F238E27FC236}">
                <a16:creationId xmlns:a16="http://schemas.microsoft.com/office/drawing/2014/main" id="{8A742A96-6B19-2454-97DE-F2B530930906}"/>
              </a:ext>
            </a:extLst>
          </p:cNvPr>
          <p:cNvSpPr txBox="1">
            <a:spLocks/>
          </p:cNvSpPr>
          <p:nvPr/>
        </p:nvSpPr>
        <p:spPr>
          <a:xfrm>
            <a:off x="6463148" y="917471"/>
            <a:ext cx="1283373" cy="8212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15000"/>
              </a:lnSpc>
              <a:spcBef>
                <a:spcPct val="0"/>
              </a:spcBef>
              <a:spcAft>
                <a:spcPct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11.4M</a:t>
            </a: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Google Shape;140;gab97213828_0_1">
            <a:extLst>
              <a:ext uri="{FF2B5EF4-FFF2-40B4-BE49-F238E27FC236}">
                <a16:creationId xmlns:a16="http://schemas.microsoft.com/office/drawing/2014/main" id="{F5446DC1-7F9F-B64C-7CC4-443277A79F07}"/>
              </a:ext>
            </a:extLst>
          </p:cNvPr>
          <p:cNvSpPr txBox="1">
            <a:spLocks/>
          </p:cNvSpPr>
          <p:nvPr/>
        </p:nvSpPr>
        <p:spPr>
          <a:xfrm>
            <a:off x="547255" y="3328162"/>
            <a:ext cx="1136071" cy="8212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15000"/>
              </a:lnSpc>
              <a:spcBef>
                <a:spcPct val="0"/>
              </a:spcBef>
              <a:spcAft>
                <a:spcPct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r>
              <a:rPr lang="en-US" sz="2700" dirty="0">
                <a:solidFill>
                  <a:srgbClr val="FFFFFF"/>
                </a:solidFill>
              </a:rPr>
              <a:t>2M</a:t>
            </a: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5" name="Google Shape;140;gab97213828_0_1">
            <a:extLst>
              <a:ext uri="{FF2B5EF4-FFF2-40B4-BE49-F238E27FC236}">
                <a16:creationId xmlns:a16="http://schemas.microsoft.com/office/drawing/2014/main" id="{F81B6DD8-B9D7-231D-99B7-743DCBB124DC}"/>
              </a:ext>
            </a:extLst>
          </p:cNvPr>
          <p:cNvSpPr txBox="1">
            <a:spLocks/>
          </p:cNvSpPr>
          <p:nvPr/>
        </p:nvSpPr>
        <p:spPr>
          <a:xfrm>
            <a:off x="3858489" y="2005315"/>
            <a:ext cx="713511" cy="8212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15000"/>
              </a:lnSpc>
              <a:spcBef>
                <a:spcPct val="0"/>
              </a:spcBef>
              <a:spcAft>
                <a:spcPct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r>
              <a:rPr lang="en-US" sz="2700" dirty="0">
                <a:solidFill>
                  <a:srgbClr val="FFFFFF"/>
                </a:solidFill>
              </a:rPr>
              <a:t>6</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K</a:t>
            </a: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6" name="Google Shape;140;gab97213828_0_1">
            <a:extLst>
              <a:ext uri="{FF2B5EF4-FFF2-40B4-BE49-F238E27FC236}">
                <a16:creationId xmlns:a16="http://schemas.microsoft.com/office/drawing/2014/main" id="{1C6D2649-3678-12EC-BC45-7DC2F3151BC2}"/>
              </a:ext>
            </a:extLst>
          </p:cNvPr>
          <p:cNvSpPr txBox="1">
            <a:spLocks/>
          </p:cNvSpPr>
          <p:nvPr/>
        </p:nvSpPr>
        <p:spPr>
          <a:xfrm>
            <a:off x="6463147" y="3328162"/>
            <a:ext cx="1136071" cy="8212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11150" algn="l" rtl="0">
              <a:lnSpc>
                <a:spcPct val="115000"/>
              </a:lnSpc>
              <a:spcBef>
                <a:spcPct val="0"/>
              </a:spcBef>
              <a:spcAft>
                <a:spcPct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ct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r>
              <a:rPr lang="en-US" sz="2700" dirty="0">
                <a:solidFill>
                  <a:srgbClr val="FFFFFF"/>
                </a:solidFill>
              </a:rPr>
              <a:t>98</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K</a:t>
            </a: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0" indent="0" algn="l" defTabSz="914400" rtl="0" eaLnBrk="1" fontAlgn="auto" latinLnBrk="0" hangingPunct="1">
              <a:lnSpc>
                <a:spcPct val="115000"/>
              </a:lnSpc>
              <a:spcBef>
                <a:spcPct val="0"/>
              </a:spcBef>
              <a:spcAft>
                <a:spcPct val="0"/>
              </a:spcAft>
              <a:buClr>
                <a:srgbClr val="FFFFFF"/>
              </a:buClr>
              <a:buSzPts val="1300"/>
              <a:buFont typeface="Lato"/>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7" name="TextBox 6">
            <a:extLst>
              <a:ext uri="{FF2B5EF4-FFF2-40B4-BE49-F238E27FC236}">
                <a16:creationId xmlns:a16="http://schemas.microsoft.com/office/drawing/2014/main" id="{55EA300E-A0E4-52EE-EDE3-B6915DD844AA}"/>
              </a:ext>
            </a:extLst>
          </p:cNvPr>
          <p:cNvSpPr txBox="1"/>
          <p:nvPr/>
        </p:nvSpPr>
        <p:spPr>
          <a:xfrm>
            <a:off x="3752848" y="3328162"/>
            <a:ext cx="92479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Arial"/>
              </a:rPr>
              <a:t>95%</a:t>
            </a:r>
          </a:p>
        </p:txBody>
      </p:sp>
    </p:spTree>
    <p:extLst>
      <p:ext uri="{BB962C8B-B14F-4D97-AF65-F5344CB8AC3E}">
        <p14:creationId xmlns:p14="http://schemas.microsoft.com/office/powerpoint/2010/main" val="2951576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p:bldP spid="2" grpId="0"/>
      <p:bldP spid="3" grpId="0"/>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3.0"/>
  <p:tag name="AS_RELEASE_DATE" val="2020.02.14"/>
  <p:tag name="AS_TITLE" val="Aspose.Slides for .NET 4.0 Client Profile"/>
  <p:tag name="AS_VERSION" val="20.2"/>
</p:tagLst>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ocus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1361</Words>
  <Application>Microsoft Office PowerPoint</Application>
  <PresentationFormat>On-screen Show (16:9)</PresentationFormat>
  <Paragraphs>168</Paragraphs>
  <Slides>31</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Calibri</vt:lpstr>
      <vt:lpstr>Wingdings</vt:lpstr>
      <vt:lpstr>Lato</vt:lpstr>
      <vt:lpstr>Montserrat</vt:lpstr>
      <vt:lpstr>Arial</vt:lpstr>
      <vt:lpstr>Focus</vt:lpstr>
      <vt:lpstr>1_Focus</vt:lpstr>
      <vt:lpstr>2_Focus</vt:lpstr>
      <vt:lpstr>3_Focus</vt:lpstr>
      <vt:lpstr>Taking Bias out of the Box: How Curiosity Can Help Address Recruitment</vt:lpstr>
      <vt:lpstr>MY GOALS</vt:lpstr>
      <vt:lpstr>What I’ll share with you</vt:lpstr>
      <vt:lpstr>EXECUTIVE SUMMARY</vt:lpstr>
      <vt:lpstr>EXECUTIVE SUMMARY</vt:lpstr>
      <vt:lpstr>My Story</vt:lpstr>
      <vt:lpstr>How It Was</vt:lpstr>
      <vt:lpstr>A troubling cycle</vt:lpstr>
      <vt:lpstr>THE US HAS A CRIMINAL JUSTICE ISSUE</vt:lpstr>
      <vt:lpstr>LEADS TO NEGATIVE JOB OUTCOMES</vt:lpstr>
      <vt:lpstr>WHICH INCREASES RECIDIVISM</vt:lpstr>
      <vt:lpstr>Benefits</vt:lpstr>
      <vt:lpstr>Second Chance Hiring Benefits</vt:lpstr>
      <vt:lpstr>The solution to overcoming bias</vt:lpstr>
      <vt:lpstr>How to Use Curiosity?</vt:lpstr>
      <vt:lpstr>EXERCISE</vt:lpstr>
      <vt:lpstr>How to evaluate these job seekers</vt:lpstr>
      <vt:lpstr>EEOC 2012 Guidance</vt:lpstr>
      <vt:lpstr>INDIVIDUALIZED ASSESSMENT TIPS</vt:lpstr>
      <vt:lpstr>Where to find this talent</vt:lpstr>
      <vt:lpstr>Where to find the workers?</vt:lpstr>
      <vt:lpstr>How to implement practices</vt:lpstr>
      <vt:lpstr>Low effort</vt:lpstr>
      <vt:lpstr>medium effort</vt:lpstr>
      <vt:lpstr>high effort</vt:lpstr>
      <vt:lpstr>MY GOALS</vt:lpstr>
      <vt:lpstr>PowerPoint Presentation</vt:lpstr>
      <vt:lpstr>A FINAL THOUGHT</vt:lpstr>
      <vt:lpstr>ONLINE COURSE FOR SERVICE PROVIDERS</vt:lpstr>
      <vt:lpstr>I wrote a book!</vt:lpstr>
      <vt:lpstr>For more info, to find help, donate, or see data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2024-10-22T21:31:12Z</dcterms:modified>
</cp:coreProperties>
</file>