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rimo" panose="020B0604020202020204" charset="0"/>
      <p:regular r:id="rId14"/>
    </p:embeddedFont>
    <p:embeddedFont>
      <p:font typeface="Arimo Bold" panose="020B0604020202020204" charset="0"/>
      <p:regular r:id="rId15"/>
    </p:embeddedFont>
    <p:embeddedFont>
      <p:font typeface="Arimo Italics" panose="020B0604020202020204" charset="0"/>
      <p:regular r:id="rId16"/>
    </p:embeddedFont>
    <p:embeddedFont>
      <p:font typeface="Inter" panose="020B0604020202020204" charset="0"/>
      <p:regular r:id="rId17"/>
    </p:embeddedFont>
    <p:embeddedFont>
      <p:font typeface="Inter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9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However, employment rates may understate the desire to work at older ages because those figures do not count people who cannot find jobs or become discouraged in their job searches and drop out of the labor force. </a:t>
            </a:r>
          </a:p>
          <a:p>
            <a:r>
              <a:rPr lang="en-US"/>
              <a:t>Older adults are overrepresented among discouraged workers (adults out of work and not actively looking for work because they believe there are no jobs). </a:t>
            </a:r>
          </a:p>
          <a:p>
            <a:r>
              <a:rPr lang="en-US"/>
              <a:t>In 2019, those ages 55 and older represented 27 percent of discouraged workers but only 23 percent of the labor force. In contrast, younger adults ages 25 to 54 were underrepresented among discouraged workers, representing only 51 percent of discouraged workers but 64 percent of the labor force.</a:t>
            </a:r>
          </a:p>
          <a:p>
            <a:r>
              <a:rPr lang="en-US"/>
              <a:t>(Source: Bureau of Labor Statistics)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Importance of social connection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Senior Community Service Employment Program (SCSEP)</a:t>
            </a:r>
          </a:p>
          <a:p>
            <a:r>
              <a:rPr lang="en-US"/>
              <a:t>The nation's oldest program to help unemployed people over 55 find work.</a:t>
            </a:r>
          </a:p>
          <a:p>
            <a:r>
              <a:rPr lang="en-US"/>
              <a:t>Matches eligible older jobseekers with local nonprofits and public agencies so they can increase skills and build self-confidence while earning a modest income.  </a:t>
            </a:r>
          </a:p>
          <a:p>
            <a:endParaRPr lang="en-US"/>
          </a:p>
          <a:p>
            <a:r>
              <a:rPr lang="en-US"/>
              <a:t>BACK TO WORK50+</a:t>
            </a:r>
          </a:p>
          <a:p>
            <a:r>
              <a:rPr lang="en-US"/>
              <a:t>Offers free workshops, coaching and resources that can help people over 50 compete in today’s fast-changing workplace.</a:t>
            </a:r>
          </a:p>
          <a:p>
            <a:r>
              <a:rPr lang="en-US"/>
              <a:t>Provides the training, coaching and job-readiness tools needed to compete with confidence for today’s in-demand jobs.</a:t>
            </a:r>
          </a:p>
          <a:p>
            <a:endParaRPr lang="en-US"/>
          </a:p>
          <a:p>
            <a:r>
              <a:rPr lang="en-US"/>
              <a:t>Work for Yourself@50+</a:t>
            </a:r>
          </a:p>
          <a:p>
            <a:r>
              <a:rPr lang="en-US"/>
              <a:t>Makes it easy for adults to explore self-employment options to increase their financial stability.</a:t>
            </a:r>
          </a:p>
          <a:p>
            <a:r>
              <a:rPr lang="en-US"/>
              <a:t>WFY partners provide information guiding participants on what it takes to start a business that's right for them.</a:t>
            </a:r>
          </a:p>
          <a:p>
            <a:endParaRPr lang="en-US"/>
          </a:p>
          <a:p>
            <a:r>
              <a:rPr lang="en-US"/>
              <a:t>The Work for Yourself@50+ Freelancing Resource Center provides support to both first-time freelancers and experienced independent workers. </a:t>
            </a:r>
          </a:p>
          <a:p>
            <a:endParaRPr lang="en-US"/>
          </a:p>
          <a:p>
            <a:r>
              <a:rPr lang="en-US"/>
              <a:t>Digital Skills Ready@50+</a:t>
            </a:r>
          </a:p>
          <a:p>
            <a:r>
              <a:rPr lang="en-US"/>
              <a:t>Provides free digital skills trainings through community partners for people over 50 who are looking to increase their digital knowledge and literacy.</a:t>
            </a:r>
          </a:p>
          <a:p>
            <a:r>
              <a:rPr lang="en-US"/>
              <a:t>Offers a wide selection of courses designed to equip adults with the essential digital skills needed for success in today’s dynamic workforce.</a:t>
            </a:r>
          </a:p>
          <a:p>
            <a:r>
              <a:rPr lang="en-US"/>
              <a:t>Has a library of diverse online resources to help older adults gain quick and easy-to-understand digital tips.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states.aarp.org/washington/?cmp=RDRCT-ICM-WELCOMEKIT-STATES-WA"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google.com/search?q=aarp+washington+phone+number&amp;rlz=1C1GCEB_en___US1094&amp;oq=aarp+washington+phone+number&amp;gs_lcrp=EgZjaHJvbWUyBggAEEUYOTIICAEQABgWGB4yCAgCEAAYFhgeMggIAxAAGBYYHjINCAQQABiGAxiABBiKBTIKCAUQABiiBBiJBTIKCAYQABiABBiiBDIKCAcQABiABBiiBNIBCDQ3MjBqMGo5qAIAsAIB&amp;sourceid=chrome&amp;ie=UTF-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hyperlink" Target="https://www.aarp.org/aarp-foundation/about-us/workforce-development.html" TargetMode="Externa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1300"/>
        </a:solidFill>
        <a:effectLst/>
      </p:bgPr>
    </p:bg>
    <p:spTree>
      <p:nvGrpSpPr>
        <p:cNvPr id="1" name=""/>
        <p:cNvGrpSpPr/>
        <p:nvPr/>
      </p:nvGrpSpPr>
      <p:grpSpPr>
        <a:xfrm>
          <a:off x="0" y="0"/>
          <a:ext cx="0" cy="0"/>
          <a:chOff x="0" y="0"/>
          <a:chExt cx="0" cy="0"/>
        </a:xfrm>
      </p:grpSpPr>
      <p:grpSp>
        <p:nvGrpSpPr>
          <p:cNvPr id="2" name="Group 2"/>
          <p:cNvGrpSpPr/>
          <p:nvPr/>
        </p:nvGrpSpPr>
        <p:grpSpPr>
          <a:xfrm>
            <a:off x="0" y="5242172"/>
            <a:ext cx="18288000" cy="5044828"/>
            <a:chOff x="0" y="0"/>
            <a:chExt cx="24384000" cy="6726437"/>
          </a:xfrm>
        </p:grpSpPr>
        <p:pic>
          <p:nvPicPr>
            <p:cNvPr id="3" name="Picture 3"/>
            <p:cNvPicPr>
              <a:picLocks noChangeAspect="1"/>
            </p:cNvPicPr>
            <p:nvPr/>
          </p:nvPicPr>
          <p:blipFill>
            <a:blip r:embed="rId2"/>
            <a:srcRect t="29297" b="29297"/>
            <a:stretch>
              <a:fillRect/>
            </a:stretch>
          </p:blipFill>
          <p:spPr>
            <a:xfrm>
              <a:off x="0" y="0"/>
              <a:ext cx="24384000" cy="6726437"/>
            </a:xfrm>
            <a:prstGeom prst="rect">
              <a:avLst/>
            </a:prstGeom>
          </p:spPr>
        </p:pic>
      </p:grpSp>
      <p:grpSp>
        <p:nvGrpSpPr>
          <p:cNvPr id="4" name="Group 4"/>
          <p:cNvGrpSpPr/>
          <p:nvPr/>
        </p:nvGrpSpPr>
        <p:grpSpPr>
          <a:xfrm rot="5400000">
            <a:off x="6621586" y="-1379414"/>
            <a:ext cx="5044828" cy="18288000"/>
            <a:chOff x="0" y="0"/>
            <a:chExt cx="14268318" cy="51724064"/>
          </a:xfrm>
        </p:grpSpPr>
        <p:sp>
          <p:nvSpPr>
            <p:cNvPr id="5" name="Freeform 5"/>
            <p:cNvSpPr/>
            <p:nvPr/>
          </p:nvSpPr>
          <p:spPr>
            <a:xfrm>
              <a:off x="0" y="0"/>
              <a:ext cx="14268318" cy="51724065"/>
            </a:xfrm>
            <a:custGeom>
              <a:avLst/>
              <a:gdLst/>
              <a:ahLst/>
              <a:cxnLst/>
              <a:rect l="l" t="t" r="r" b="b"/>
              <a:pathLst>
                <a:path w="14268318" h="51724065">
                  <a:moveTo>
                    <a:pt x="0" y="0"/>
                  </a:moveTo>
                  <a:lnTo>
                    <a:pt x="14268318" y="0"/>
                  </a:lnTo>
                  <a:lnTo>
                    <a:pt x="14268318" y="51724065"/>
                  </a:lnTo>
                  <a:lnTo>
                    <a:pt x="0" y="51724065"/>
                  </a:lnTo>
                  <a:close/>
                </a:path>
              </a:pathLst>
            </a:custGeom>
            <a:solidFill>
              <a:srgbClr val="EC1300">
                <a:alpha val="74902"/>
              </a:srgbClr>
            </a:solidFill>
          </p:spPr>
          <p:txBody>
            <a:bodyPr/>
            <a:lstStyle/>
            <a:p>
              <a:endParaRPr lang="en-US"/>
            </a:p>
          </p:txBody>
        </p:sp>
      </p:grpSp>
      <p:sp>
        <p:nvSpPr>
          <p:cNvPr id="6" name="Freeform 6"/>
          <p:cNvSpPr/>
          <p:nvPr/>
        </p:nvSpPr>
        <p:spPr>
          <a:xfrm>
            <a:off x="14891936" y="9650840"/>
            <a:ext cx="504311" cy="462075"/>
          </a:xfrm>
          <a:custGeom>
            <a:avLst/>
            <a:gdLst/>
            <a:ahLst/>
            <a:cxnLst/>
            <a:rect l="l" t="t" r="r" b="b"/>
            <a:pathLst>
              <a:path w="504311" h="462075">
                <a:moveTo>
                  <a:pt x="0" y="0"/>
                </a:moveTo>
                <a:lnTo>
                  <a:pt x="504311" y="0"/>
                </a:lnTo>
                <a:lnTo>
                  <a:pt x="504311" y="462075"/>
                </a:lnTo>
                <a:lnTo>
                  <a:pt x="0" y="4620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028700" y="3946513"/>
            <a:ext cx="13863236" cy="1196987"/>
          </a:xfrm>
          <a:prstGeom prst="rect">
            <a:avLst/>
          </a:prstGeom>
        </p:spPr>
        <p:txBody>
          <a:bodyPr lIns="0" tIns="0" rIns="0" bIns="0" rtlCol="0" anchor="t">
            <a:spAutoFit/>
          </a:bodyPr>
          <a:lstStyle/>
          <a:p>
            <a:pPr algn="l">
              <a:lnSpc>
                <a:spcPts val="8500"/>
              </a:lnSpc>
            </a:pPr>
            <a:r>
              <a:rPr lang="en-US" sz="10000" b="1" spc="-500">
                <a:solidFill>
                  <a:srgbClr val="FFFFFF"/>
                </a:solidFill>
                <a:latin typeface="Inter Bold"/>
                <a:ea typeface="Inter Bold"/>
                <a:cs typeface="Inter Bold"/>
                <a:sym typeface="Inter Bold"/>
              </a:rPr>
              <a:t>Finding Opportunity in </a:t>
            </a:r>
          </a:p>
        </p:txBody>
      </p:sp>
      <p:sp>
        <p:nvSpPr>
          <p:cNvPr id="8" name="TextBox 8"/>
          <p:cNvSpPr txBox="1"/>
          <p:nvPr/>
        </p:nvSpPr>
        <p:spPr>
          <a:xfrm>
            <a:off x="852988" y="5042147"/>
            <a:ext cx="13309917" cy="1717668"/>
          </a:xfrm>
          <a:prstGeom prst="rect">
            <a:avLst/>
          </a:prstGeom>
        </p:spPr>
        <p:txBody>
          <a:bodyPr lIns="0" tIns="0" rIns="0" bIns="0" rtlCol="0" anchor="t">
            <a:spAutoFit/>
          </a:bodyPr>
          <a:lstStyle/>
          <a:p>
            <a:pPr algn="l">
              <a:lnSpc>
                <a:spcPts val="14000"/>
              </a:lnSpc>
              <a:spcBef>
                <a:spcPct val="0"/>
              </a:spcBef>
            </a:pPr>
            <a:r>
              <a:rPr lang="en-US" sz="10000" b="1" spc="-500">
                <a:solidFill>
                  <a:srgbClr val="FFFFFF"/>
                </a:solidFill>
                <a:latin typeface="Inter Bold"/>
                <a:ea typeface="Inter Bold"/>
                <a:cs typeface="Inter Bold"/>
                <a:sym typeface="Inter Bold"/>
              </a:rPr>
              <a:t>an Aging Workforce</a:t>
            </a:r>
          </a:p>
        </p:txBody>
      </p:sp>
      <p:sp>
        <p:nvSpPr>
          <p:cNvPr id="9" name="TextBox 9"/>
          <p:cNvSpPr txBox="1"/>
          <p:nvPr/>
        </p:nvSpPr>
        <p:spPr>
          <a:xfrm>
            <a:off x="1117894" y="3004821"/>
            <a:ext cx="5462130" cy="492252"/>
          </a:xfrm>
          <a:prstGeom prst="rect">
            <a:avLst/>
          </a:prstGeom>
        </p:spPr>
        <p:txBody>
          <a:bodyPr lIns="0" tIns="0" rIns="0" bIns="0" rtlCol="0" anchor="t">
            <a:spAutoFit/>
          </a:bodyPr>
          <a:lstStyle/>
          <a:p>
            <a:pPr algn="l">
              <a:lnSpc>
                <a:spcPts val="3743"/>
              </a:lnSpc>
            </a:pPr>
            <a:r>
              <a:rPr lang="en-US" sz="3599" b="1">
                <a:solidFill>
                  <a:srgbClr val="FFFFFF"/>
                </a:solidFill>
                <a:latin typeface="Inter Bold"/>
                <a:ea typeface="Inter Bold"/>
                <a:cs typeface="Inter Bold"/>
                <a:sym typeface="Inter Bold"/>
              </a:rPr>
              <a:t>AARP Washington</a:t>
            </a:r>
          </a:p>
        </p:txBody>
      </p:sp>
      <p:sp>
        <p:nvSpPr>
          <p:cNvPr id="10" name="TextBox 10"/>
          <p:cNvSpPr txBox="1"/>
          <p:nvPr/>
        </p:nvSpPr>
        <p:spPr>
          <a:xfrm>
            <a:off x="14338617" y="9699206"/>
            <a:ext cx="3735595" cy="346293"/>
          </a:xfrm>
          <a:prstGeom prst="rect">
            <a:avLst/>
          </a:prstGeom>
        </p:spPr>
        <p:txBody>
          <a:bodyPr lIns="0" tIns="0" rIns="0" bIns="0" rtlCol="0" anchor="t">
            <a:spAutoFit/>
          </a:bodyPr>
          <a:lstStyle/>
          <a:p>
            <a:pPr marL="0" lvl="0" indent="0" algn="r">
              <a:lnSpc>
                <a:spcPts val="2842"/>
              </a:lnSpc>
            </a:pPr>
            <a:r>
              <a:rPr lang="en-US" sz="2203" u="sng" dirty="0">
                <a:solidFill>
                  <a:schemeClr val="bg1"/>
                </a:solidFill>
                <a:latin typeface="Inter"/>
                <a:ea typeface="Inter"/>
                <a:cs typeface="Inter"/>
                <a:sym typeface="Inter"/>
                <a:hlinkClick r:id="rId5" tooltip="https://states.aarp.org/washington/?cmp=RDRCT-ICM-WELCOMEKIT-STATES-WA">
                  <a:extLst>
                    <a:ext uri="{A12FA001-AC4F-418D-AE19-62706E023703}">
                      <ahyp:hlinkClr xmlns:ahyp="http://schemas.microsoft.com/office/drawing/2018/hyperlinkcolor" val="tx"/>
                    </a:ext>
                  </a:extLst>
                </a:hlinkClick>
              </a:rPr>
              <a:t>www.aarp.org/wa</a:t>
            </a:r>
          </a:p>
        </p:txBody>
      </p:sp>
      <p:sp>
        <p:nvSpPr>
          <p:cNvPr id="11" name="TextBox 11"/>
          <p:cNvSpPr txBox="1"/>
          <p:nvPr/>
        </p:nvSpPr>
        <p:spPr>
          <a:xfrm>
            <a:off x="14338617" y="1676400"/>
            <a:ext cx="2920683" cy="3209291"/>
          </a:xfrm>
          <a:prstGeom prst="rect">
            <a:avLst/>
          </a:prstGeom>
        </p:spPr>
        <p:txBody>
          <a:bodyPr lIns="0" tIns="0" rIns="0" bIns="0" rtlCol="0" anchor="t">
            <a:spAutoFit/>
          </a:bodyPr>
          <a:lstStyle/>
          <a:p>
            <a:pPr algn="r">
              <a:lnSpc>
                <a:spcPts val="11780"/>
              </a:lnSpc>
            </a:pPr>
            <a:r>
              <a:rPr lang="en-US" sz="15500" b="1" spc="-1999">
                <a:solidFill>
                  <a:srgbClr val="FFFFFF"/>
                </a:solidFill>
                <a:latin typeface="Inter Bold"/>
                <a:ea typeface="Inter Bold"/>
                <a:cs typeface="Inter Bold"/>
                <a:sym typeface="Inter Bold"/>
              </a:rPr>
              <a:t>20</a:t>
            </a:r>
          </a:p>
          <a:p>
            <a:pPr algn="r">
              <a:lnSpc>
                <a:spcPts val="11780"/>
              </a:lnSpc>
            </a:pPr>
            <a:r>
              <a:rPr lang="en-US" sz="15500" b="1" spc="-1999">
                <a:solidFill>
                  <a:srgbClr val="FFFFFF"/>
                </a:solidFill>
                <a:latin typeface="Inter Bold"/>
                <a:ea typeface="Inter Bold"/>
                <a:cs typeface="Inter Bold"/>
                <a:sym typeface="Inter Bold"/>
              </a:rPr>
              <a:t>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rot="1800000">
            <a:off x="5421798" y="5783725"/>
            <a:ext cx="7456675" cy="0"/>
          </a:xfrm>
          <a:prstGeom prst="line">
            <a:avLst/>
          </a:prstGeom>
          <a:ln w="19050" cap="flat">
            <a:solidFill>
              <a:srgbClr val="795833">
                <a:alpha val="40000"/>
              </a:srgbClr>
            </a:solidFill>
            <a:prstDash val="sysDash"/>
            <a:headEnd type="none" w="sm" len="sm"/>
            <a:tailEnd type="none" w="sm" len="sm"/>
          </a:ln>
        </p:spPr>
        <p:txBody>
          <a:bodyPr/>
          <a:lstStyle/>
          <a:p>
            <a:endParaRPr lang="en-US"/>
          </a:p>
        </p:txBody>
      </p:sp>
      <p:sp>
        <p:nvSpPr>
          <p:cNvPr id="3" name="AutoShape 3"/>
          <p:cNvSpPr/>
          <p:nvPr/>
        </p:nvSpPr>
        <p:spPr>
          <a:xfrm rot="-1804129">
            <a:off x="5432347" y="5783725"/>
            <a:ext cx="7472228" cy="0"/>
          </a:xfrm>
          <a:prstGeom prst="line">
            <a:avLst/>
          </a:prstGeom>
          <a:ln w="19050" cap="flat">
            <a:solidFill>
              <a:srgbClr val="795833">
                <a:alpha val="40000"/>
              </a:srgbClr>
            </a:solidFill>
            <a:prstDash val="sysDash"/>
            <a:headEnd type="none" w="sm" len="sm"/>
            <a:tailEnd type="none" w="sm" len="sm"/>
          </a:ln>
        </p:spPr>
        <p:txBody>
          <a:bodyPr/>
          <a:lstStyle/>
          <a:p>
            <a:endParaRPr lang="en-US"/>
          </a:p>
        </p:txBody>
      </p:sp>
      <p:grpSp>
        <p:nvGrpSpPr>
          <p:cNvPr id="4" name="Group 4"/>
          <p:cNvGrpSpPr/>
          <p:nvPr/>
        </p:nvGrpSpPr>
        <p:grpSpPr>
          <a:xfrm>
            <a:off x="11421909" y="6770319"/>
            <a:ext cx="2714566" cy="271456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989E"/>
            </a:solidFill>
          </p:spPr>
          <p:txBody>
            <a:bodyPr/>
            <a:lstStyle/>
            <a:p>
              <a:endParaRPr lang="en-US"/>
            </a:p>
          </p:txBody>
        </p:sp>
      </p:grpSp>
      <p:grpSp>
        <p:nvGrpSpPr>
          <p:cNvPr id="6" name="Group 6"/>
          <p:cNvGrpSpPr/>
          <p:nvPr/>
        </p:nvGrpSpPr>
        <p:grpSpPr>
          <a:xfrm>
            <a:off x="11612301" y="6969249"/>
            <a:ext cx="2289051" cy="22890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txBody>
            <a:bodyPr/>
            <a:lstStyle/>
            <a:p>
              <a:endParaRPr lang="en-US"/>
            </a:p>
          </p:txBody>
        </p:sp>
      </p:grpSp>
      <p:grpSp>
        <p:nvGrpSpPr>
          <p:cNvPr id="8" name="Group 8"/>
          <p:cNvGrpSpPr/>
          <p:nvPr/>
        </p:nvGrpSpPr>
        <p:grpSpPr>
          <a:xfrm>
            <a:off x="11421909" y="2541647"/>
            <a:ext cx="2403326" cy="2403326"/>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989E"/>
            </a:solidFill>
          </p:spPr>
          <p:txBody>
            <a:bodyPr/>
            <a:lstStyle/>
            <a:p>
              <a:endParaRPr lang="en-US"/>
            </a:p>
          </p:txBody>
        </p:sp>
      </p:grpSp>
      <p:grpSp>
        <p:nvGrpSpPr>
          <p:cNvPr id="10" name="Group 10"/>
          <p:cNvGrpSpPr/>
          <p:nvPr/>
        </p:nvGrpSpPr>
        <p:grpSpPr>
          <a:xfrm>
            <a:off x="11612301" y="2748494"/>
            <a:ext cx="2014625" cy="2014625"/>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txBody>
            <a:bodyPr/>
            <a:lstStyle/>
            <a:p>
              <a:endParaRPr lang="en-US"/>
            </a:p>
          </p:txBody>
        </p:sp>
      </p:grpSp>
      <p:grpSp>
        <p:nvGrpSpPr>
          <p:cNvPr id="12" name="Group 12"/>
          <p:cNvGrpSpPr/>
          <p:nvPr/>
        </p:nvGrpSpPr>
        <p:grpSpPr>
          <a:xfrm>
            <a:off x="5044255" y="2500405"/>
            <a:ext cx="2444569" cy="244456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989E"/>
            </a:solidFill>
          </p:spPr>
          <p:txBody>
            <a:bodyPr/>
            <a:lstStyle/>
            <a:p>
              <a:endParaRPr lang="en-US"/>
            </a:p>
          </p:txBody>
        </p:sp>
      </p:grpSp>
      <p:grpSp>
        <p:nvGrpSpPr>
          <p:cNvPr id="14" name="Group 14"/>
          <p:cNvGrpSpPr/>
          <p:nvPr/>
        </p:nvGrpSpPr>
        <p:grpSpPr>
          <a:xfrm>
            <a:off x="5308656" y="2748494"/>
            <a:ext cx="1948389" cy="194838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txBody>
            <a:bodyPr/>
            <a:lstStyle/>
            <a:p>
              <a:endParaRPr lang="en-US"/>
            </a:p>
          </p:txBody>
        </p:sp>
      </p:grpSp>
      <p:grpSp>
        <p:nvGrpSpPr>
          <p:cNvPr id="16" name="Group 16"/>
          <p:cNvGrpSpPr/>
          <p:nvPr/>
        </p:nvGrpSpPr>
        <p:grpSpPr>
          <a:xfrm>
            <a:off x="4209500" y="6770319"/>
            <a:ext cx="2714566" cy="2714566"/>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989E"/>
            </a:solidFill>
          </p:spPr>
          <p:txBody>
            <a:bodyPr/>
            <a:lstStyle/>
            <a:p>
              <a:endParaRPr lang="en-US"/>
            </a:p>
          </p:txBody>
        </p:sp>
      </p:grpSp>
      <p:grpSp>
        <p:nvGrpSpPr>
          <p:cNvPr id="18" name="Group 18"/>
          <p:cNvGrpSpPr/>
          <p:nvPr/>
        </p:nvGrpSpPr>
        <p:grpSpPr>
          <a:xfrm>
            <a:off x="4319650" y="6969249"/>
            <a:ext cx="2445115" cy="2243593"/>
            <a:chOff x="0" y="0"/>
            <a:chExt cx="6920365" cy="6350000"/>
          </a:xfrm>
        </p:grpSpPr>
        <p:sp>
          <p:nvSpPr>
            <p:cNvPr id="19" name="Freeform 19"/>
            <p:cNvSpPr/>
            <p:nvPr/>
          </p:nvSpPr>
          <p:spPr>
            <a:xfrm>
              <a:off x="0" y="0"/>
              <a:ext cx="6920364" cy="6350000"/>
            </a:xfrm>
            <a:custGeom>
              <a:avLst/>
              <a:gdLst/>
              <a:ahLst/>
              <a:cxnLst/>
              <a:rect l="l" t="t" r="r" b="b"/>
              <a:pathLst>
                <a:path w="6920364" h="6350000">
                  <a:moveTo>
                    <a:pt x="3460182" y="0"/>
                  </a:moveTo>
                  <a:cubicBezTo>
                    <a:pt x="1549176" y="0"/>
                    <a:pt x="0" y="1421496"/>
                    <a:pt x="0" y="3175000"/>
                  </a:cubicBezTo>
                  <a:cubicBezTo>
                    <a:pt x="0" y="4928504"/>
                    <a:pt x="1549176" y="6350000"/>
                    <a:pt x="3460182" y="6350000"/>
                  </a:cubicBezTo>
                  <a:cubicBezTo>
                    <a:pt x="5371188" y="6350000"/>
                    <a:pt x="6920364" y="4928504"/>
                    <a:pt x="6920364" y="3175000"/>
                  </a:cubicBezTo>
                  <a:cubicBezTo>
                    <a:pt x="6920364" y="1421496"/>
                    <a:pt x="5371188" y="0"/>
                    <a:pt x="3460182" y="0"/>
                  </a:cubicBezTo>
                  <a:close/>
                </a:path>
              </a:pathLst>
            </a:custGeom>
            <a:solidFill>
              <a:srgbClr val="F1F1F1"/>
            </a:solidFill>
          </p:spPr>
          <p:txBody>
            <a:bodyPr/>
            <a:lstStyle/>
            <a:p>
              <a:endParaRPr lang="en-US"/>
            </a:p>
          </p:txBody>
        </p:sp>
      </p:grpSp>
      <p:grpSp>
        <p:nvGrpSpPr>
          <p:cNvPr id="20" name="Group 20"/>
          <p:cNvGrpSpPr/>
          <p:nvPr/>
        </p:nvGrpSpPr>
        <p:grpSpPr>
          <a:xfrm>
            <a:off x="7880901" y="4565937"/>
            <a:ext cx="2583418" cy="2583418"/>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C1300"/>
            </a:solidFill>
          </p:spPr>
          <p:txBody>
            <a:bodyPr/>
            <a:lstStyle/>
            <a:p>
              <a:endParaRPr lang="en-US"/>
            </a:p>
          </p:txBody>
        </p:sp>
      </p:grpSp>
      <p:grpSp>
        <p:nvGrpSpPr>
          <p:cNvPr id="22" name="Group 22"/>
          <p:cNvGrpSpPr/>
          <p:nvPr/>
        </p:nvGrpSpPr>
        <p:grpSpPr>
          <a:xfrm>
            <a:off x="8080109" y="4776429"/>
            <a:ext cx="2185004" cy="2185004"/>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txBody>
            <a:bodyPr/>
            <a:lstStyle/>
            <a:p>
              <a:endParaRPr lang="en-US"/>
            </a:p>
          </p:txBody>
        </p:sp>
      </p:grpSp>
      <p:sp>
        <p:nvSpPr>
          <p:cNvPr id="24" name="AutoShape 24"/>
          <p:cNvSpPr/>
          <p:nvPr/>
        </p:nvSpPr>
        <p:spPr>
          <a:xfrm flipV="1">
            <a:off x="10379089" y="5857646"/>
            <a:ext cx="2922631" cy="9354"/>
          </a:xfrm>
          <a:prstGeom prst="line">
            <a:avLst/>
          </a:prstGeom>
          <a:ln w="19050" cap="flat">
            <a:solidFill>
              <a:srgbClr val="795833">
                <a:alpha val="40000"/>
              </a:srgbClr>
            </a:solidFill>
            <a:prstDash val="sysDash"/>
            <a:headEnd type="none" w="sm" len="sm"/>
            <a:tailEnd type="none" w="sm" len="sm"/>
          </a:ln>
        </p:spPr>
        <p:txBody>
          <a:bodyPr/>
          <a:lstStyle/>
          <a:p>
            <a:endParaRPr lang="en-US"/>
          </a:p>
        </p:txBody>
      </p:sp>
      <p:sp>
        <p:nvSpPr>
          <p:cNvPr id="25" name="AutoShape 25"/>
          <p:cNvSpPr/>
          <p:nvPr/>
        </p:nvSpPr>
        <p:spPr>
          <a:xfrm flipV="1">
            <a:off x="4958240" y="5900611"/>
            <a:ext cx="2922631" cy="9354"/>
          </a:xfrm>
          <a:prstGeom prst="line">
            <a:avLst/>
          </a:prstGeom>
          <a:ln w="19050" cap="flat">
            <a:solidFill>
              <a:srgbClr val="795833">
                <a:alpha val="40000"/>
              </a:srgbClr>
            </a:solidFill>
            <a:prstDash val="sysDash"/>
            <a:headEnd type="none" w="sm" len="sm"/>
            <a:tailEnd type="none" w="sm" len="sm"/>
          </a:ln>
        </p:spPr>
        <p:txBody>
          <a:bodyPr/>
          <a:lstStyle/>
          <a:p>
            <a:endParaRPr lang="en-US"/>
          </a:p>
        </p:txBody>
      </p:sp>
      <p:sp>
        <p:nvSpPr>
          <p:cNvPr id="26" name="AutoShape 26"/>
          <p:cNvSpPr/>
          <p:nvPr/>
        </p:nvSpPr>
        <p:spPr>
          <a:xfrm flipV="1">
            <a:off x="9163095" y="7149355"/>
            <a:ext cx="9515" cy="2063487"/>
          </a:xfrm>
          <a:prstGeom prst="line">
            <a:avLst/>
          </a:prstGeom>
          <a:ln w="19050" cap="flat">
            <a:solidFill>
              <a:srgbClr val="795833">
                <a:alpha val="40000"/>
              </a:srgbClr>
            </a:solidFill>
            <a:prstDash val="sysDash"/>
            <a:headEnd type="none" w="sm" len="sm"/>
            <a:tailEnd type="none" w="sm" len="sm"/>
          </a:ln>
        </p:spPr>
        <p:txBody>
          <a:bodyPr/>
          <a:lstStyle/>
          <a:p>
            <a:endParaRPr lang="en-US"/>
          </a:p>
        </p:txBody>
      </p:sp>
      <p:grpSp>
        <p:nvGrpSpPr>
          <p:cNvPr id="27" name="Group 27"/>
          <p:cNvGrpSpPr/>
          <p:nvPr/>
        </p:nvGrpSpPr>
        <p:grpSpPr>
          <a:xfrm>
            <a:off x="2955269" y="4460788"/>
            <a:ext cx="2508461" cy="2508461"/>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989E"/>
            </a:solidFill>
          </p:spPr>
          <p:txBody>
            <a:bodyPr/>
            <a:lstStyle/>
            <a:p>
              <a:endParaRPr lang="en-US"/>
            </a:p>
          </p:txBody>
        </p:sp>
      </p:grpSp>
      <p:grpSp>
        <p:nvGrpSpPr>
          <p:cNvPr id="29" name="Group 29"/>
          <p:cNvGrpSpPr/>
          <p:nvPr/>
        </p:nvGrpSpPr>
        <p:grpSpPr>
          <a:xfrm>
            <a:off x="13196569" y="4431817"/>
            <a:ext cx="2537433" cy="253743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989E"/>
            </a:solidFill>
          </p:spPr>
          <p:txBody>
            <a:bodyPr/>
            <a:lstStyle/>
            <a:p>
              <a:endParaRPr lang="en-US"/>
            </a:p>
          </p:txBody>
        </p:sp>
      </p:grpSp>
      <p:grpSp>
        <p:nvGrpSpPr>
          <p:cNvPr id="31" name="Group 31"/>
          <p:cNvGrpSpPr/>
          <p:nvPr/>
        </p:nvGrpSpPr>
        <p:grpSpPr>
          <a:xfrm>
            <a:off x="7880871" y="7788782"/>
            <a:ext cx="2498218" cy="2498218"/>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989E"/>
            </a:solidFill>
          </p:spPr>
          <p:txBody>
            <a:bodyPr/>
            <a:lstStyle/>
            <a:p>
              <a:endParaRPr lang="en-US"/>
            </a:p>
          </p:txBody>
        </p:sp>
      </p:grpSp>
      <p:grpSp>
        <p:nvGrpSpPr>
          <p:cNvPr id="33" name="Group 33"/>
          <p:cNvGrpSpPr/>
          <p:nvPr/>
        </p:nvGrpSpPr>
        <p:grpSpPr>
          <a:xfrm>
            <a:off x="3110343" y="4615862"/>
            <a:ext cx="2198313" cy="2198313"/>
            <a:chOff x="0" y="0"/>
            <a:chExt cx="6350000" cy="6350000"/>
          </a:xfrm>
        </p:grpSpPr>
        <p:sp>
          <p:nvSpPr>
            <p:cNvPr id="34" name="Freeform 3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txBody>
            <a:bodyPr/>
            <a:lstStyle/>
            <a:p>
              <a:endParaRPr lang="en-US"/>
            </a:p>
          </p:txBody>
        </p:sp>
      </p:grpSp>
      <p:grpSp>
        <p:nvGrpSpPr>
          <p:cNvPr id="35" name="Group 35"/>
          <p:cNvGrpSpPr/>
          <p:nvPr/>
        </p:nvGrpSpPr>
        <p:grpSpPr>
          <a:xfrm>
            <a:off x="8080109" y="7945389"/>
            <a:ext cx="2185004" cy="2185004"/>
            <a:chOff x="0" y="0"/>
            <a:chExt cx="6350000" cy="6350000"/>
          </a:xfrm>
        </p:grpSpPr>
        <p:sp>
          <p:nvSpPr>
            <p:cNvPr id="36" name="Freeform 3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txBody>
            <a:bodyPr/>
            <a:lstStyle/>
            <a:p>
              <a:endParaRPr lang="en-US"/>
            </a:p>
          </p:txBody>
        </p:sp>
      </p:grpSp>
      <p:grpSp>
        <p:nvGrpSpPr>
          <p:cNvPr id="37" name="Group 37"/>
          <p:cNvGrpSpPr/>
          <p:nvPr/>
        </p:nvGrpSpPr>
        <p:grpSpPr>
          <a:xfrm>
            <a:off x="13386961" y="4565937"/>
            <a:ext cx="2204382" cy="2204382"/>
            <a:chOff x="0" y="0"/>
            <a:chExt cx="6350000" cy="6350000"/>
          </a:xfrm>
        </p:grpSpPr>
        <p:sp>
          <p:nvSpPr>
            <p:cNvPr id="38" name="Freeform 3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txBody>
            <a:bodyPr/>
            <a:lstStyle/>
            <a:p>
              <a:endParaRPr lang="en-US"/>
            </a:p>
          </p:txBody>
        </p:sp>
      </p:grpSp>
      <p:sp>
        <p:nvSpPr>
          <p:cNvPr id="39" name="Freeform 39"/>
          <p:cNvSpPr/>
          <p:nvPr/>
        </p:nvSpPr>
        <p:spPr>
          <a:xfrm>
            <a:off x="15497617" y="9392947"/>
            <a:ext cx="2563008" cy="535028"/>
          </a:xfrm>
          <a:custGeom>
            <a:avLst/>
            <a:gdLst/>
            <a:ahLst/>
            <a:cxnLst/>
            <a:rect l="l" t="t" r="r" b="b"/>
            <a:pathLst>
              <a:path w="2563008" h="535028">
                <a:moveTo>
                  <a:pt x="0" y="0"/>
                </a:moveTo>
                <a:lnTo>
                  <a:pt x="2563008" y="0"/>
                </a:lnTo>
                <a:lnTo>
                  <a:pt x="2563008" y="535028"/>
                </a:lnTo>
                <a:lnTo>
                  <a:pt x="0" y="535028"/>
                </a:lnTo>
                <a:lnTo>
                  <a:pt x="0" y="0"/>
                </a:lnTo>
                <a:close/>
              </a:path>
            </a:pathLst>
          </a:custGeom>
          <a:blipFill>
            <a:blip r:embed="rId2"/>
            <a:stretch>
              <a:fillRect/>
            </a:stretch>
          </a:blipFill>
        </p:spPr>
        <p:txBody>
          <a:bodyPr/>
          <a:lstStyle/>
          <a:p>
            <a:endParaRPr lang="en-US"/>
          </a:p>
        </p:txBody>
      </p:sp>
      <p:sp>
        <p:nvSpPr>
          <p:cNvPr id="40" name="TextBox 40"/>
          <p:cNvSpPr txBox="1"/>
          <p:nvPr/>
        </p:nvSpPr>
        <p:spPr>
          <a:xfrm>
            <a:off x="5385502" y="3075040"/>
            <a:ext cx="1762074" cy="1323433"/>
          </a:xfrm>
          <a:prstGeom prst="rect">
            <a:avLst/>
          </a:prstGeom>
        </p:spPr>
        <p:txBody>
          <a:bodyPr lIns="0" tIns="0" rIns="0" bIns="0" rtlCol="0" anchor="t">
            <a:spAutoFit/>
          </a:bodyPr>
          <a:lstStyle/>
          <a:p>
            <a:pPr algn="ctr">
              <a:lnSpc>
                <a:spcPts val="2654"/>
              </a:lnSpc>
            </a:pPr>
            <a:r>
              <a:rPr lang="en-US" sz="1896" b="1" spc="121">
                <a:solidFill>
                  <a:srgbClr val="000000"/>
                </a:solidFill>
                <a:latin typeface="Inter Bold"/>
                <a:ea typeface="Inter Bold"/>
                <a:cs typeface="Inter Bold"/>
                <a:sym typeface="Inter Bold"/>
              </a:rPr>
              <a:t>“Aging is SO popular...We are all doing it”</a:t>
            </a:r>
          </a:p>
        </p:txBody>
      </p:sp>
      <p:sp>
        <p:nvSpPr>
          <p:cNvPr id="41" name="TextBox 41"/>
          <p:cNvSpPr txBox="1"/>
          <p:nvPr/>
        </p:nvSpPr>
        <p:spPr>
          <a:xfrm>
            <a:off x="4457095" y="7440420"/>
            <a:ext cx="2219376" cy="1125313"/>
          </a:xfrm>
          <a:prstGeom prst="rect">
            <a:avLst/>
          </a:prstGeom>
        </p:spPr>
        <p:txBody>
          <a:bodyPr lIns="0" tIns="0" rIns="0" bIns="0" rtlCol="0" anchor="t">
            <a:spAutoFit/>
          </a:bodyPr>
          <a:lstStyle/>
          <a:p>
            <a:pPr algn="ctr">
              <a:lnSpc>
                <a:spcPts val="3074"/>
              </a:lnSpc>
            </a:pPr>
            <a:r>
              <a:rPr lang="en-US" sz="2196" b="1" spc="140">
                <a:solidFill>
                  <a:srgbClr val="000000"/>
                </a:solidFill>
                <a:latin typeface="Inter Bold"/>
                <a:ea typeface="Inter Bold"/>
                <a:cs typeface="Inter Bold"/>
                <a:sym typeface="Inter Bold"/>
              </a:rPr>
              <a:t>Supporting Training Opportunities</a:t>
            </a:r>
          </a:p>
        </p:txBody>
      </p:sp>
      <p:sp>
        <p:nvSpPr>
          <p:cNvPr id="42" name="TextBox 42"/>
          <p:cNvSpPr txBox="1"/>
          <p:nvPr/>
        </p:nvSpPr>
        <p:spPr>
          <a:xfrm>
            <a:off x="11753097" y="3187124"/>
            <a:ext cx="1740950" cy="1044668"/>
          </a:xfrm>
          <a:prstGeom prst="rect">
            <a:avLst/>
          </a:prstGeom>
        </p:spPr>
        <p:txBody>
          <a:bodyPr lIns="0" tIns="0" rIns="0" bIns="0" rtlCol="0" anchor="t">
            <a:spAutoFit/>
          </a:bodyPr>
          <a:lstStyle/>
          <a:p>
            <a:pPr algn="ctr">
              <a:lnSpc>
                <a:spcPts val="2794"/>
              </a:lnSpc>
            </a:pPr>
            <a:r>
              <a:rPr lang="en-US" sz="1996" b="1" spc="127">
                <a:solidFill>
                  <a:srgbClr val="000000"/>
                </a:solidFill>
                <a:latin typeface="Inter Bold"/>
                <a:ea typeface="Inter Bold"/>
                <a:cs typeface="Inter Bold"/>
                <a:sym typeface="Inter Bold"/>
              </a:rPr>
              <a:t>Multi-sector Plan on Aging</a:t>
            </a:r>
          </a:p>
        </p:txBody>
      </p:sp>
      <p:sp>
        <p:nvSpPr>
          <p:cNvPr id="43" name="TextBox 43"/>
          <p:cNvSpPr txBox="1"/>
          <p:nvPr/>
        </p:nvSpPr>
        <p:spPr>
          <a:xfrm>
            <a:off x="11733149" y="7400965"/>
            <a:ext cx="2092085" cy="1405651"/>
          </a:xfrm>
          <a:prstGeom prst="rect">
            <a:avLst/>
          </a:prstGeom>
        </p:spPr>
        <p:txBody>
          <a:bodyPr lIns="0" tIns="0" rIns="0" bIns="0" rtlCol="0" anchor="t">
            <a:spAutoFit/>
          </a:bodyPr>
          <a:lstStyle/>
          <a:p>
            <a:pPr algn="ctr">
              <a:lnSpc>
                <a:spcPts val="2848"/>
              </a:lnSpc>
            </a:pPr>
            <a:r>
              <a:rPr lang="en-US" sz="2034" b="1" spc="130">
                <a:solidFill>
                  <a:srgbClr val="000000"/>
                </a:solidFill>
                <a:latin typeface="Inter Bold"/>
                <a:ea typeface="Inter Bold"/>
                <a:cs typeface="Inter Bold"/>
                <a:sym typeface="Inter Bold"/>
              </a:rPr>
              <a:t>Improving the reporting of age discrimination</a:t>
            </a:r>
          </a:p>
        </p:txBody>
      </p:sp>
      <p:sp>
        <p:nvSpPr>
          <p:cNvPr id="44" name="TextBox 44"/>
          <p:cNvSpPr txBox="1"/>
          <p:nvPr/>
        </p:nvSpPr>
        <p:spPr>
          <a:xfrm>
            <a:off x="8186889" y="5244461"/>
            <a:ext cx="2039769" cy="1135569"/>
          </a:xfrm>
          <a:prstGeom prst="rect">
            <a:avLst/>
          </a:prstGeom>
        </p:spPr>
        <p:txBody>
          <a:bodyPr lIns="0" tIns="0" rIns="0" bIns="0" rtlCol="0" anchor="t">
            <a:spAutoFit/>
          </a:bodyPr>
          <a:lstStyle/>
          <a:p>
            <a:pPr algn="ctr">
              <a:lnSpc>
                <a:spcPts val="3034"/>
              </a:lnSpc>
            </a:pPr>
            <a:r>
              <a:rPr lang="en-US" sz="2167" b="1" spc="138">
                <a:solidFill>
                  <a:srgbClr val="000000"/>
                </a:solidFill>
                <a:latin typeface="Inter Bold"/>
                <a:ea typeface="Inter Bold"/>
                <a:cs typeface="Inter Bold"/>
                <a:sym typeface="Inter Bold"/>
              </a:rPr>
              <a:t>Older Adult Workforce Opportunity</a:t>
            </a:r>
          </a:p>
        </p:txBody>
      </p:sp>
      <p:sp>
        <p:nvSpPr>
          <p:cNvPr id="45" name="TextBox 45"/>
          <p:cNvSpPr txBox="1"/>
          <p:nvPr/>
        </p:nvSpPr>
        <p:spPr>
          <a:xfrm>
            <a:off x="5335581" y="944681"/>
            <a:ext cx="8239571" cy="1821011"/>
          </a:xfrm>
          <a:prstGeom prst="rect">
            <a:avLst/>
          </a:prstGeom>
        </p:spPr>
        <p:txBody>
          <a:bodyPr wrap="square" lIns="0" tIns="0" rIns="0" bIns="0" rtlCol="0" anchor="t">
            <a:spAutoFit/>
          </a:bodyPr>
          <a:lstStyle/>
          <a:p>
            <a:pPr algn="ctr">
              <a:lnSpc>
                <a:spcPts val="7069"/>
              </a:lnSpc>
            </a:pPr>
            <a:r>
              <a:rPr lang="en-US" sz="6999" b="1" spc="-349" dirty="0">
                <a:solidFill>
                  <a:srgbClr val="000000"/>
                </a:solidFill>
                <a:latin typeface="Inter Bold"/>
                <a:ea typeface="Inter Bold"/>
                <a:cs typeface="Inter Bold"/>
                <a:sym typeface="Inter Bold"/>
              </a:rPr>
              <a:t>Policy &amp; Other Opportunities</a:t>
            </a:r>
          </a:p>
        </p:txBody>
      </p:sp>
      <p:sp>
        <p:nvSpPr>
          <p:cNvPr id="46" name="TextBox 46"/>
          <p:cNvSpPr txBox="1"/>
          <p:nvPr/>
        </p:nvSpPr>
        <p:spPr>
          <a:xfrm>
            <a:off x="3255094" y="4982937"/>
            <a:ext cx="1933912" cy="1397093"/>
          </a:xfrm>
          <a:prstGeom prst="rect">
            <a:avLst/>
          </a:prstGeom>
        </p:spPr>
        <p:txBody>
          <a:bodyPr lIns="0" tIns="0" rIns="0" bIns="0" rtlCol="0" anchor="t">
            <a:spAutoFit/>
          </a:bodyPr>
          <a:lstStyle/>
          <a:p>
            <a:pPr algn="ctr">
              <a:lnSpc>
                <a:spcPts val="2794"/>
              </a:lnSpc>
            </a:pPr>
            <a:r>
              <a:rPr lang="en-US" sz="1996" b="1" spc="127">
                <a:solidFill>
                  <a:srgbClr val="000000"/>
                </a:solidFill>
                <a:latin typeface="Inter Bold"/>
                <a:ea typeface="Inter Bold"/>
                <a:cs typeface="Inter Bold"/>
                <a:sym typeface="Inter Bold"/>
              </a:rPr>
              <a:t>Valuing the wisdom and experience of older adults</a:t>
            </a:r>
            <a:r>
              <a:rPr lang="en-US" sz="1996" spc="127">
                <a:solidFill>
                  <a:srgbClr val="000000"/>
                </a:solidFill>
                <a:latin typeface="Inter"/>
                <a:ea typeface="Inter"/>
                <a:cs typeface="Inter"/>
                <a:sym typeface="Inter"/>
              </a:rPr>
              <a:t> </a:t>
            </a:r>
          </a:p>
        </p:txBody>
      </p:sp>
      <p:sp>
        <p:nvSpPr>
          <p:cNvPr id="47" name="TextBox 47"/>
          <p:cNvSpPr txBox="1"/>
          <p:nvPr/>
        </p:nvSpPr>
        <p:spPr>
          <a:xfrm>
            <a:off x="8167213" y="8273939"/>
            <a:ext cx="2011548" cy="1480278"/>
          </a:xfrm>
          <a:prstGeom prst="rect">
            <a:avLst/>
          </a:prstGeom>
        </p:spPr>
        <p:txBody>
          <a:bodyPr lIns="0" tIns="0" rIns="0" bIns="0" rtlCol="0" anchor="t">
            <a:spAutoFit/>
          </a:bodyPr>
          <a:lstStyle/>
          <a:p>
            <a:pPr algn="ctr">
              <a:lnSpc>
                <a:spcPts val="2934"/>
              </a:lnSpc>
            </a:pPr>
            <a:r>
              <a:rPr lang="en-US" sz="2096" b="1" spc="134">
                <a:solidFill>
                  <a:srgbClr val="000000"/>
                </a:solidFill>
                <a:latin typeface="Inter Bold"/>
                <a:ea typeface="Inter Bold"/>
                <a:cs typeface="Inter Bold"/>
                <a:sym typeface="Inter Bold"/>
              </a:rPr>
              <a:t>Promoting multi-generational approaches</a:t>
            </a:r>
          </a:p>
        </p:txBody>
      </p:sp>
      <p:sp>
        <p:nvSpPr>
          <p:cNvPr id="48" name="TextBox 48"/>
          <p:cNvSpPr txBox="1"/>
          <p:nvPr/>
        </p:nvSpPr>
        <p:spPr>
          <a:xfrm>
            <a:off x="13455069" y="4923106"/>
            <a:ext cx="2136274" cy="1507228"/>
          </a:xfrm>
          <a:prstGeom prst="rect">
            <a:avLst/>
          </a:prstGeom>
        </p:spPr>
        <p:txBody>
          <a:bodyPr lIns="0" tIns="0" rIns="0" bIns="0" rtlCol="0" anchor="t">
            <a:spAutoFit/>
          </a:bodyPr>
          <a:lstStyle/>
          <a:p>
            <a:pPr algn="ctr">
              <a:lnSpc>
                <a:spcPts val="3014"/>
              </a:lnSpc>
            </a:pPr>
            <a:r>
              <a:rPr lang="en-US" sz="2153" b="1" spc="137">
                <a:solidFill>
                  <a:srgbClr val="000000"/>
                </a:solidFill>
                <a:latin typeface="Inter Bold"/>
                <a:ea typeface="Inter Bold"/>
                <a:cs typeface="Inter Bold"/>
                <a:sym typeface="Inter Bold"/>
              </a:rPr>
              <a:t>Re-thinking the Caregiving Workforce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1300"/>
        </a:solidFill>
        <a:effectLst/>
      </p:bgPr>
    </p:bg>
    <p:spTree>
      <p:nvGrpSpPr>
        <p:cNvPr id="1" name=""/>
        <p:cNvGrpSpPr/>
        <p:nvPr/>
      </p:nvGrpSpPr>
      <p:grpSpPr>
        <a:xfrm>
          <a:off x="0" y="0"/>
          <a:ext cx="0" cy="0"/>
          <a:chOff x="0" y="0"/>
          <a:chExt cx="0" cy="0"/>
        </a:xfrm>
      </p:grpSpPr>
      <p:grpSp>
        <p:nvGrpSpPr>
          <p:cNvPr id="2" name="Group 2"/>
          <p:cNvGrpSpPr/>
          <p:nvPr/>
        </p:nvGrpSpPr>
        <p:grpSpPr>
          <a:xfrm>
            <a:off x="0" y="3620767"/>
            <a:ext cx="18288000" cy="6666233"/>
            <a:chOff x="0" y="0"/>
            <a:chExt cx="24384000" cy="8888311"/>
          </a:xfrm>
        </p:grpSpPr>
        <p:pic>
          <p:nvPicPr>
            <p:cNvPr id="3" name="Picture 3"/>
            <p:cNvPicPr>
              <a:picLocks noChangeAspect="1"/>
            </p:cNvPicPr>
            <p:nvPr/>
          </p:nvPicPr>
          <p:blipFill>
            <a:blip r:embed="rId2"/>
            <a:srcRect t="22644" b="22644"/>
            <a:stretch>
              <a:fillRect/>
            </a:stretch>
          </p:blipFill>
          <p:spPr>
            <a:xfrm>
              <a:off x="0" y="0"/>
              <a:ext cx="24384000" cy="8888311"/>
            </a:xfrm>
            <a:prstGeom prst="rect">
              <a:avLst/>
            </a:prstGeom>
          </p:spPr>
        </p:pic>
      </p:grpSp>
      <p:grpSp>
        <p:nvGrpSpPr>
          <p:cNvPr id="4" name="Group 4"/>
          <p:cNvGrpSpPr/>
          <p:nvPr/>
        </p:nvGrpSpPr>
        <p:grpSpPr>
          <a:xfrm rot="5400000">
            <a:off x="5810883" y="-2190117"/>
            <a:ext cx="6666233" cy="18288000"/>
            <a:chOff x="0" y="0"/>
            <a:chExt cx="18854149" cy="51724064"/>
          </a:xfrm>
        </p:grpSpPr>
        <p:sp>
          <p:nvSpPr>
            <p:cNvPr id="5" name="Freeform 5"/>
            <p:cNvSpPr/>
            <p:nvPr/>
          </p:nvSpPr>
          <p:spPr>
            <a:xfrm>
              <a:off x="0" y="0"/>
              <a:ext cx="18854148" cy="51724065"/>
            </a:xfrm>
            <a:custGeom>
              <a:avLst/>
              <a:gdLst/>
              <a:ahLst/>
              <a:cxnLst/>
              <a:rect l="l" t="t" r="r" b="b"/>
              <a:pathLst>
                <a:path w="18854148" h="51724065">
                  <a:moveTo>
                    <a:pt x="0" y="0"/>
                  </a:moveTo>
                  <a:lnTo>
                    <a:pt x="18854148" y="0"/>
                  </a:lnTo>
                  <a:lnTo>
                    <a:pt x="18854148" y="51724065"/>
                  </a:lnTo>
                  <a:lnTo>
                    <a:pt x="0" y="51724065"/>
                  </a:lnTo>
                  <a:close/>
                </a:path>
              </a:pathLst>
            </a:custGeom>
            <a:solidFill>
              <a:srgbClr val="EC1300">
                <a:alpha val="74902"/>
              </a:srgbClr>
            </a:solidFill>
          </p:spPr>
          <p:txBody>
            <a:bodyPr/>
            <a:lstStyle/>
            <a:p>
              <a:endParaRPr lang="en-US"/>
            </a:p>
          </p:txBody>
        </p:sp>
      </p:grpSp>
      <p:grpSp>
        <p:nvGrpSpPr>
          <p:cNvPr id="6" name="Group 6"/>
          <p:cNvGrpSpPr/>
          <p:nvPr/>
        </p:nvGrpSpPr>
        <p:grpSpPr>
          <a:xfrm>
            <a:off x="1413981" y="4206580"/>
            <a:ext cx="4409292" cy="4754090"/>
            <a:chOff x="0" y="0"/>
            <a:chExt cx="5879056" cy="6338786"/>
          </a:xfrm>
        </p:grpSpPr>
        <p:pic>
          <p:nvPicPr>
            <p:cNvPr id="7" name="Picture 7"/>
            <p:cNvPicPr>
              <a:picLocks noChangeAspect="1"/>
            </p:cNvPicPr>
            <p:nvPr/>
          </p:nvPicPr>
          <p:blipFill>
            <a:blip r:embed="rId3"/>
            <a:srcRect t="4780" b="4780"/>
            <a:stretch>
              <a:fillRect/>
            </a:stretch>
          </p:blipFill>
          <p:spPr>
            <a:xfrm>
              <a:off x="0" y="0"/>
              <a:ext cx="5879056" cy="6338786"/>
            </a:xfrm>
            <a:prstGeom prst="rect">
              <a:avLst/>
            </a:prstGeom>
          </p:spPr>
        </p:pic>
      </p:grpSp>
      <p:grpSp>
        <p:nvGrpSpPr>
          <p:cNvPr id="8" name="Group 8"/>
          <p:cNvGrpSpPr/>
          <p:nvPr/>
        </p:nvGrpSpPr>
        <p:grpSpPr>
          <a:xfrm rot="5400000">
            <a:off x="3138999" y="6276396"/>
            <a:ext cx="959256" cy="4409292"/>
            <a:chOff x="0" y="0"/>
            <a:chExt cx="1956947" cy="8995254"/>
          </a:xfrm>
        </p:grpSpPr>
        <p:sp>
          <p:nvSpPr>
            <p:cNvPr id="9" name="Freeform 9"/>
            <p:cNvSpPr/>
            <p:nvPr/>
          </p:nvSpPr>
          <p:spPr>
            <a:xfrm>
              <a:off x="0" y="0"/>
              <a:ext cx="1956946" cy="8995254"/>
            </a:xfrm>
            <a:custGeom>
              <a:avLst/>
              <a:gdLst/>
              <a:ahLst/>
              <a:cxnLst/>
              <a:rect l="l" t="t" r="r" b="b"/>
              <a:pathLst>
                <a:path w="1956946" h="8995254">
                  <a:moveTo>
                    <a:pt x="0" y="0"/>
                  </a:moveTo>
                  <a:lnTo>
                    <a:pt x="1956946" y="0"/>
                  </a:lnTo>
                  <a:lnTo>
                    <a:pt x="1956946" y="8995254"/>
                  </a:lnTo>
                  <a:lnTo>
                    <a:pt x="0" y="8995254"/>
                  </a:lnTo>
                  <a:close/>
                </a:path>
              </a:pathLst>
            </a:custGeom>
            <a:solidFill>
              <a:srgbClr val="473328">
                <a:alpha val="74902"/>
              </a:srgbClr>
            </a:solidFill>
          </p:spPr>
          <p:txBody>
            <a:bodyPr/>
            <a:lstStyle/>
            <a:p>
              <a:endParaRPr lang="en-US"/>
            </a:p>
          </p:txBody>
        </p:sp>
      </p:grpSp>
      <p:sp>
        <p:nvSpPr>
          <p:cNvPr id="10" name="TextBox 10"/>
          <p:cNvSpPr txBox="1"/>
          <p:nvPr/>
        </p:nvSpPr>
        <p:spPr>
          <a:xfrm>
            <a:off x="1028700" y="2036441"/>
            <a:ext cx="13015618" cy="1317626"/>
          </a:xfrm>
          <a:prstGeom prst="rect">
            <a:avLst/>
          </a:prstGeom>
        </p:spPr>
        <p:txBody>
          <a:bodyPr lIns="0" tIns="0" rIns="0" bIns="0" rtlCol="0" anchor="t">
            <a:spAutoFit/>
          </a:bodyPr>
          <a:lstStyle/>
          <a:p>
            <a:pPr algn="l">
              <a:lnSpc>
                <a:spcPts val="9350"/>
              </a:lnSpc>
            </a:pPr>
            <a:r>
              <a:rPr lang="en-US" sz="11000" spc="-550">
                <a:solidFill>
                  <a:srgbClr val="FFFFFF"/>
                </a:solidFill>
                <a:latin typeface="Inter"/>
                <a:ea typeface="Inter"/>
                <a:cs typeface="Inter"/>
                <a:sym typeface="Inter"/>
              </a:rPr>
              <a:t>Keep Connected</a:t>
            </a:r>
          </a:p>
        </p:txBody>
      </p:sp>
      <p:sp>
        <p:nvSpPr>
          <p:cNvPr id="11" name="TextBox 11"/>
          <p:cNvSpPr txBox="1"/>
          <p:nvPr/>
        </p:nvSpPr>
        <p:spPr>
          <a:xfrm>
            <a:off x="8582188" y="5041482"/>
            <a:ext cx="5462130" cy="513333"/>
          </a:xfrm>
          <a:prstGeom prst="rect">
            <a:avLst/>
          </a:prstGeom>
        </p:spPr>
        <p:txBody>
          <a:bodyPr lIns="0" tIns="0" rIns="0" bIns="0" rtlCol="0" anchor="t">
            <a:spAutoFit/>
          </a:bodyPr>
          <a:lstStyle/>
          <a:p>
            <a:pPr algn="l">
              <a:lnSpc>
                <a:spcPts val="3847"/>
              </a:lnSpc>
            </a:pPr>
            <a:r>
              <a:rPr lang="en-US" sz="3699" b="1">
                <a:solidFill>
                  <a:srgbClr val="F1F1F1"/>
                </a:solidFill>
                <a:latin typeface="Inter Bold"/>
                <a:ea typeface="Inter Bold"/>
                <a:cs typeface="Inter Bold"/>
                <a:sym typeface="Inter Bold"/>
              </a:rPr>
              <a:t>AARP Washington</a:t>
            </a:r>
          </a:p>
        </p:txBody>
      </p:sp>
      <p:sp>
        <p:nvSpPr>
          <p:cNvPr id="12" name="TextBox 12"/>
          <p:cNvSpPr txBox="1"/>
          <p:nvPr/>
        </p:nvSpPr>
        <p:spPr>
          <a:xfrm>
            <a:off x="8582188" y="7360088"/>
            <a:ext cx="4942760" cy="1600581"/>
          </a:xfrm>
          <a:prstGeom prst="rect">
            <a:avLst/>
          </a:prstGeom>
        </p:spPr>
        <p:txBody>
          <a:bodyPr lIns="0" tIns="0" rIns="0" bIns="0" rtlCol="0" anchor="t">
            <a:spAutoFit/>
          </a:bodyPr>
          <a:lstStyle/>
          <a:p>
            <a:pPr algn="l">
              <a:lnSpc>
                <a:spcPts val="4256"/>
              </a:lnSpc>
            </a:pPr>
            <a:r>
              <a:rPr lang="en-US" sz="3299" dirty="0">
                <a:solidFill>
                  <a:schemeClr val="bg1"/>
                </a:solidFill>
                <a:latin typeface="Inter"/>
                <a:ea typeface="Inter"/>
                <a:cs typeface="Inter"/>
                <a:sym typeface="Inter"/>
              </a:rPr>
              <a:t>(</a:t>
            </a:r>
            <a:r>
              <a:rPr lang="en-US" sz="3299" u="sng" dirty="0">
                <a:solidFill>
                  <a:schemeClr val="bg1"/>
                </a:solidFill>
                <a:latin typeface="Inter"/>
                <a:ea typeface="Inter"/>
                <a:cs typeface="Inter"/>
                <a:sym typeface="Inter"/>
                <a:hlinkClick r:id="rId4" tooltip="https://www.google.com/search?q=aarp+washington+phone+number&amp;rlz=1C1GCEB_en___US1094&amp;oq=aarp+washington+phone+number&amp;gs_lcrp=EgZjaHJvbWUyBggAEEUYOTIICAEQABgWGB4yCAgCEAAYFhgeMggIAxAAGBYYHjINCAQQABiGAxiABBiKBTIKCAUQABiiBBiJBTIKCAYQABiABBiiBDIKCAcQABiABBiiBNIBCDQ3MjBqMGo5qAIAsAIB&amp;sourceid=chrome&amp;ie=UTF-8">
                  <a:extLst>
                    <a:ext uri="{A12FA001-AC4F-418D-AE19-62706E023703}">
                      <ahyp:hlinkClr xmlns:ahyp="http://schemas.microsoft.com/office/drawing/2018/hyperlinkcolor" val="tx"/>
                    </a:ext>
                  </a:extLst>
                </a:hlinkClick>
              </a:rPr>
              <a:t>866) 227-7457</a:t>
            </a:r>
          </a:p>
          <a:p>
            <a:pPr algn="l">
              <a:lnSpc>
                <a:spcPts val="4256"/>
              </a:lnSpc>
            </a:pPr>
            <a:r>
              <a:rPr lang="en-US" sz="3299" dirty="0">
                <a:solidFill>
                  <a:srgbClr val="FFFFFF"/>
                </a:solidFill>
                <a:latin typeface="Inter"/>
                <a:ea typeface="Inter"/>
                <a:cs typeface="Inter"/>
                <a:sym typeface="Inter"/>
              </a:rPr>
              <a:t>cmaccaul@aarp.org </a:t>
            </a:r>
          </a:p>
          <a:p>
            <a:pPr marL="0" lvl="0" indent="0" algn="l">
              <a:lnSpc>
                <a:spcPts val="4256"/>
              </a:lnSpc>
            </a:pPr>
            <a:r>
              <a:rPr lang="en-US" sz="3299" dirty="0">
                <a:solidFill>
                  <a:srgbClr val="FFFFFF"/>
                </a:solidFill>
                <a:latin typeface="Inter"/>
                <a:ea typeface="Inter"/>
                <a:cs typeface="Inter"/>
                <a:sym typeface="Inter"/>
              </a:rPr>
              <a:t>www.aarp.org/wa</a:t>
            </a:r>
          </a:p>
        </p:txBody>
      </p:sp>
      <p:sp>
        <p:nvSpPr>
          <p:cNvPr id="13" name="TextBox 13"/>
          <p:cNvSpPr txBox="1"/>
          <p:nvPr/>
        </p:nvSpPr>
        <p:spPr>
          <a:xfrm>
            <a:off x="8582188" y="5654802"/>
            <a:ext cx="5462130" cy="1937385"/>
          </a:xfrm>
          <a:prstGeom prst="rect">
            <a:avLst/>
          </a:prstGeom>
        </p:spPr>
        <p:txBody>
          <a:bodyPr lIns="0" tIns="0" rIns="0" bIns="0" rtlCol="0" anchor="t">
            <a:spAutoFit/>
          </a:bodyPr>
          <a:lstStyle/>
          <a:p>
            <a:pPr algn="l">
              <a:lnSpc>
                <a:spcPts val="3869"/>
              </a:lnSpc>
            </a:pPr>
            <a:r>
              <a:rPr lang="en-US" sz="2999" dirty="0">
                <a:solidFill>
                  <a:srgbClr val="FFFFFF"/>
                </a:solidFill>
                <a:latin typeface="Inter"/>
                <a:ea typeface="Inter"/>
                <a:cs typeface="Inter"/>
                <a:sym typeface="Inter"/>
              </a:rPr>
              <a:t>18000 International Blvd</a:t>
            </a:r>
          </a:p>
          <a:p>
            <a:pPr algn="l">
              <a:lnSpc>
                <a:spcPts val="3869"/>
              </a:lnSpc>
            </a:pPr>
            <a:r>
              <a:rPr lang="en-US" sz="2999" dirty="0">
                <a:solidFill>
                  <a:srgbClr val="FFFFFF"/>
                </a:solidFill>
                <a:latin typeface="Inter"/>
                <a:ea typeface="Inter"/>
                <a:cs typeface="Inter"/>
                <a:sym typeface="Inter"/>
              </a:rPr>
              <a:t>SeaTac, WA 98188</a:t>
            </a:r>
          </a:p>
          <a:p>
            <a:pPr algn="l">
              <a:lnSpc>
                <a:spcPts val="3869"/>
              </a:lnSpc>
            </a:pPr>
            <a:endParaRPr lang="en-US" sz="2999" dirty="0">
              <a:solidFill>
                <a:srgbClr val="FFFFFF"/>
              </a:solidFill>
              <a:latin typeface="Inter"/>
              <a:ea typeface="Inter"/>
              <a:cs typeface="Inter"/>
              <a:sym typeface="Inter"/>
            </a:endParaRPr>
          </a:p>
          <a:p>
            <a:pPr marL="0" lvl="0" indent="0" algn="l">
              <a:lnSpc>
                <a:spcPts val="3869"/>
              </a:lnSpc>
            </a:pPr>
            <a:endParaRPr lang="en-US" sz="2999" dirty="0">
              <a:solidFill>
                <a:srgbClr val="FFFFFF"/>
              </a:solidFill>
              <a:latin typeface="Inter"/>
              <a:ea typeface="Inter"/>
              <a:cs typeface="Inter"/>
              <a:sym typeface="Inter"/>
            </a:endParaRPr>
          </a:p>
        </p:txBody>
      </p:sp>
      <p:sp>
        <p:nvSpPr>
          <p:cNvPr id="14" name="TextBox 14"/>
          <p:cNvSpPr txBox="1"/>
          <p:nvPr/>
        </p:nvSpPr>
        <p:spPr>
          <a:xfrm>
            <a:off x="1413981" y="8056007"/>
            <a:ext cx="4409292" cy="464821"/>
          </a:xfrm>
          <a:prstGeom prst="rect">
            <a:avLst/>
          </a:prstGeom>
        </p:spPr>
        <p:txBody>
          <a:bodyPr lIns="0" tIns="0" rIns="0" bIns="0" rtlCol="0" anchor="t">
            <a:spAutoFit/>
          </a:bodyPr>
          <a:lstStyle/>
          <a:p>
            <a:pPr marL="0" lvl="0" indent="0" algn="l">
              <a:lnSpc>
                <a:spcPts val="3779"/>
              </a:lnSpc>
              <a:spcBef>
                <a:spcPct val="0"/>
              </a:spcBef>
            </a:pPr>
            <a:r>
              <a:rPr lang="en-US" sz="2699" b="1">
                <a:solidFill>
                  <a:srgbClr val="FFFFFF"/>
                </a:solidFill>
                <a:latin typeface="Inter Bold"/>
                <a:ea typeface="Inter Bold"/>
                <a:cs typeface="Inter Bold"/>
                <a:sym typeface="Inter Bold"/>
              </a:rPr>
              <a:t>Cathy MacCaul</a:t>
            </a:r>
          </a:p>
        </p:txBody>
      </p:sp>
      <p:sp>
        <p:nvSpPr>
          <p:cNvPr id="15" name="TextBox 15"/>
          <p:cNvSpPr txBox="1"/>
          <p:nvPr/>
        </p:nvSpPr>
        <p:spPr>
          <a:xfrm>
            <a:off x="1413981" y="8397003"/>
            <a:ext cx="4409292" cy="486158"/>
          </a:xfrm>
          <a:prstGeom prst="rect">
            <a:avLst/>
          </a:prstGeom>
        </p:spPr>
        <p:txBody>
          <a:bodyPr lIns="0" tIns="0" rIns="0" bIns="0" rtlCol="0" anchor="t">
            <a:spAutoFit/>
          </a:bodyPr>
          <a:lstStyle/>
          <a:p>
            <a:pPr algn="l">
              <a:lnSpc>
                <a:spcPts val="4151"/>
              </a:lnSpc>
            </a:pPr>
            <a:r>
              <a:rPr lang="en-US" sz="2399">
                <a:solidFill>
                  <a:srgbClr val="FFFFFF"/>
                </a:solidFill>
                <a:latin typeface="Inter"/>
                <a:ea typeface="Inter"/>
                <a:cs typeface="Inter"/>
                <a:sym typeface="Inter"/>
              </a:rPr>
              <a:t>AARP ADVOCACY DIRECTOR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5536071" y="6585844"/>
            <a:ext cx="4515466" cy="2672456"/>
            <a:chOff x="0" y="0"/>
            <a:chExt cx="6020622" cy="3563275"/>
          </a:xfrm>
        </p:grpSpPr>
        <p:pic>
          <p:nvPicPr>
            <p:cNvPr id="3" name="Picture 3"/>
            <p:cNvPicPr>
              <a:picLocks noChangeAspect="1"/>
            </p:cNvPicPr>
            <p:nvPr/>
          </p:nvPicPr>
          <p:blipFill>
            <a:blip r:embed="rId2"/>
            <a:srcRect t="5611" b="5611"/>
            <a:stretch>
              <a:fillRect/>
            </a:stretch>
          </p:blipFill>
          <p:spPr>
            <a:xfrm>
              <a:off x="0" y="0"/>
              <a:ext cx="6020622" cy="3563275"/>
            </a:xfrm>
            <a:prstGeom prst="rect">
              <a:avLst/>
            </a:prstGeom>
          </p:spPr>
        </p:pic>
      </p:grpSp>
      <p:grpSp>
        <p:nvGrpSpPr>
          <p:cNvPr id="4" name="Group 4"/>
          <p:cNvGrpSpPr/>
          <p:nvPr/>
        </p:nvGrpSpPr>
        <p:grpSpPr>
          <a:xfrm>
            <a:off x="10232514" y="6585844"/>
            <a:ext cx="7026786" cy="2672456"/>
            <a:chOff x="0" y="0"/>
            <a:chExt cx="9369048" cy="3563275"/>
          </a:xfrm>
        </p:grpSpPr>
        <p:pic>
          <p:nvPicPr>
            <p:cNvPr id="5" name="Picture 5"/>
            <p:cNvPicPr>
              <a:picLocks noChangeAspect="1"/>
            </p:cNvPicPr>
            <p:nvPr/>
          </p:nvPicPr>
          <p:blipFill>
            <a:blip r:embed="rId3"/>
            <a:srcRect t="21404" b="21404"/>
            <a:stretch>
              <a:fillRect/>
            </a:stretch>
          </p:blipFill>
          <p:spPr>
            <a:xfrm>
              <a:off x="0" y="0"/>
              <a:ext cx="9369048" cy="3563275"/>
            </a:xfrm>
            <a:prstGeom prst="rect">
              <a:avLst/>
            </a:prstGeom>
          </p:spPr>
        </p:pic>
      </p:grpSp>
      <p:grpSp>
        <p:nvGrpSpPr>
          <p:cNvPr id="6" name="Group 6"/>
          <p:cNvGrpSpPr/>
          <p:nvPr/>
        </p:nvGrpSpPr>
        <p:grpSpPr>
          <a:xfrm>
            <a:off x="1028700" y="6585844"/>
            <a:ext cx="4319251" cy="2672456"/>
            <a:chOff x="0" y="0"/>
            <a:chExt cx="5759001" cy="3563275"/>
          </a:xfrm>
        </p:grpSpPr>
        <p:pic>
          <p:nvPicPr>
            <p:cNvPr id="7" name="Picture 7"/>
            <p:cNvPicPr>
              <a:picLocks noChangeAspect="1"/>
            </p:cNvPicPr>
            <p:nvPr/>
          </p:nvPicPr>
          <p:blipFill>
            <a:blip r:embed="rId4"/>
            <a:srcRect l="4544" r="4544"/>
            <a:stretch>
              <a:fillRect/>
            </a:stretch>
          </p:blipFill>
          <p:spPr>
            <a:xfrm>
              <a:off x="0" y="0"/>
              <a:ext cx="5759001" cy="3563275"/>
            </a:xfrm>
            <a:prstGeom prst="rect">
              <a:avLst/>
            </a:prstGeom>
          </p:spPr>
        </p:pic>
      </p:grpSp>
      <p:sp>
        <p:nvSpPr>
          <p:cNvPr id="8" name="TextBox 8"/>
          <p:cNvSpPr txBox="1"/>
          <p:nvPr/>
        </p:nvSpPr>
        <p:spPr>
          <a:xfrm>
            <a:off x="1028700" y="3596895"/>
            <a:ext cx="15611206" cy="2295500"/>
          </a:xfrm>
          <a:prstGeom prst="rect">
            <a:avLst/>
          </a:prstGeom>
        </p:spPr>
        <p:txBody>
          <a:bodyPr lIns="0" tIns="0" rIns="0" bIns="0" rtlCol="0" anchor="t">
            <a:spAutoFit/>
          </a:bodyPr>
          <a:lstStyle/>
          <a:p>
            <a:pPr algn="ctr">
              <a:lnSpc>
                <a:spcPts val="6252"/>
              </a:lnSpc>
            </a:pPr>
            <a:r>
              <a:rPr lang="en-US" sz="4465" dirty="0">
                <a:solidFill>
                  <a:srgbClr val="000000"/>
                </a:solidFill>
                <a:latin typeface="Inter"/>
                <a:ea typeface="Inter"/>
                <a:cs typeface="Inter"/>
                <a:sym typeface="Inter"/>
              </a:rPr>
              <a:t>By </a:t>
            </a:r>
            <a:r>
              <a:rPr lang="en-US" sz="4465" b="1" dirty="0">
                <a:solidFill>
                  <a:srgbClr val="EC1300"/>
                </a:solidFill>
                <a:latin typeface="Inter Bold"/>
                <a:ea typeface="Inter Bold"/>
                <a:cs typeface="Inter Bold"/>
                <a:sym typeface="Inter Bold"/>
              </a:rPr>
              <a:t>2030</a:t>
            </a:r>
            <a:r>
              <a:rPr lang="en-US" sz="4465" dirty="0">
                <a:solidFill>
                  <a:srgbClr val="EC1300"/>
                </a:solidFill>
                <a:latin typeface="Inter"/>
                <a:ea typeface="Inter"/>
                <a:cs typeface="Inter"/>
                <a:sym typeface="Inter"/>
              </a:rPr>
              <a:t>, </a:t>
            </a:r>
            <a:r>
              <a:rPr lang="en-US" sz="4465" dirty="0">
                <a:solidFill>
                  <a:srgbClr val="000000"/>
                </a:solidFill>
                <a:latin typeface="Inter"/>
                <a:ea typeface="Inter"/>
                <a:cs typeface="Inter"/>
                <a:sym typeface="Inter"/>
              </a:rPr>
              <a:t>more people will be over </a:t>
            </a:r>
            <a:r>
              <a:rPr lang="en-US" sz="4465" b="1" dirty="0">
                <a:solidFill>
                  <a:srgbClr val="EC1300"/>
                </a:solidFill>
                <a:latin typeface="Inter Bold"/>
                <a:ea typeface="Inter Bold"/>
                <a:cs typeface="Inter Bold"/>
                <a:sym typeface="Inter Bold"/>
              </a:rPr>
              <a:t>65 than under 18</a:t>
            </a:r>
            <a:r>
              <a:rPr lang="en-US" sz="4465" dirty="0">
                <a:solidFill>
                  <a:srgbClr val="EC1300"/>
                </a:solidFill>
                <a:latin typeface="Inter"/>
                <a:ea typeface="Inter"/>
                <a:cs typeface="Inter"/>
                <a:sym typeface="Inter"/>
              </a:rPr>
              <a:t>.</a:t>
            </a:r>
            <a:r>
              <a:rPr lang="en-US" sz="4465" dirty="0">
                <a:solidFill>
                  <a:srgbClr val="000000"/>
                </a:solidFill>
                <a:latin typeface="Inter"/>
                <a:ea typeface="Inter"/>
                <a:cs typeface="Inter"/>
                <a:sym typeface="Inter"/>
              </a:rPr>
              <a:t> All systems need to change. Including employment.</a:t>
            </a:r>
          </a:p>
          <a:p>
            <a:pPr marL="0" lvl="0" indent="0" algn="ctr">
              <a:lnSpc>
                <a:spcPts val="5272"/>
              </a:lnSpc>
              <a:spcBef>
                <a:spcPct val="0"/>
              </a:spcBef>
            </a:pPr>
            <a:endParaRPr lang="en-US" sz="4465" dirty="0">
              <a:solidFill>
                <a:srgbClr val="000000"/>
              </a:solidFill>
              <a:latin typeface="Inter"/>
              <a:ea typeface="Inter"/>
              <a:cs typeface="Inter"/>
              <a:sym typeface="Inter"/>
            </a:endParaRPr>
          </a:p>
        </p:txBody>
      </p:sp>
      <p:sp>
        <p:nvSpPr>
          <p:cNvPr id="9" name="Freeform 9"/>
          <p:cNvSpPr/>
          <p:nvPr/>
        </p:nvSpPr>
        <p:spPr>
          <a:xfrm>
            <a:off x="15519163" y="9489035"/>
            <a:ext cx="2563008" cy="535028"/>
          </a:xfrm>
          <a:custGeom>
            <a:avLst/>
            <a:gdLst/>
            <a:ahLst/>
            <a:cxnLst/>
            <a:rect l="l" t="t" r="r" b="b"/>
            <a:pathLst>
              <a:path w="2563008" h="535028">
                <a:moveTo>
                  <a:pt x="0" y="0"/>
                </a:moveTo>
                <a:lnTo>
                  <a:pt x="2563008" y="0"/>
                </a:lnTo>
                <a:lnTo>
                  <a:pt x="2563008" y="535028"/>
                </a:lnTo>
                <a:lnTo>
                  <a:pt x="0" y="535028"/>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237018" y="1842648"/>
            <a:ext cx="15813964" cy="830580"/>
          </a:xfrm>
          <a:prstGeom prst="rect">
            <a:avLst/>
          </a:prstGeom>
        </p:spPr>
        <p:txBody>
          <a:bodyPr lIns="0" tIns="0" rIns="0" bIns="0" rtlCol="0" anchor="t">
            <a:spAutoFit/>
          </a:bodyPr>
          <a:lstStyle/>
          <a:p>
            <a:pPr algn="l">
              <a:lnSpc>
                <a:spcPts val="6360"/>
              </a:lnSpc>
            </a:pPr>
            <a:r>
              <a:rPr lang="en-US" sz="6000" b="1" spc="-300">
                <a:solidFill>
                  <a:srgbClr val="000000"/>
                </a:solidFill>
                <a:latin typeface="Inter Bold"/>
                <a:ea typeface="Inter Bold"/>
                <a:cs typeface="Inter Bold"/>
                <a:sym typeface="Inter Bold"/>
              </a:rPr>
              <a:t>Understanding the Changing Demographic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308299" y="-1141109"/>
            <a:ext cx="7037924" cy="14362802"/>
            <a:chOff x="0" y="0"/>
            <a:chExt cx="9690726" cy="19776566"/>
          </a:xfrm>
        </p:grpSpPr>
        <p:sp>
          <p:nvSpPr>
            <p:cNvPr id="3" name="Freeform 3"/>
            <p:cNvSpPr/>
            <p:nvPr/>
          </p:nvSpPr>
          <p:spPr>
            <a:xfrm>
              <a:off x="0" y="0"/>
              <a:ext cx="9690726" cy="19776567"/>
            </a:xfrm>
            <a:custGeom>
              <a:avLst/>
              <a:gdLst/>
              <a:ahLst/>
              <a:cxnLst/>
              <a:rect l="l" t="t" r="r" b="b"/>
              <a:pathLst>
                <a:path w="9690726" h="19776567">
                  <a:moveTo>
                    <a:pt x="0" y="0"/>
                  </a:moveTo>
                  <a:lnTo>
                    <a:pt x="9690726" y="0"/>
                  </a:lnTo>
                  <a:lnTo>
                    <a:pt x="9690726" y="19776567"/>
                  </a:lnTo>
                  <a:lnTo>
                    <a:pt x="0" y="19776567"/>
                  </a:lnTo>
                  <a:close/>
                </a:path>
              </a:pathLst>
            </a:custGeom>
            <a:solidFill>
              <a:srgbClr val="FAE4E1"/>
            </a:solidFill>
          </p:spPr>
          <p:txBody>
            <a:bodyPr/>
            <a:lstStyle/>
            <a:p>
              <a:endParaRPr lang="en-US"/>
            </a:p>
          </p:txBody>
        </p:sp>
      </p:grpSp>
      <p:sp>
        <p:nvSpPr>
          <p:cNvPr id="4" name="TextBox 4"/>
          <p:cNvSpPr txBox="1"/>
          <p:nvPr/>
        </p:nvSpPr>
        <p:spPr>
          <a:xfrm>
            <a:off x="1028700" y="2928578"/>
            <a:ext cx="12784634" cy="4266553"/>
          </a:xfrm>
          <a:prstGeom prst="rect">
            <a:avLst/>
          </a:prstGeom>
        </p:spPr>
        <p:txBody>
          <a:bodyPr lIns="0" tIns="0" rIns="0" bIns="0" rtlCol="0" anchor="t">
            <a:spAutoFit/>
          </a:bodyPr>
          <a:lstStyle/>
          <a:p>
            <a:pPr algn="l">
              <a:lnSpc>
                <a:spcPts val="4772"/>
              </a:lnSpc>
              <a:spcBef>
                <a:spcPct val="0"/>
              </a:spcBef>
            </a:pPr>
            <a:r>
              <a:rPr lang="en-US" sz="3699" dirty="0">
                <a:solidFill>
                  <a:srgbClr val="000000"/>
                </a:solidFill>
                <a:latin typeface="Inter"/>
                <a:ea typeface="Inter"/>
                <a:cs typeface="Inter"/>
                <a:sym typeface="Inter"/>
              </a:rPr>
              <a:t>Older adult employment rates are increasing because of:</a:t>
            </a:r>
          </a:p>
          <a:p>
            <a:pPr algn="l">
              <a:lnSpc>
                <a:spcPts val="4772"/>
              </a:lnSpc>
              <a:spcBef>
                <a:spcPct val="0"/>
              </a:spcBef>
            </a:pPr>
            <a:endParaRPr lang="en-US" sz="3699" dirty="0">
              <a:solidFill>
                <a:srgbClr val="000000"/>
              </a:solidFill>
              <a:latin typeface="Inter"/>
              <a:ea typeface="Inter"/>
              <a:cs typeface="Inter"/>
              <a:sym typeface="Inter"/>
            </a:endParaRPr>
          </a:p>
          <a:p>
            <a:pPr algn="l">
              <a:lnSpc>
                <a:spcPts val="4772"/>
              </a:lnSpc>
              <a:spcBef>
                <a:spcPct val="0"/>
              </a:spcBef>
            </a:pPr>
            <a:r>
              <a:rPr lang="en-US" sz="3699" dirty="0">
                <a:solidFill>
                  <a:srgbClr val="000000"/>
                </a:solidFill>
                <a:latin typeface="Inter"/>
                <a:ea typeface="Inter"/>
                <a:cs typeface="Inter"/>
                <a:sym typeface="Inter"/>
              </a:rPr>
              <a:t>•Improvements in educational attainment </a:t>
            </a:r>
          </a:p>
          <a:p>
            <a:pPr algn="l">
              <a:lnSpc>
                <a:spcPts val="4772"/>
              </a:lnSpc>
              <a:spcBef>
                <a:spcPct val="0"/>
              </a:spcBef>
            </a:pPr>
            <a:r>
              <a:rPr lang="en-US" sz="3699" dirty="0">
                <a:solidFill>
                  <a:srgbClr val="000000"/>
                </a:solidFill>
                <a:latin typeface="Inter"/>
                <a:ea typeface="Inter"/>
                <a:cs typeface="Inter"/>
                <a:sym typeface="Inter"/>
              </a:rPr>
              <a:t>•Improved physical health</a:t>
            </a:r>
          </a:p>
          <a:p>
            <a:pPr algn="l">
              <a:lnSpc>
                <a:spcPts val="4772"/>
              </a:lnSpc>
              <a:spcBef>
                <a:spcPct val="0"/>
              </a:spcBef>
            </a:pPr>
            <a:r>
              <a:rPr lang="en-US" sz="3699" dirty="0">
                <a:solidFill>
                  <a:srgbClr val="000000"/>
                </a:solidFill>
                <a:latin typeface="Inter"/>
                <a:ea typeface="Inter"/>
                <a:cs typeface="Inter"/>
                <a:sym typeface="Inter"/>
              </a:rPr>
              <a:t>•Declines in the prevalence of physically demanding jobs </a:t>
            </a:r>
          </a:p>
          <a:p>
            <a:pPr algn="l">
              <a:lnSpc>
                <a:spcPts val="4772"/>
              </a:lnSpc>
              <a:spcBef>
                <a:spcPct val="0"/>
              </a:spcBef>
            </a:pPr>
            <a:r>
              <a:rPr lang="en-US" sz="3699" dirty="0">
                <a:solidFill>
                  <a:srgbClr val="000000"/>
                </a:solidFill>
                <a:latin typeface="Inter"/>
                <a:ea typeface="Inter"/>
                <a:cs typeface="Inter"/>
                <a:sym typeface="Inter"/>
              </a:rPr>
              <a:t>•Increases in the Social Security retirement age </a:t>
            </a:r>
          </a:p>
          <a:p>
            <a:pPr algn="l">
              <a:lnSpc>
                <a:spcPts val="4772"/>
              </a:lnSpc>
              <a:spcBef>
                <a:spcPct val="0"/>
              </a:spcBef>
            </a:pPr>
            <a:r>
              <a:rPr lang="en-US" sz="3699" dirty="0">
                <a:solidFill>
                  <a:srgbClr val="000000"/>
                </a:solidFill>
                <a:latin typeface="Inter"/>
                <a:ea typeface="Inter"/>
                <a:cs typeface="Inter"/>
                <a:sym typeface="Inter"/>
              </a:rPr>
              <a:t>•Need for social connection and inclusion</a:t>
            </a:r>
          </a:p>
        </p:txBody>
      </p:sp>
      <p:sp>
        <p:nvSpPr>
          <p:cNvPr id="5" name="Freeform 5"/>
          <p:cNvSpPr/>
          <p:nvPr/>
        </p:nvSpPr>
        <p:spPr>
          <a:xfrm>
            <a:off x="15336857" y="9408777"/>
            <a:ext cx="2680537" cy="559562"/>
          </a:xfrm>
          <a:custGeom>
            <a:avLst/>
            <a:gdLst/>
            <a:ahLst/>
            <a:cxnLst/>
            <a:rect l="l" t="t" r="r" b="b"/>
            <a:pathLst>
              <a:path w="2680537" h="559562">
                <a:moveTo>
                  <a:pt x="0" y="0"/>
                </a:moveTo>
                <a:lnTo>
                  <a:pt x="2680536" y="0"/>
                </a:lnTo>
                <a:lnTo>
                  <a:pt x="2680536" y="559562"/>
                </a:lnTo>
                <a:lnTo>
                  <a:pt x="0" y="55956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645860" y="1361360"/>
            <a:ext cx="14057531" cy="835025"/>
          </a:xfrm>
          <a:prstGeom prst="rect">
            <a:avLst/>
          </a:prstGeom>
        </p:spPr>
        <p:txBody>
          <a:bodyPr lIns="0" tIns="0" rIns="0" bIns="0" rtlCol="0" anchor="t">
            <a:spAutoFit/>
          </a:bodyPr>
          <a:lstStyle/>
          <a:p>
            <a:pPr algn="l">
              <a:lnSpc>
                <a:spcPts val="5949"/>
              </a:lnSpc>
            </a:pPr>
            <a:r>
              <a:rPr lang="en-US" sz="6999" b="1" spc="-349">
                <a:solidFill>
                  <a:srgbClr val="000000"/>
                </a:solidFill>
                <a:latin typeface="Inter Bold"/>
                <a:ea typeface="Inter Bold"/>
                <a:cs typeface="Inter Bold"/>
                <a:sym typeface="Inter Bold"/>
              </a:rPr>
              <a:t>Older Adults in the Workforce </a:t>
            </a:r>
          </a:p>
        </p:txBody>
      </p:sp>
      <p:sp>
        <p:nvSpPr>
          <p:cNvPr id="7" name="TextBox 7"/>
          <p:cNvSpPr txBox="1"/>
          <p:nvPr/>
        </p:nvSpPr>
        <p:spPr>
          <a:xfrm>
            <a:off x="0" y="9000471"/>
            <a:ext cx="4938602" cy="408306"/>
          </a:xfrm>
          <a:prstGeom prst="rect">
            <a:avLst/>
          </a:prstGeom>
        </p:spPr>
        <p:txBody>
          <a:bodyPr lIns="0" tIns="0" rIns="0" bIns="0" rtlCol="0" anchor="t">
            <a:spAutoFit/>
          </a:bodyPr>
          <a:lstStyle/>
          <a:p>
            <a:pPr algn="ctr">
              <a:lnSpc>
                <a:spcPts val="3219"/>
              </a:lnSpc>
            </a:pPr>
            <a:r>
              <a:rPr lang="en-US" sz="2299" i="1">
                <a:solidFill>
                  <a:srgbClr val="000000"/>
                </a:solidFill>
                <a:latin typeface="Arimo Italics"/>
                <a:ea typeface="Arimo Italics"/>
                <a:cs typeface="Arimo Italics"/>
                <a:sym typeface="Arimo Italics"/>
              </a:rPr>
              <a:t>Source: Urban League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flipV="1">
            <a:off x="11391023" y="1028700"/>
            <a:ext cx="0" cy="8598147"/>
          </a:xfrm>
          <a:prstGeom prst="line">
            <a:avLst/>
          </a:prstGeom>
          <a:ln w="123825" cap="flat">
            <a:solidFill>
              <a:srgbClr val="EC1300"/>
            </a:solidFill>
            <a:prstDash val="solid"/>
            <a:headEnd type="none" w="sm" len="sm"/>
            <a:tailEnd type="none" w="sm" len="sm"/>
          </a:ln>
        </p:spPr>
        <p:txBody>
          <a:bodyPr/>
          <a:lstStyle/>
          <a:p>
            <a:endParaRPr lang="en-US"/>
          </a:p>
        </p:txBody>
      </p:sp>
      <p:sp>
        <p:nvSpPr>
          <p:cNvPr id="3" name="Freeform 3"/>
          <p:cNvSpPr/>
          <p:nvPr/>
        </p:nvSpPr>
        <p:spPr>
          <a:xfrm>
            <a:off x="15293144" y="9347066"/>
            <a:ext cx="2680537" cy="559562"/>
          </a:xfrm>
          <a:custGeom>
            <a:avLst/>
            <a:gdLst/>
            <a:ahLst/>
            <a:cxnLst/>
            <a:rect l="l" t="t" r="r" b="b"/>
            <a:pathLst>
              <a:path w="2680537" h="559562">
                <a:moveTo>
                  <a:pt x="0" y="0"/>
                </a:moveTo>
                <a:lnTo>
                  <a:pt x="2680537" y="0"/>
                </a:lnTo>
                <a:lnTo>
                  <a:pt x="2680537" y="559562"/>
                </a:lnTo>
                <a:lnTo>
                  <a:pt x="0" y="55956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6823101" y="5729246"/>
            <a:ext cx="4196645" cy="2369821"/>
          </a:xfrm>
          <a:prstGeom prst="rect">
            <a:avLst/>
          </a:prstGeom>
        </p:spPr>
        <p:txBody>
          <a:bodyPr lIns="0" tIns="0" rIns="0" bIns="0" rtlCol="0" anchor="t">
            <a:spAutoFit/>
          </a:bodyPr>
          <a:lstStyle/>
          <a:p>
            <a:pPr algn="l">
              <a:lnSpc>
                <a:spcPts val="3779"/>
              </a:lnSpc>
            </a:pPr>
            <a:r>
              <a:rPr lang="en-US" sz="2699">
                <a:solidFill>
                  <a:srgbClr val="000000"/>
                </a:solidFill>
                <a:latin typeface="Inter"/>
                <a:ea typeface="Inter"/>
                <a:cs typeface="Inter"/>
                <a:sym typeface="Inter"/>
              </a:rPr>
              <a:t>Those ages 55 and older represented 27% of discouraged workers, but only 23% of the labor force</a:t>
            </a:r>
          </a:p>
        </p:txBody>
      </p:sp>
      <p:sp>
        <p:nvSpPr>
          <p:cNvPr id="5" name="TextBox 5"/>
          <p:cNvSpPr txBox="1"/>
          <p:nvPr/>
        </p:nvSpPr>
        <p:spPr>
          <a:xfrm>
            <a:off x="6994490" y="4262969"/>
            <a:ext cx="4025256" cy="880531"/>
          </a:xfrm>
          <a:prstGeom prst="rect">
            <a:avLst/>
          </a:prstGeom>
        </p:spPr>
        <p:txBody>
          <a:bodyPr lIns="0" tIns="0" rIns="0" bIns="0" rtlCol="0" anchor="t">
            <a:spAutoFit/>
          </a:bodyPr>
          <a:lstStyle/>
          <a:p>
            <a:pPr algn="l">
              <a:lnSpc>
                <a:spcPts val="7116"/>
              </a:lnSpc>
            </a:pPr>
            <a:r>
              <a:rPr lang="en-US" sz="5083" b="1" spc="-366">
                <a:solidFill>
                  <a:srgbClr val="000000"/>
                </a:solidFill>
                <a:latin typeface="Inter Bold"/>
                <a:ea typeface="Inter Bold"/>
                <a:cs typeface="Inter Bold"/>
                <a:sym typeface="Inter Bold"/>
              </a:rPr>
              <a:t>Workers 55+</a:t>
            </a:r>
          </a:p>
        </p:txBody>
      </p:sp>
      <p:sp>
        <p:nvSpPr>
          <p:cNvPr id="6" name="TextBox 6"/>
          <p:cNvSpPr txBox="1"/>
          <p:nvPr/>
        </p:nvSpPr>
        <p:spPr>
          <a:xfrm>
            <a:off x="11913356" y="5729246"/>
            <a:ext cx="5054289" cy="2846071"/>
          </a:xfrm>
          <a:prstGeom prst="rect">
            <a:avLst/>
          </a:prstGeom>
        </p:spPr>
        <p:txBody>
          <a:bodyPr lIns="0" tIns="0" rIns="0" bIns="0" rtlCol="0" anchor="t">
            <a:spAutoFit/>
          </a:bodyPr>
          <a:lstStyle/>
          <a:p>
            <a:pPr algn="l">
              <a:lnSpc>
                <a:spcPts val="3779"/>
              </a:lnSpc>
            </a:pPr>
            <a:r>
              <a:rPr lang="en-US" sz="2699">
                <a:solidFill>
                  <a:srgbClr val="000000"/>
                </a:solidFill>
                <a:latin typeface="Inter"/>
                <a:ea typeface="Inter"/>
                <a:cs typeface="Inter"/>
                <a:sym typeface="Inter"/>
              </a:rPr>
              <a:t>Younger adults ages 25 to 54 were underrepresented among discouraged workers, representing only 51% of discouraged workers but 64% of the labor force. </a:t>
            </a:r>
          </a:p>
        </p:txBody>
      </p:sp>
      <p:sp>
        <p:nvSpPr>
          <p:cNvPr id="7" name="TextBox 7"/>
          <p:cNvSpPr txBox="1"/>
          <p:nvPr/>
        </p:nvSpPr>
        <p:spPr>
          <a:xfrm>
            <a:off x="11913356" y="4262969"/>
            <a:ext cx="5054289" cy="880531"/>
          </a:xfrm>
          <a:prstGeom prst="rect">
            <a:avLst/>
          </a:prstGeom>
        </p:spPr>
        <p:txBody>
          <a:bodyPr lIns="0" tIns="0" rIns="0" bIns="0" rtlCol="0" anchor="t">
            <a:spAutoFit/>
          </a:bodyPr>
          <a:lstStyle/>
          <a:p>
            <a:pPr algn="l">
              <a:lnSpc>
                <a:spcPts val="7116"/>
              </a:lnSpc>
            </a:pPr>
            <a:r>
              <a:rPr lang="en-US" sz="5083" b="1" spc="-366">
                <a:solidFill>
                  <a:srgbClr val="000000"/>
                </a:solidFill>
                <a:latin typeface="Inter Bold"/>
                <a:ea typeface="Inter Bold"/>
                <a:cs typeface="Inter Bold"/>
                <a:sym typeface="Inter Bold"/>
              </a:rPr>
              <a:t>Workers 25 - 54</a:t>
            </a:r>
          </a:p>
        </p:txBody>
      </p:sp>
      <p:sp>
        <p:nvSpPr>
          <p:cNvPr id="8" name="TextBox 8"/>
          <p:cNvSpPr txBox="1"/>
          <p:nvPr/>
        </p:nvSpPr>
        <p:spPr>
          <a:xfrm>
            <a:off x="675552" y="1263124"/>
            <a:ext cx="6147549" cy="2654555"/>
          </a:xfrm>
          <a:prstGeom prst="rect">
            <a:avLst/>
          </a:prstGeom>
        </p:spPr>
        <p:txBody>
          <a:bodyPr lIns="0" tIns="0" rIns="0" bIns="0" rtlCol="0" anchor="t">
            <a:spAutoFit/>
          </a:bodyPr>
          <a:lstStyle/>
          <a:p>
            <a:pPr algn="l">
              <a:lnSpc>
                <a:spcPts val="7069"/>
              </a:lnSpc>
            </a:pPr>
            <a:r>
              <a:rPr lang="en-US" sz="6999" b="1" spc="-349">
                <a:solidFill>
                  <a:srgbClr val="000000"/>
                </a:solidFill>
                <a:latin typeface="Inter Bold"/>
                <a:ea typeface="Inter Bold"/>
                <a:cs typeface="Inter Bold"/>
                <a:sym typeface="Inter Bold"/>
              </a:rPr>
              <a:t>However, </a:t>
            </a:r>
          </a:p>
          <a:p>
            <a:pPr algn="l">
              <a:lnSpc>
                <a:spcPts val="4646"/>
              </a:lnSpc>
            </a:pPr>
            <a:r>
              <a:rPr lang="en-US" sz="4600" spc="-230">
                <a:solidFill>
                  <a:srgbClr val="000000"/>
                </a:solidFill>
                <a:latin typeface="Inter"/>
                <a:ea typeface="Inter"/>
                <a:cs typeface="Inter"/>
                <a:sym typeface="Inter"/>
              </a:rPr>
              <a:t>Older adults are overrepresented among discouraged workers </a:t>
            </a:r>
          </a:p>
        </p:txBody>
      </p:sp>
      <p:sp>
        <p:nvSpPr>
          <p:cNvPr id="9" name="TextBox 9"/>
          <p:cNvSpPr txBox="1"/>
          <p:nvPr/>
        </p:nvSpPr>
        <p:spPr>
          <a:xfrm>
            <a:off x="0" y="9769244"/>
            <a:ext cx="4550353" cy="339726"/>
          </a:xfrm>
          <a:prstGeom prst="rect">
            <a:avLst/>
          </a:prstGeom>
        </p:spPr>
        <p:txBody>
          <a:bodyPr lIns="0" tIns="0" rIns="0" bIns="0" rtlCol="0" anchor="t">
            <a:spAutoFit/>
          </a:bodyPr>
          <a:lstStyle/>
          <a:p>
            <a:pPr algn="ctr">
              <a:lnSpc>
                <a:spcPts val="2799"/>
              </a:lnSpc>
            </a:pPr>
            <a:r>
              <a:rPr lang="en-US" sz="1999" i="1">
                <a:solidFill>
                  <a:srgbClr val="000000"/>
                </a:solidFill>
                <a:latin typeface="Arimo Italics"/>
                <a:ea typeface="Arimo Italics"/>
                <a:cs typeface="Arimo Italics"/>
                <a:sym typeface="Arimo Italics"/>
              </a:rPr>
              <a:t>Source: Bureau of Labor Statistics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8737095" y="4066807"/>
            <a:ext cx="7740283" cy="1371600"/>
          </a:xfrm>
          <a:prstGeom prst="rect">
            <a:avLst/>
          </a:prstGeom>
        </p:spPr>
        <p:txBody>
          <a:bodyPr lIns="0" tIns="0" rIns="0" bIns="0" rtlCol="0" anchor="t">
            <a:spAutoFit/>
          </a:bodyPr>
          <a:lstStyle/>
          <a:p>
            <a:pPr algn="l">
              <a:lnSpc>
                <a:spcPts val="4679"/>
              </a:lnSpc>
            </a:pPr>
            <a:r>
              <a:rPr lang="en-US" sz="3899" b="1" spc="-331">
                <a:solidFill>
                  <a:srgbClr val="000000"/>
                </a:solidFill>
                <a:latin typeface="Inter Bold"/>
                <a:ea typeface="Inter Bold"/>
                <a:cs typeface="Inter Bold"/>
                <a:sym typeface="Inter Bold"/>
              </a:rPr>
              <a:t>Encouraged to retire early</a:t>
            </a:r>
          </a:p>
          <a:p>
            <a:pPr algn="l">
              <a:lnSpc>
                <a:spcPts val="4679"/>
              </a:lnSpc>
            </a:pPr>
            <a:endParaRPr lang="en-US" sz="3899" b="1" spc="-331">
              <a:solidFill>
                <a:srgbClr val="000000"/>
              </a:solidFill>
              <a:latin typeface="Inter Bold"/>
              <a:ea typeface="Inter Bold"/>
              <a:cs typeface="Inter Bold"/>
              <a:sym typeface="Inter Bold"/>
            </a:endParaRPr>
          </a:p>
          <a:p>
            <a:pPr algn="l">
              <a:lnSpc>
                <a:spcPts val="1560"/>
              </a:lnSpc>
            </a:pPr>
            <a:endParaRPr lang="en-US" sz="3899" b="1" spc="-331">
              <a:solidFill>
                <a:srgbClr val="000000"/>
              </a:solidFill>
              <a:latin typeface="Inter Bold"/>
              <a:ea typeface="Inter Bold"/>
              <a:cs typeface="Inter Bold"/>
              <a:sym typeface="Inter Bold"/>
            </a:endParaRPr>
          </a:p>
        </p:txBody>
      </p:sp>
      <p:grpSp>
        <p:nvGrpSpPr>
          <p:cNvPr id="3" name="Group 3"/>
          <p:cNvGrpSpPr/>
          <p:nvPr/>
        </p:nvGrpSpPr>
        <p:grpSpPr>
          <a:xfrm>
            <a:off x="7352170" y="1712823"/>
            <a:ext cx="9446296" cy="7373729"/>
            <a:chOff x="0" y="0"/>
            <a:chExt cx="970314" cy="757422"/>
          </a:xfrm>
        </p:grpSpPr>
        <p:sp>
          <p:nvSpPr>
            <p:cNvPr id="4" name="Freeform 4"/>
            <p:cNvSpPr/>
            <p:nvPr/>
          </p:nvSpPr>
          <p:spPr>
            <a:xfrm>
              <a:off x="0" y="0"/>
              <a:ext cx="970314" cy="757422"/>
            </a:xfrm>
            <a:custGeom>
              <a:avLst/>
              <a:gdLst/>
              <a:ahLst/>
              <a:cxnLst/>
              <a:rect l="l" t="t" r="r" b="b"/>
              <a:pathLst>
                <a:path w="970314" h="757422">
                  <a:moveTo>
                    <a:pt x="323613" y="19070"/>
                  </a:moveTo>
                  <a:cubicBezTo>
                    <a:pt x="373198" y="7556"/>
                    <a:pt x="429913" y="0"/>
                    <a:pt x="485418" y="0"/>
                  </a:cubicBezTo>
                  <a:cubicBezTo>
                    <a:pt x="540926" y="0"/>
                    <a:pt x="594338" y="6476"/>
                    <a:pt x="643559" y="17990"/>
                  </a:cubicBezTo>
                  <a:cubicBezTo>
                    <a:pt x="644608" y="18350"/>
                    <a:pt x="645654" y="18350"/>
                    <a:pt x="646701" y="18710"/>
                  </a:cubicBezTo>
                  <a:cubicBezTo>
                    <a:pt x="831548" y="64765"/>
                    <a:pt x="967696" y="186379"/>
                    <a:pt x="970314" y="327272"/>
                  </a:cubicBezTo>
                  <a:lnTo>
                    <a:pt x="970314" y="757422"/>
                  </a:lnTo>
                  <a:lnTo>
                    <a:pt x="0" y="757422"/>
                  </a:lnTo>
                  <a:lnTo>
                    <a:pt x="0" y="327591"/>
                  </a:lnTo>
                  <a:cubicBezTo>
                    <a:pt x="2618" y="185660"/>
                    <a:pt x="136671" y="64045"/>
                    <a:pt x="323613" y="19070"/>
                  </a:cubicBezTo>
                  <a:close/>
                </a:path>
              </a:pathLst>
            </a:custGeom>
            <a:solidFill>
              <a:srgbClr val="D9D9D9"/>
            </a:solidFill>
            <a:ln cap="sq">
              <a:noFill/>
              <a:prstDash val="solid"/>
              <a:miter/>
            </a:ln>
          </p:spPr>
          <p:txBody>
            <a:bodyPr/>
            <a:lstStyle/>
            <a:p>
              <a:endParaRPr lang="en-US"/>
            </a:p>
          </p:txBody>
        </p:sp>
        <p:sp>
          <p:nvSpPr>
            <p:cNvPr id="5" name="TextBox 5"/>
            <p:cNvSpPr txBox="1"/>
            <p:nvPr/>
          </p:nvSpPr>
          <p:spPr>
            <a:xfrm>
              <a:off x="0" y="-82550"/>
              <a:ext cx="970314" cy="839972"/>
            </a:xfrm>
            <a:prstGeom prst="rect">
              <a:avLst/>
            </a:prstGeom>
          </p:spPr>
          <p:txBody>
            <a:bodyPr lIns="50800" tIns="50800" rIns="50800" bIns="50800" rtlCol="0" anchor="ctr"/>
            <a:lstStyle/>
            <a:p>
              <a:pPr algn="ctr">
                <a:lnSpc>
                  <a:spcPts val="4659"/>
                </a:lnSpc>
              </a:pPr>
              <a:endParaRPr/>
            </a:p>
          </p:txBody>
        </p:sp>
      </p:grpSp>
      <p:sp>
        <p:nvSpPr>
          <p:cNvPr id="6" name="Freeform 6"/>
          <p:cNvSpPr/>
          <p:nvPr/>
        </p:nvSpPr>
        <p:spPr>
          <a:xfrm>
            <a:off x="15562069" y="9377969"/>
            <a:ext cx="2472794" cy="516196"/>
          </a:xfrm>
          <a:custGeom>
            <a:avLst/>
            <a:gdLst/>
            <a:ahLst/>
            <a:cxnLst/>
            <a:rect l="l" t="t" r="r" b="b"/>
            <a:pathLst>
              <a:path w="2472794" h="516196">
                <a:moveTo>
                  <a:pt x="0" y="0"/>
                </a:moveTo>
                <a:lnTo>
                  <a:pt x="2472794" y="0"/>
                </a:lnTo>
                <a:lnTo>
                  <a:pt x="2472794" y="516195"/>
                </a:lnTo>
                <a:lnTo>
                  <a:pt x="0" y="516195"/>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8614453" y="3012989"/>
            <a:ext cx="7417758" cy="781050"/>
          </a:xfrm>
          <a:prstGeom prst="rect">
            <a:avLst/>
          </a:prstGeom>
        </p:spPr>
        <p:txBody>
          <a:bodyPr lIns="0" tIns="0" rIns="0" bIns="0" rtlCol="0" anchor="t">
            <a:spAutoFit/>
          </a:bodyPr>
          <a:lstStyle/>
          <a:p>
            <a:pPr algn="l">
              <a:lnSpc>
                <a:spcPts val="4679"/>
              </a:lnSpc>
            </a:pPr>
            <a:r>
              <a:rPr lang="en-US" sz="3899" spc="-331">
                <a:solidFill>
                  <a:srgbClr val="000000"/>
                </a:solidFill>
                <a:latin typeface="Inter"/>
                <a:ea typeface="Inter"/>
                <a:cs typeface="Inter"/>
                <a:sym typeface="Inter"/>
              </a:rPr>
              <a:t>1) Being passed over for promotions</a:t>
            </a:r>
          </a:p>
          <a:p>
            <a:pPr algn="l">
              <a:lnSpc>
                <a:spcPts val="1560"/>
              </a:lnSpc>
            </a:pPr>
            <a:endParaRPr lang="en-US" sz="3899" spc="-331">
              <a:solidFill>
                <a:srgbClr val="000000"/>
              </a:solidFill>
              <a:latin typeface="Inter"/>
              <a:ea typeface="Inter"/>
              <a:cs typeface="Inter"/>
              <a:sym typeface="Inter"/>
            </a:endParaRPr>
          </a:p>
        </p:txBody>
      </p:sp>
      <p:sp>
        <p:nvSpPr>
          <p:cNvPr id="8" name="TextBox 8"/>
          <p:cNvSpPr txBox="1"/>
          <p:nvPr/>
        </p:nvSpPr>
        <p:spPr>
          <a:xfrm>
            <a:off x="1028700" y="3527339"/>
            <a:ext cx="6192957" cy="3626485"/>
          </a:xfrm>
          <a:prstGeom prst="rect">
            <a:avLst/>
          </a:prstGeom>
        </p:spPr>
        <p:txBody>
          <a:bodyPr lIns="0" tIns="0" rIns="0" bIns="0" rtlCol="0" anchor="t">
            <a:spAutoFit/>
          </a:bodyPr>
          <a:lstStyle/>
          <a:p>
            <a:pPr algn="l">
              <a:lnSpc>
                <a:spcPts val="7069"/>
              </a:lnSpc>
            </a:pPr>
            <a:r>
              <a:rPr lang="en-US" sz="6999" b="1" spc="-349">
                <a:solidFill>
                  <a:srgbClr val="EC1300"/>
                </a:solidFill>
                <a:latin typeface="Inter Bold"/>
                <a:ea typeface="Inter Bold"/>
                <a:cs typeface="Inter Bold"/>
                <a:sym typeface="Inter Bold"/>
              </a:rPr>
              <a:t>Age Discrimination in the Workforce</a:t>
            </a:r>
          </a:p>
        </p:txBody>
      </p:sp>
      <p:sp>
        <p:nvSpPr>
          <p:cNvPr id="9" name="TextBox 9"/>
          <p:cNvSpPr txBox="1"/>
          <p:nvPr/>
        </p:nvSpPr>
        <p:spPr>
          <a:xfrm>
            <a:off x="8614453" y="4066807"/>
            <a:ext cx="6531952" cy="1371600"/>
          </a:xfrm>
          <a:prstGeom prst="rect">
            <a:avLst/>
          </a:prstGeom>
        </p:spPr>
        <p:txBody>
          <a:bodyPr lIns="0" tIns="0" rIns="0" bIns="0" rtlCol="0" anchor="t">
            <a:spAutoFit/>
          </a:bodyPr>
          <a:lstStyle/>
          <a:p>
            <a:pPr algn="l">
              <a:lnSpc>
                <a:spcPts val="4679"/>
              </a:lnSpc>
            </a:pPr>
            <a:r>
              <a:rPr lang="en-US" sz="3899" spc="-331">
                <a:solidFill>
                  <a:srgbClr val="000000"/>
                </a:solidFill>
                <a:latin typeface="Inter"/>
                <a:ea typeface="Inter"/>
                <a:cs typeface="Inter"/>
                <a:sym typeface="Inter"/>
              </a:rPr>
              <a:t>2) Lack of flexibility for caregiving responsibilities</a:t>
            </a:r>
          </a:p>
          <a:p>
            <a:pPr algn="l">
              <a:lnSpc>
                <a:spcPts val="1560"/>
              </a:lnSpc>
            </a:pPr>
            <a:endParaRPr lang="en-US" sz="3899" spc="-331">
              <a:solidFill>
                <a:srgbClr val="000000"/>
              </a:solidFill>
              <a:latin typeface="Inter"/>
              <a:ea typeface="Inter"/>
              <a:cs typeface="Inter"/>
              <a:sym typeface="Inter"/>
            </a:endParaRPr>
          </a:p>
        </p:txBody>
      </p:sp>
      <p:sp>
        <p:nvSpPr>
          <p:cNvPr id="10" name="TextBox 10"/>
          <p:cNvSpPr txBox="1"/>
          <p:nvPr/>
        </p:nvSpPr>
        <p:spPr>
          <a:xfrm>
            <a:off x="8614453" y="5570220"/>
            <a:ext cx="7239418" cy="1333500"/>
          </a:xfrm>
          <a:prstGeom prst="rect">
            <a:avLst/>
          </a:prstGeom>
        </p:spPr>
        <p:txBody>
          <a:bodyPr lIns="0" tIns="0" rIns="0" bIns="0" rtlCol="0" anchor="t">
            <a:spAutoFit/>
          </a:bodyPr>
          <a:lstStyle/>
          <a:p>
            <a:pPr algn="l">
              <a:lnSpc>
                <a:spcPts val="4559"/>
              </a:lnSpc>
            </a:pPr>
            <a:r>
              <a:rPr lang="en-US" sz="3799" spc="-322">
                <a:solidFill>
                  <a:srgbClr val="000000"/>
                </a:solidFill>
                <a:latin typeface="Inter"/>
                <a:ea typeface="Inter"/>
                <a:cs typeface="Inter"/>
                <a:sym typeface="Inter"/>
              </a:rPr>
              <a:t>3) Perceived lack of skills or abilities to learn new skills</a:t>
            </a:r>
          </a:p>
          <a:p>
            <a:pPr algn="l">
              <a:lnSpc>
                <a:spcPts val="1440"/>
              </a:lnSpc>
            </a:pPr>
            <a:endParaRPr lang="en-US" sz="3799" spc="-322">
              <a:solidFill>
                <a:srgbClr val="000000"/>
              </a:solidFill>
              <a:latin typeface="Inter"/>
              <a:ea typeface="Inter"/>
              <a:cs typeface="Inter"/>
              <a:sym typeface="Inter"/>
            </a:endParaRPr>
          </a:p>
        </p:txBody>
      </p:sp>
      <p:sp>
        <p:nvSpPr>
          <p:cNvPr id="11" name="TextBox 11"/>
          <p:cNvSpPr txBox="1"/>
          <p:nvPr/>
        </p:nvSpPr>
        <p:spPr>
          <a:xfrm>
            <a:off x="8614453" y="7179945"/>
            <a:ext cx="7239418" cy="1276350"/>
          </a:xfrm>
          <a:prstGeom prst="rect">
            <a:avLst/>
          </a:prstGeom>
        </p:spPr>
        <p:txBody>
          <a:bodyPr lIns="0" tIns="0" rIns="0" bIns="0" rtlCol="0" anchor="t">
            <a:spAutoFit/>
          </a:bodyPr>
          <a:lstStyle/>
          <a:p>
            <a:pPr algn="l">
              <a:lnSpc>
                <a:spcPts val="4199"/>
              </a:lnSpc>
            </a:pPr>
            <a:r>
              <a:rPr lang="en-US" sz="3499" spc="-297">
                <a:solidFill>
                  <a:srgbClr val="000000"/>
                </a:solidFill>
                <a:latin typeface="Inter"/>
                <a:ea typeface="Inter"/>
                <a:cs typeface="Inter"/>
                <a:sym typeface="Inter"/>
              </a:rPr>
              <a:t>4) Lack of opportunities to share knowledge and experiences</a:t>
            </a:r>
          </a:p>
          <a:p>
            <a:pPr algn="l">
              <a:lnSpc>
                <a:spcPts val="1800"/>
              </a:lnSpc>
            </a:pPr>
            <a:endParaRPr lang="en-US" sz="3499" spc="-297">
              <a:solidFill>
                <a:srgbClr val="000000"/>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545469" y="3160116"/>
            <a:ext cx="16713831" cy="2001432"/>
            <a:chOff x="0" y="0"/>
            <a:chExt cx="4401997" cy="527126"/>
          </a:xfrm>
        </p:grpSpPr>
        <p:sp>
          <p:nvSpPr>
            <p:cNvPr id="3" name="Freeform 3"/>
            <p:cNvSpPr/>
            <p:nvPr/>
          </p:nvSpPr>
          <p:spPr>
            <a:xfrm>
              <a:off x="0" y="0"/>
              <a:ext cx="4401997" cy="527126"/>
            </a:xfrm>
            <a:custGeom>
              <a:avLst/>
              <a:gdLst/>
              <a:ahLst/>
              <a:cxnLst/>
              <a:rect l="l" t="t" r="r" b="b"/>
              <a:pathLst>
                <a:path w="4401997" h="527126">
                  <a:moveTo>
                    <a:pt x="0" y="0"/>
                  </a:moveTo>
                  <a:lnTo>
                    <a:pt x="4401997" y="0"/>
                  </a:lnTo>
                  <a:lnTo>
                    <a:pt x="4401997" y="527126"/>
                  </a:lnTo>
                  <a:lnTo>
                    <a:pt x="0" y="527126"/>
                  </a:lnTo>
                  <a:close/>
                </a:path>
              </a:pathLst>
            </a:custGeom>
            <a:solidFill>
              <a:srgbClr val="FFC9AB"/>
            </a:solidFill>
          </p:spPr>
          <p:txBody>
            <a:bodyPr/>
            <a:lstStyle/>
            <a:p>
              <a:endParaRPr lang="en-US"/>
            </a:p>
          </p:txBody>
        </p:sp>
        <p:sp>
          <p:nvSpPr>
            <p:cNvPr id="4" name="TextBox 4"/>
            <p:cNvSpPr txBox="1"/>
            <p:nvPr/>
          </p:nvSpPr>
          <p:spPr>
            <a:xfrm>
              <a:off x="0" y="-209550"/>
              <a:ext cx="4401997" cy="736676"/>
            </a:xfrm>
            <a:prstGeom prst="rect">
              <a:avLst/>
            </a:prstGeom>
          </p:spPr>
          <p:txBody>
            <a:bodyPr lIns="50800" tIns="50800" rIns="50800" bIns="50800" rtlCol="0" anchor="ctr"/>
            <a:lstStyle/>
            <a:p>
              <a:pPr algn="ctr">
                <a:lnSpc>
                  <a:spcPts val="4659"/>
                </a:lnSpc>
              </a:pPr>
              <a:endParaRPr/>
            </a:p>
          </p:txBody>
        </p:sp>
      </p:grpSp>
      <p:pic>
        <p:nvPicPr>
          <p:cNvPr id="5" name="Picture 5"/>
          <p:cNvPicPr>
            <a:picLocks noChangeAspect="1"/>
          </p:cNvPicPr>
          <p:nvPr/>
        </p:nvPicPr>
        <p:blipFill>
          <a:blip r:embed="rId2"/>
          <a:stretch>
            <a:fillRect/>
          </a:stretch>
        </p:blipFill>
        <p:spPr>
          <a:xfrm>
            <a:off x="1209813" y="3064904"/>
            <a:ext cx="2191858" cy="2191858"/>
          </a:xfrm>
          <a:prstGeom prst="rect">
            <a:avLst/>
          </a:prstGeom>
        </p:spPr>
      </p:pic>
      <p:grpSp>
        <p:nvGrpSpPr>
          <p:cNvPr id="6" name="Group 6"/>
          <p:cNvGrpSpPr/>
          <p:nvPr/>
        </p:nvGrpSpPr>
        <p:grpSpPr>
          <a:xfrm>
            <a:off x="545469" y="5178729"/>
            <a:ext cx="8806612" cy="2022575"/>
            <a:chOff x="0" y="0"/>
            <a:chExt cx="2319437" cy="532695"/>
          </a:xfrm>
        </p:grpSpPr>
        <p:sp>
          <p:nvSpPr>
            <p:cNvPr id="7" name="Freeform 7"/>
            <p:cNvSpPr/>
            <p:nvPr/>
          </p:nvSpPr>
          <p:spPr>
            <a:xfrm>
              <a:off x="0" y="0"/>
              <a:ext cx="2319437" cy="532695"/>
            </a:xfrm>
            <a:custGeom>
              <a:avLst/>
              <a:gdLst/>
              <a:ahLst/>
              <a:cxnLst/>
              <a:rect l="l" t="t" r="r" b="b"/>
              <a:pathLst>
                <a:path w="2319437" h="532695">
                  <a:moveTo>
                    <a:pt x="0" y="0"/>
                  </a:moveTo>
                  <a:lnTo>
                    <a:pt x="2319437" y="0"/>
                  </a:lnTo>
                  <a:lnTo>
                    <a:pt x="2319437" y="532695"/>
                  </a:lnTo>
                  <a:lnTo>
                    <a:pt x="0" y="532695"/>
                  </a:lnTo>
                  <a:close/>
                </a:path>
              </a:pathLst>
            </a:custGeom>
            <a:solidFill>
              <a:srgbClr val="FFC5C0"/>
            </a:solidFill>
          </p:spPr>
          <p:txBody>
            <a:bodyPr/>
            <a:lstStyle/>
            <a:p>
              <a:endParaRPr lang="en-US"/>
            </a:p>
          </p:txBody>
        </p:sp>
        <p:sp>
          <p:nvSpPr>
            <p:cNvPr id="8" name="TextBox 8"/>
            <p:cNvSpPr txBox="1"/>
            <p:nvPr/>
          </p:nvSpPr>
          <p:spPr>
            <a:xfrm>
              <a:off x="0" y="-209550"/>
              <a:ext cx="2319437" cy="742245"/>
            </a:xfrm>
            <a:prstGeom prst="rect">
              <a:avLst/>
            </a:prstGeom>
          </p:spPr>
          <p:txBody>
            <a:bodyPr lIns="50800" tIns="50800" rIns="50800" bIns="50800" rtlCol="0" anchor="ctr"/>
            <a:lstStyle/>
            <a:p>
              <a:pPr algn="ctr">
                <a:lnSpc>
                  <a:spcPts val="4659"/>
                </a:lnSpc>
              </a:pPr>
              <a:endParaRPr/>
            </a:p>
          </p:txBody>
        </p:sp>
      </p:grpSp>
      <p:pic>
        <p:nvPicPr>
          <p:cNvPr id="9" name="Picture 9"/>
          <p:cNvPicPr>
            <a:picLocks noChangeAspect="1"/>
          </p:cNvPicPr>
          <p:nvPr/>
        </p:nvPicPr>
        <p:blipFill>
          <a:blip r:embed="rId3"/>
          <a:stretch>
            <a:fillRect/>
          </a:stretch>
        </p:blipFill>
        <p:spPr>
          <a:xfrm>
            <a:off x="1217147" y="5138090"/>
            <a:ext cx="2103854" cy="2103854"/>
          </a:xfrm>
          <a:prstGeom prst="rect">
            <a:avLst/>
          </a:prstGeom>
        </p:spPr>
      </p:pic>
      <p:grpSp>
        <p:nvGrpSpPr>
          <p:cNvPr id="10" name="Group 10"/>
          <p:cNvGrpSpPr/>
          <p:nvPr/>
        </p:nvGrpSpPr>
        <p:grpSpPr>
          <a:xfrm>
            <a:off x="9352081" y="5178729"/>
            <a:ext cx="7907219" cy="3432902"/>
            <a:chOff x="0" y="0"/>
            <a:chExt cx="2082560" cy="904139"/>
          </a:xfrm>
        </p:grpSpPr>
        <p:sp>
          <p:nvSpPr>
            <p:cNvPr id="11" name="Freeform 11"/>
            <p:cNvSpPr/>
            <p:nvPr/>
          </p:nvSpPr>
          <p:spPr>
            <a:xfrm>
              <a:off x="0" y="0"/>
              <a:ext cx="2082560" cy="904139"/>
            </a:xfrm>
            <a:custGeom>
              <a:avLst/>
              <a:gdLst/>
              <a:ahLst/>
              <a:cxnLst/>
              <a:rect l="l" t="t" r="r" b="b"/>
              <a:pathLst>
                <a:path w="2082560" h="904139">
                  <a:moveTo>
                    <a:pt x="0" y="0"/>
                  </a:moveTo>
                  <a:lnTo>
                    <a:pt x="2082560" y="0"/>
                  </a:lnTo>
                  <a:lnTo>
                    <a:pt x="2082560" y="904139"/>
                  </a:lnTo>
                  <a:lnTo>
                    <a:pt x="0" y="904139"/>
                  </a:lnTo>
                  <a:close/>
                </a:path>
              </a:pathLst>
            </a:custGeom>
            <a:solidFill>
              <a:srgbClr val="E6B3CF"/>
            </a:solidFill>
          </p:spPr>
          <p:txBody>
            <a:bodyPr/>
            <a:lstStyle/>
            <a:p>
              <a:endParaRPr lang="en-US"/>
            </a:p>
          </p:txBody>
        </p:sp>
        <p:sp>
          <p:nvSpPr>
            <p:cNvPr id="12" name="TextBox 12"/>
            <p:cNvSpPr txBox="1"/>
            <p:nvPr/>
          </p:nvSpPr>
          <p:spPr>
            <a:xfrm>
              <a:off x="0" y="-209550"/>
              <a:ext cx="2082560" cy="1113689"/>
            </a:xfrm>
            <a:prstGeom prst="rect">
              <a:avLst/>
            </a:prstGeom>
          </p:spPr>
          <p:txBody>
            <a:bodyPr lIns="50800" tIns="50800" rIns="50800" bIns="50800" rtlCol="0" anchor="ctr"/>
            <a:lstStyle/>
            <a:p>
              <a:pPr algn="ctr">
                <a:lnSpc>
                  <a:spcPts val="4659"/>
                </a:lnSpc>
              </a:pPr>
              <a:endParaRPr/>
            </a:p>
          </p:txBody>
        </p:sp>
      </p:grpSp>
      <p:pic>
        <p:nvPicPr>
          <p:cNvPr id="13" name="Picture 13"/>
          <p:cNvPicPr>
            <a:picLocks noChangeAspect="1"/>
          </p:cNvPicPr>
          <p:nvPr/>
        </p:nvPicPr>
        <p:blipFill>
          <a:blip r:embed="rId4"/>
          <a:stretch>
            <a:fillRect/>
          </a:stretch>
        </p:blipFill>
        <p:spPr>
          <a:xfrm>
            <a:off x="9401867" y="5231268"/>
            <a:ext cx="2741970" cy="2741970"/>
          </a:xfrm>
          <a:prstGeom prst="rect">
            <a:avLst/>
          </a:prstGeom>
        </p:spPr>
      </p:pic>
      <p:sp>
        <p:nvSpPr>
          <p:cNvPr id="14" name="Freeform 14"/>
          <p:cNvSpPr/>
          <p:nvPr/>
        </p:nvSpPr>
        <p:spPr>
          <a:xfrm>
            <a:off x="15466028" y="9364106"/>
            <a:ext cx="2563008" cy="535028"/>
          </a:xfrm>
          <a:custGeom>
            <a:avLst/>
            <a:gdLst/>
            <a:ahLst/>
            <a:cxnLst/>
            <a:rect l="l" t="t" r="r" b="b"/>
            <a:pathLst>
              <a:path w="2563008" h="535028">
                <a:moveTo>
                  <a:pt x="0" y="0"/>
                </a:moveTo>
                <a:lnTo>
                  <a:pt x="2563008" y="0"/>
                </a:lnTo>
                <a:lnTo>
                  <a:pt x="2563008" y="535028"/>
                </a:lnTo>
                <a:lnTo>
                  <a:pt x="0" y="535028"/>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4234757" y="3590603"/>
            <a:ext cx="11679226" cy="1073785"/>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00000"/>
                </a:solidFill>
                <a:latin typeface="Inter Bold"/>
                <a:ea typeface="Inter Bold"/>
                <a:cs typeface="Inter Bold"/>
                <a:sym typeface="Inter Bold"/>
              </a:rPr>
              <a:t>Research shows that 57% are willing to learn new skills if requested by their current or a potential employer </a:t>
            </a:r>
          </a:p>
        </p:txBody>
      </p:sp>
      <p:sp>
        <p:nvSpPr>
          <p:cNvPr id="16" name="TextBox 16"/>
          <p:cNvSpPr txBox="1"/>
          <p:nvPr/>
        </p:nvSpPr>
        <p:spPr>
          <a:xfrm>
            <a:off x="1047224" y="733382"/>
            <a:ext cx="15700308" cy="1835785"/>
          </a:xfrm>
          <a:prstGeom prst="rect">
            <a:avLst/>
          </a:prstGeom>
        </p:spPr>
        <p:txBody>
          <a:bodyPr lIns="0" tIns="0" rIns="0" bIns="0" rtlCol="0" anchor="t">
            <a:spAutoFit/>
          </a:bodyPr>
          <a:lstStyle/>
          <a:p>
            <a:pPr algn="ctr">
              <a:lnSpc>
                <a:spcPts val="7069"/>
              </a:lnSpc>
            </a:pPr>
            <a:r>
              <a:rPr lang="en-US" sz="6999" b="1" spc="-349">
                <a:solidFill>
                  <a:srgbClr val="000000"/>
                </a:solidFill>
                <a:latin typeface="Inter Bold"/>
                <a:ea typeface="Inter Bold"/>
                <a:cs typeface="Inter Bold"/>
                <a:sym typeface="Inter Bold"/>
              </a:rPr>
              <a:t>Importance of Providing Additional Education</a:t>
            </a:r>
          </a:p>
        </p:txBody>
      </p:sp>
      <p:sp>
        <p:nvSpPr>
          <p:cNvPr id="17" name="TextBox 17"/>
          <p:cNvSpPr txBox="1"/>
          <p:nvPr/>
        </p:nvSpPr>
        <p:spPr>
          <a:xfrm>
            <a:off x="3595658" y="5326416"/>
            <a:ext cx="5756423" cy="1593851"/>
          </a:xfrm>
          <a:prstGeom prst="rect">
            <a:avLst/>
          </a:prstGeom>
        </p:spPr>
        <p:txBody>
          <a:bodyPr lIns="0" tIns="0" rIns="0" bIns="0" rtlCol="0" anchor="t">
            <a:spAutoFit/>
          </a:bodyPr>
          <a:lstStyle/>
          <a:p>
            <a:pPr algn="l">
              <a:lnSpc>
                <a:spcPts val="4324"/>
              </a:lnSpc>
            </a:pPr>
            <a:r>
              <a:rPr lang="en-US" sz="2499" b="1">
                <a:solidFill>
                  <a:srgbClr val="000000"/>
                </a:solidFill>
                <a:latin typeface="Inter Bold"/>
                <a:ea typeface="Inter Bold"/>
                <a:cs typeface="Inter Bold"/>
                <a:sym typeface="Inter Bold"/>
              </a:rPr>
              <a:t>42% are interested in receiving additional job or skill training of any kind if it were available for free </a:t>
            </a:r>
          </a:p>
        </p:txBody>
      </p:sp>
      <p:sp>
        <p:nvSpPr>
          <p:cNvPr id="18" name="TextBox 18"/>
          <p:cNvSpPr txBox="1"/>
          <p:nvPr/>
        </p:nvSpPr>
        <p:spPr>
          <a:xfrm>
            <a:off x="12191564" y="5347372"/>
            <a:ext cx="4896242" cy="3079116"/>
          </a:xfrm>
          <a:prstGeom prst="rect">
            <a:avLst/>
          </a:prstGeom>
        </p:spPr>
        <p:txBody>
          <a:bodyPr lIns="0" tIns="0" rIns="0" bIns="0" rtlCol="0" anchor="t">
            <a:spAutoFit/>
          </a:bodyPr>
          <a:lstStyle/>
          <a:p>
            <a:pPr algn="ctr">
              <a:lnSpc>
                <a:spcPts val="4059"/>
              </a:lnSpc>
            </a:pPr>
            <a:r>
              <a:rPr lang="en-US" sz="2899" b="1">
                <a:solidFill>
                  <a:srgbClr val="000000"/>
                </a:solidFill>
                <a:latin typeface="Arimo Bold"/>
                <a:ea typeface="Arimo Bold"/>
                <a:cs typeface="Arimo Bold"/>
                <a:sym typeface="Arimo Bold"/>
              </a:rPr>
              <a:t>Despite the willingness to learn new skills, 66% say that they did not participate in any job-related training or education in the past 2 years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545469" y="3160116"/>
            <a:ext cx="16713831" cy="6004333"/>
            <a:chOff x="0" y="0"/>
            <a:chExt cx="4401997" cy="1581388"/>
          </a:xfrm>
        </p:grpSpPr>
        <p:sp>
          <p:nvSpPr>
            <p:cNvPr id="3" name="Freeform 3"/>
            <p:cNvSpPr/>
            <p:nvPr/>
          </p:nvSpPr>
          <p:spPr>
            <a:xfrm>
              <a:off x="0" y="0"/>
              <a:ext cx="4401997" cy="1581388"/>
            </a:xfrm>
            <a:custGeom>
              <a:avLst/>
              <a:gdLst/>
              <a:ahLst/>
              <a:cxnLst/>
              <a:rect l="l" t="t" r="r" b="b"/>
              <a:pathLst>
                <a:path w="4401997" h="1581388">
                  <a:moveTo>
                    <a:pt x="0" y="0"/>
                  </a:moveTo>
                  <a:lnTo>
                    <a:pt x="4401997" y="0"/>
                  </a:lnTo>
                  <a:lnTo>
                    <a:pt x="4401997" y="1581388"/>
                  </a:lnTo>
                  <a:lnTo>
                    <a:pt x="0" y="1581388"/>
                  </a:lnTo>
                  <a:close/>
                </a:path>
              </a:pathLst>
            </a:custGeom>
            <a:solidFill>
              <a:srgbClr val="FAE4E1"/>
            </a:solidFill>
          </p:spPr>
          <p:txBody>
            <a:bodyPr/>
            <a:lstStyle/>
            <a:p>
              <a:endParaRPr lang="en-US"/>
            </a:p>
          </p:txBody>
        </p:sp>
        <p:sp>
          <p:nvSpPr>
            <p:cNvPr id="4" name="TextBox 4"/>
            <p:cNvSpPr txBox="1"/>
            <p:nvPr/>
          </p:nvSpPr>
          <p:spPr>
            <a:xfrm>
              <a:off x="0" y="-209550"/>
              <a:ext cx="4401997" cy="1790938"/>
            </a:xfrm>
            <a:prstGeom prst="rect">
              <a:avLst/>
            </a:prstGeom>
          </p:spPr>
          <p:txBody>
            <a:bodyPr lIns="50800" tIns="50800" rIns="50800" bIns="50800" rtlCol="0" anchor="ctr"/>
            <a:lstStyle/>
            <a:p>
              <a:pPr algn="ctr">
                <a:lnSpc>
                  <a:spcPts val="4659"/>
                </a:lnSpc>
              </a:pPr>
              <a:endParaRPr/>
            </a:p>
          </p:txBody>
        </p:sp>
      </p:grpSp>
      <p:sp>
        <p:nvSpPr>
          <p:cNvPr id="5" name="TextBox 5"/>
          <p:cNvSpPr txBox="1"/>
          <p:nvPr/>
        </p:nvSpPr>
        <p:spPr>
          <a:xfrm>
            <a:off x="796347" y="3277101"/>
            <a:ext cx="16212076" cy="5995672"/>
          </a:xfrm>
          <a:prstGeom prst="rect">
            <a:avLst/>
          </a:prstGeom>
        </p:spPr>
        <p:txBody>
          <a:bodyPr lIns="0" tIns="0" rIns="0" bIns="0" rtlCol="0" anchor="t">
            <a:spAutoFit/>
          </a:bodyPr>
          <a:lstStyle/>
          <a:p>
            <a:pPr algn="l">
              <a:lnSpc>
                <a:spcPts val="5179"/>
              </a:lnSpc>
            </a:pPr>
            <a:r>
              <a:rPr lang="en-US" sz="3699">
                <a:solidFill>
                  <a:srgbClr val="000000"/>
                </a:solidFill>
                <a:latin typeface="Arimo"/>
                <a:ea typeface="Arimo"/>
                <a:cs typeface="Arimo"/>
                <a:sym typeface="Arimo"/>
              </a:rPr>
              <a:t>• Among those who did participate in job-related skills training or education   programs in the past two years </a:t>
            </a:r>
            <a:r>
              <a:rPr lang="en-US" sz="3699" b="1">
                <a:solidFill>
                  <a:srgbClr val="000000"/>
                </a:solidFill>
                <a:latin typeface="Arimo Bold"/>
                <a:ea typeface="Arimo Bold"/>
                <a:cs typeface="Arimo Bold"/>
                <a:sym typeface="Arimo Bold"/>
              </a:rPr>
              <a:t>(32%)</a:t>
            </a:r>
            <a:r>
              <a:rPr lang="en-US" sz="3699">
                <a:solidFill>
                  <a:srgbClr val="000000"/>
                </a:solidFill>
                <a:latin typeface="Arimo"/>
                <a:ea typeface="Arimo"/>
                <a:cs typeface="Arimo"/>
                <a:sym typeface="Arimo"/>
              </a:rPr>
              <a:t>, </a:t>
            </a:r>
          </a:p>
          <a:p>
            <a:pPr algn="l">
              <a:lnSpc>
                <a:spcPts val="5179"/>
              </a:lnSpc>
            </a:pPr>
            <a:r>
              <a:rPr lang="en-US" sz="3699">
                <a:solidFill>
                  <a:srgbClr val="000000"/>
                </a:solidFill>
                <a:latin typeface="Arimo"/>
                <a:ea typeface="Arimo"/>
                <a:cs typeface="Arimo"/>
                <a:sym typeface="Arimo"/>
              </a:rPr>
              <a:t>• One in ten took computer or other technology training </a:t>
            </a:r>
            <a:r>
              <a:rPr lang="en-US" sz="3699" b="1">
                <a:solidFill>
                  <a:srgbClr val="000000"/>
                </a:solidFill>
                <a:latin typeface="Arimo Bold"/>
                <a:ea typeface="Arimo Bold"/>
                <a:cs typeface="Arimo Bold"/>
                <a:sym typeface="Arimo Bold"/>
              </a:rPr>
              <a:t>(12%)</a:t>
            </a:r>
            <a:r>
              <a:rPr lang="en-US" sz="3699">
                <a:solidFill>
                  <a:srgbClr val="000000"/>
                </a:solidFill>
                <a:latin typeface="Arimo"/>
                <a:ea typeface="Arimo"/>
                <a:cs typeface="Arimo"/>
                <a:sym typeface="Arimo"/>
              </a:rPr>
              <a:t> </a:t>
            </a:r>
          </a:p>
          <a:p>
            <a:pPr algn="l">
              <a:lnSpc>
                <a:spcPts val="5179"/>
              </a:lnSpc>
            </a:pPr>
            <a:r>
              <a:rPr lang="en-US" sz="3699">
                <a:solidFill>
                  <a:srgbClr val="000000"/>
                </a:solidFill>
                <a:latin typeface="Arimo"/>
                <a:ea typeface="Arimo"/>
                <a:cs typeface="Arimo"/>
                <a:sym typeface="Arimo"/>
              </a:rPr>
              <a:t>• Continuing education classes </a:t>
            </a:r>
            <a:r>
              <a:rPr lang="en-US" sz="3699" b="1">
                <a:solidFill>
                  <a:srgbClr val="000000"/>
                </a:solidFill>
                <a:latin typeface="Arimo Bold"/>
                <a:ea typeface="Arimo Bold"/>
                <a:cs typeface="Arimo Bold"/>
                <a:sym typeface="Arimo Bold"/>
              </a:rPr>
              <a:t>(10%)</a:t>
            </a:r>
            <a:r>
              <a:rPr lang="en-US" sz="3699">
                <a:solidFill>
                  <a:srgbClr val="000000"/>
                </a:solidFill>
                <a:latin typeface="Arimo"/>
                <a:ea typeface="Arimo"/>
                <a:cs typeface="Arimo"/>
                <a:sym typeface="Arimo"/>
              </a:rPr>
              <a:t>. </a:t>
            </a:r>
          </a:p>
          <a:p>
            <a:pPr algn="l">
              <a:lnSpc>
                <a:spcPts val="5179"/>
              </a:lnSpc>
            </a:pPr>
            <a:r>
              <a:rPr lang="en-US" sz="3699">
                <a:solidFill>
                  <a:srgbClr val="000000"/>
                </a:solidFill>
                <a:latin typeface="Arimo"/>
                <a:ea typeface="Arimo"/>
                <a:cs typeface="Arimo"/>
                <a:sym typeface="Arimo"/>
              </a:rPr>
              <a:t>• Computer or other technology training </a:t>
            </a:r>
            <a:r>
              <a:rPr lang="en-US" sz="3699" b="1">
                <a:solidFill>
                  <a:srgbClr val="000000"/>
                </a:solidFill>
                <a:latin typeface="Arimo Bold"/>
                <a:ea typeface="Arimo Bold"/>
                <a:cs typeface="Arimo Bold"/>
                <a:sym typeface="Arimo Bold"/>
              </a:rPr>
              <a:t>(47%)</a:t>
            </a:r>
          </a:p>
          <a:p>
            <a:pPr algn="l">
              <a:lnSpc>
                <a:spcPts val="5179"/>
              </a:lnSpc>
            </a:pPr>
            <a:r>
              <a:rPr lang="en-US" sz="3699">
                <a:solidFill>
                  <a:srgbClr val="000000"/>
                </a:solidFill>
                <a:latin typeface="Arimo"/>
                <a:ea typeface="Arimo"/>
                <a:cs typeface="Arimo"/>
                <a:sym typeface="Arimo"/>
              </a:rPr>
              <a:t>• Foreign language </a:t>
            </a:r>
            <a:r>
              <a:rPr lang="en-US" sz="3699" b="1">
                <a:solidFill>
                  <a:srgbClr val="000000"/>
                </a:solidFill>
                <a:latin typeface="Arimo Bold"/>
                <a:ea typeface="Arimo Bold"/>
                <a:cs typeface="Arimo Bold"/>
                <a:sym typeface="Arimo Bold"/>
              </a:rPr>
              <a:t>(32%)</a:t>
            </a:r>
            <a:r>
              <a:rPr lang="en-US" sz="3699">
                <a:solidFill>
                  <a:srgbClr val="000000"/>
                </a:solidFill>
                <a:latin typeface="Arimo"/>
                <a:ea typeface="Arimo"/>
                <a:cs typeface="Arimo"/>
                <a:sym typeface="Arimo"/>
              </a:rPr>
              <a:t>, </a:t>
            </a:r>
          </a:p>
          <a:p>
            <a:pPr algn="l">
              <a:lnSpc>
                <a:spcPts val="5179"/>
              </a:lnSpc>
            </a:pPr>
            <a:r>
              <a:rPr lang="en-US" sz="3699">
                <a:solidFill>
                  <a:srgbClr val="000000"/>
                </a:solidFill>
                <a:latin typeface="Arimo"/>
                <a:ea typeface="Arimo"/>
                <a:cs typeface="Arimo"/>
                <a:sym typeface="Arimo"/>
              </a:rPr>
              <a:t>• Professional skills training </a:t>
            </a:r>
            <a:r>
              <a:rPr lang="en-US" sz="3699" b="1">
                <a:solidFill>
                  <a:srgbClr val="000000"/>
                </a:solidFill>
                <a:latin typeface="Arimo Bold"/>
                <a:ea typeface="Arimo Bold"/>
                <a:cs typeface="Arimo Bold"/>
                <a:sym typeface="Arimo Bold"/>
              </a:rPr>
              <a:t>(24%)</a:t>
            </a:r>
            <a:r>
              <a:rPr lang="en-US" sz="3699">
                <a:solidFill>
                  <a:srgbClr val="000000"/>
                </a:solidFill>
                <a:latin typeface="Arimo"/>
                <a:ea typeface="Arimo"/>
                <a:cs typeface="Arimo"/>
                <a:sym typeface="Arimo"/>
              </a:rPr>
              <a:t> </a:t>
            </a:r>
          </a:p>
          <a:p>
            <a:pPr algn="l">
              <a:lnSpc>
                <a:spcPts val="5179"/>
              </a:lnSpc>
            </a:pPr>
            <a:r>
              <a:rPr lang="en-US" sz="3699">
                <a:solidFill>
                  <a:srgbClr val="000000"/>
                </a:solidFill>
                <a:latin typeface="Arimo"/>
                <a:ea typeface="Arimo"/>
                <a:cs typeface="Arimo"/>
                <a:sym typeface="Arimo"/>
              </a:rPr>
              <a:t>• General continuing education</a:t>
            </a:r>
            <a:r>
              <a:rPr lang="en-US" sz="3699" b="1">
                <a:solidFill>
                  <a:srgbClr val="000000"/>
                </a:solidFill>
                <a:latin typeface="Arimo Bold"/>
                <a:ea typeface="Arimo Bold"/>
                <a:cs typeface="Arimo Bold"/>
                <a:sym typeface="Arimo Bold"/>
              </a:rPr>
              <a:t> (24%)</a:t>
            </a:r>
          </a:p>
          <a:p>
            <a:pPr algn="l">
              <a:lnSpc>
                <a:spcPts val="5879"/>
              </a:lnSpc>
            </a:pPr>
            <a:endParaRPr lang="en-US" sz="3699" b="1">
              <a:solidFill>
                <a:srgbClr val="000000"/>
              </a:solidFill>
              <a:latin typeface="Arimo Bold"/>
              <a:ea typeface="Arimo Bold"/>
              <a:cs typeface="Arimo Bold"/>
              <a:sym typeface="Arimo Bold"/>
            </a:endParaRPr>
          </a:p>
        </p:txBody>
      </p:sp>
      <p:sp>
        <p:nvSpPr>
          <p:cNvPr id="6" name="Freeform 6"/>
          <p:cNvSpPr/>
          <p:nvPr/>
        </p:nvSpPr>
        <p:spPr>
          <a:xfrm>
            <a:off x="15466028" y="9436659"/>
            <a:ext cx="2563008" cy="535028"/>
          </a:xfrm>
          <a:custGeom>
            <a:avLst/>
            <a:gdLst/>
            <a:ahLst/>
            <a:cxnLst/>
            <a:rect l="l" t="t" r="r" b="b"/>
            <a:pathLst>
              <a:path w="2563008" h="535028">
                <a:moveTo>
                  <a:pt x="0" y="0"/>
                </a:moveTo>
                <a:lnTo>
                  <a:pt x="2563008" y="0"/>
                </a:lnTo>
                <a:lnTo>
                  <a:pt x="2563008" y="535028"/>
                </a:lnTo>
                <a:lnTo>
                  <a:pt x="0" y="535028"/>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796347" y="733382"/>
            <a:ext cx="15951185" cy="1835785"/>
          </a:xfrm>
          <a:prstGeom prst="rect">
            <a:avLst/>
          </a:prstGeom>
        </p:spPr>
        <p:txBody>
          <a:bodyPr lIns="0" tIns="0" rIns="0" bIns="0" rtlCol="0" anchor="t">
            <a:spAutoFit/>
          </a:bodyPr>
          <a:lstStyle/>
          <a:p>
            <a:pPr algn="ctr">
              <a:lnSpc>
                <a:spcPts val="7069"/>
              </a:lnSpc>
            </a:pPr>
            <a:r>
              <a:rPr lang="en-US" sz="6999" b="1" spc="-349" dirty="0">
                <a:solidFill>
                  <a:srgbClr val="000000"/>
                </a:solidFill>
                <a:latin typeface="Inter Bold"/>
                <a:ea typeface="Inter Bold"/>
                <a:cs typeface="Inter Bold"/>
                <a:sym typeface="Inter Bold"/>
              </a:rPr>
              <a:t>Importance of Providing Additional Education Continued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2714893" y="3536010"/>
            <a:ext cx="12311813" cy="4763341"/>
            <a:chOff x="0" y="0"/>
            <a:chExt cx="16415750" cy="6351121"/>
          </a:xfrm>
        </p:grpSpPr>
        <p:pic>
          <p:nvPicPr>
            <p:cNvPr id="3" name="Picture 3"/>
            <p:cNvPicPr>
              <a:picLocks noChangeAspect="1"/>
            </p:cNvPicPr>
            <p:nvPr/>
          </p:nvPicPr>
          <p:blipFill>
            <a:blip r:embed="rId3"/>
            <a:srcRect l="567" r="567"/>
            <a:stretch>
              <a:fillRect/>
            </a:stretch>
          </p:blipFill>
          <p:spPr>
            <a:xfrm>
              <a:off x="0" y="0"/>
              <a:ext cx="16415750" cy="6351121"/>
            </a:xfrm>
            <a:prstGeom prst="rect">
              <a:avLst/>
            </a:prstGeom>
          </p:spPr>
        </p:pic>
      </p:grpSp>
      <p:sp>
        <p:nvSpPr>
          <p:cNvPr id="4" name="Freeform 4"/>
          <p:cNvSpPr/>
          <p:nvPr/>
        </p:nvSpPr>
        <p:spPr>
          <a:xfrm rot="2565830">
            <a:off x="8429910" y="7006250"/>
            <a:ext cx="1632172" cy="1338381"/>
          </a:xfrm>
          <a:custGeom>
            <a:avLst/>
            <a:gdLst/>
            <a:ahLst/>
            <a:cxnLst/>
            <a:rect l="l" t="t" r="r" b="b"/>
            <a:pathLst>
              <a:path w="1632172" h="1338381">
                <a:moveTo>
                  <a:pt x="0" y="0"/>
                </a:moveTo>
                <a:lnTo>
                  <a:pt x="1632172" y="0"/>
                </a:lnTo>
                <a:lnTo>
                  <a:pt x="1632172" y="1338381"/>
                </a:lnTo>
                <a:lnTo>
                  <a:pt x="0" y="1338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453904" y="9279007"/>
            <a:ext cx="2563008" cy="535028"/>
          </a:xfrm>
          <a:custGeom>
            <a:avLst/>
            <a:gdLst/>
            <a:ahLst/>
            <a:cxnLst/>
            <a:rect l="l" t="t" r="r" b="b"/>
            <a:pathLst>
              <a:path w="2563008" h="535028">
                <a:moveTo>
                  <a:pt x="0" y="0"/>
                </a:moveTo>
                <a:lnTo>
                  <a:pt x="2563009" y="0"/>
                </a:lnTo>
                <a:lnTo>
                  <a:pt x="2563009" y="535028"/>
                </a:lnTo>
                <a:lnTo>
                  <a:pt x="0" y="535028"/>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569268" y="1152525"/>
            <a:ext cx="16048986" cy="1835785"/>
          </a:xfrm>
          <a:prstGeom prst="rect">
            <a:avLst/>
          </a:prstGeom>
        </p:spPr>
        <p:txBody>
          <a:bodyPr lIns="0" tIns="0" rIns="0" bIns="0" rtlCol="0" anchor="t">
            <a:spAutoFit/>
          </a:bodyPr>
          <a:lstStyle/>
          <a:p>
            <a:pPr algn="ctr">
              <a:lnSpc>
                <a:spcPts val="7069"/>
              </a:lnSpc>
            </a:pPr>
            <a:r>
              <a:rPr lang="en-US" sz="6999" b="1" spc="-349">
                <a:solidFill>
                  <a:srgbClr val="000000"/>
                </a:solidFill>
                <a:latin typeface="Inter Bold"/>
                <a:ea typeface="Inter Bold"/>
                <a:cs typeface="Inter Bold"/>
                <a:sym typeface="Inter Bold"/>
              </a:rPr>
              <a:t>What Is the Older Worker Looking for in Employment Opportunities?</a:t>
            </a:r>
            <a:r>
              <a:rPr lang="en-US" sz="6999" spc="-349">
                <a:solidFill>
                  <a:srgbClr val="000000"/>
                </a:solidFill>
                <a:latin typeface="Inter"/>
                <a:ea typeface="Inter"/>
                <a:cs typeface="Inter"/>
                <a:sym typeface="Inter"/>
              </a:rPr>
              <a:t> </a:t>
            </a:r>
          </a:p>
        </p:txBody>
      </p:sp>
      <p:sp>
        <p:nvSpPr>
          <p:cNvPr id="7" name="TextBox 7"/>
          <p:cNvSpPr txBox="1"/>
          <p:nvPr/>
        </p:nvSpPr>
        <p:spPr>
          <a:xfrm>
            <a:off x="-335129" y="9756885"/>
            <a:ext cx="3867410" cy="375286"/>
          </a:xfrm>
          <a:prstGeom prst="rect">
            <a:avLst/>
          </a:prstGeom>
        </p:spPr>
        <p:txBody>
          <a:bodyPr lIns="0" tIns="0" rIns="0" bIns="0" rtlCol="0" anchor="t">
            <a:spAutoFit/>
          </a:bodyPr>
          <a:lstStyle/>
          <a:p>
            <a:pPr algn="ctr">
              <a:lnSpc>
                <a:spcPts val="2939"/>
              </a:lnSpc>
            </a:pPr>
            <a:r>
              <a:rPr lang="en-US" sz="2099" i="1">
                <a:solidFill>
                  <a:srgbClr val="000000"/>
                </a:solidFill>
                <a:latin typeface="Arimo Italics"/>
                <a:ea typeface="Arimo Italics"/>
                <a:cs typeface="Arimo Italics"/>
                <a:sym typeface="Arimo Italics"/>
              </a:rPr>
              <a:t>Source: Urban Institute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8482861" y="1305116"/>
            <a:ext cx="889659" cy="748426"/>
          </a:xfrm>
          <a:custGeom>
            <a:avLst/>
            <a:gdLst/>
            <a:ahLst/>
            <a:cxnLst/>
            <a:rect l="l" t="t" r="r" b="b"/>
            <a:pathLst>
              <a:path w="889659" h="748426">
                <a:moveTo>
                  <a:pt x="0" y="0"/>
                </a:moveTo>
                <a:lnTo>
                  <a:pt x="889659" y="0"/>
                </a:lnTo>
                <a:lnTo>
                  <a:pt x="889659" y="748426"/>
                </a:lnTo>
                <a:lnTo>
                  <a:pt x="0" y="748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8459764" y="5571871"/>
            <a:ext cx="892284" cy="908177"/>
          </a:xfrm>
          <a:custGeom>
            <a:avLst/>
            <a:gdLst/>
            <a:ahLst/>
            <a:cxnLst/>
            <a:rect l="l" t="t" r="r" b="b"/>
            <a:pathLst>
              <a:path w="892284" h="908177">
                <a:moveTo>
                  <a:pt x="0" y="0"/>
                </a:moveTo>
                <a:lnTo>
                  <a:pt x="892284" y="0"/>
                </a:lnTo>
                <a:lnTo>
                  <a:pt x="892284" y="908177"/>
                </a:lnTo>
                <a:lnTo>
                  <a:pt x="0" y="9081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8422511" y="8051546"/>
            <a:ext cx="966790" cy="979028"/>
          </a:xfrm>
          <a:custGeom>
            <a:avLst/>
            <a:gdLst/>
            <a:ahLst/>
            <a:cxnLst/>
            <a:rect l="l" t="t" r="r" b="b"/>
            <a:pathLst>
              <a:path w="966790" h="979028">
                <a:moveTo>
                  <a:pt x="0" y="0"/>
                </a:moveTo>
                <a:lnTo>
                  <a:pt x="966790" y="0"/>
                </a:lnTo>
                <a:lnTo>
                  <a:pt x="966790" y="979028"/>
                </a:lnTo>
                <a:lnTo>
                  <a:pt x="0" y="9790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8540585" y="3880718"/>
            <a:ext cx="831935" cy="831935"/>
          </a:xfrm>
          <a:custGeom>
            <a:avLst/>
            <a:gdLst/>
            <a:ahLst/>
            <a:cxnLst/>
            <a:rect l="l" t="t" r="r" b="b"/>
            <a:pathLst>
              <a:path w="831935" h="831935">
                <a:moveTo>
                  <a:pt x="0" y="0"/>
                </a:moveTo>
                <a:lnTo>
                  <a:pt x="831935" y="0"/>
                </a:lnTo>
                <a:lnTo>
                  <a:pt x="831935" y="831935"/>
                </a:lnTo>
                <a:lnTo>
                  <a:pt x="0" y="8319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227247" y="9633313"/>
            <a:ext cx="424357" cy="424357"/>
          </a:xfrm>
          <a:custGeom>
            <a:avLst/>
            <a:gdLst/>
            <a:ahLst/>
            <a:cxnLst/>
            <a:rect l="l" t="t" r="r" b="b"/>
            <a:pathLst>
              <a:path w="424357" h="424357">
                <a:moveTo>
                  <a:pt x="0" y="0"/>
                </a:moveTo>
                <a:lnTo>
                  <a:pt x="424357" y="0"/>
                </a:lnTo>
                <a:lnTo>
                  <a:pt x="424357" y="424357"/>
                </a:lnTo>
                <a:lnTo>
                  <a:pt x="0" y="4243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TextBox 7"/>
          <p:cNvSpPr txBox="1"/>
          <p:nvPr/>
        </p:nvSpPr>
        <p:spPr>
          <a:xfrm>
            <a:off x="9809798" y="1193116"/>
            <a:ext cx="7449502" cy="860425"/>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Inter Bold"/>
                <a:ea typeface="Inter Bold"/>
                <a:cs typeface="Inter Bold"/>
                <a:sym typeface="Inter Bold"/>
              </a:rPr>
              <a:t>Senior Community Service Employment Program</a:t>
            </a:r>
          </a:p>
        </p:txBody>
      </p:sp>
      <p:sp>
        <p:nvSpPr>
          <p:cNvPr id="8" name="TextBox 8"/>
          <p:cNvSpPr txBox="1"/>
          <p:nvPr/>
        </p:nvSpPr>
        <p:spPr>
          <a:xfrm>
            <a:off x="9809798" y="4061735"/>
            <a:ext cx="5972173" cy="422275"/>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Inter Bold"/>
                <a:ea typeface="Inter Bold"/>
                <a:cs typeface="Inter Bold"/>
                <a:sym typeface="Inter Bold"/>
              </a:rPr>
              <a:t>Back To Work50+</a:t>
            </a:r>
          </a:p>
        </p:txBody>
      </p:sp>
      <p:sp>
        <p:nvSpPr>
          <p:cNvPr id="9" name="TextBox 9"/>
          <p:cNvSpPr txBox="1"/>
          <p:nvPr/>
        </p:nvSpPr>
        <p:spPr>
          <a:xfrm>
            <a:off x="9809798" y="5665544"/>
            <a:ext cx="5972173" cy="422275"/>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Inter Bold"/>
                <a:ea typeface="Inter Bold"/>
                <a:cs typeface="Inter Bold"/>
                <a:sym typeface="Inter Bold"/>
              </a:rPr>
              <a:t>Work for Yourself @50+</a:t>
            </a:r>
          </a:p>
        </p:txBody>
      </p:sp>
      <p:sp>
        <p:nvSpPr>
          <p:cNvPr id="10" name="TextBox 10"/>
          <p:cNvSpPr txBox="1"/>
          <p:nvPr/>
        </p:nvSpPr>
        <p:spPr>
          <a:xfrm>
            <a:off x="1211931" y="3699268"/>
            <a:ext cx="6035031" cy="2477123"/>
          </a:xfrm>
          <a:prstGeom prst="rect">
            <a:avLst/>
          </a:prstGeom>
        </p:spPr>
        <p:txBody>
          <a:bodyPr lIns="0" tIns="0" rIns="0" bIns="0" rtlCol="0" anchor="t">
            <a:spAutoFit/>
          </a:bodyPr>
          <a:lstStyle/>
          <a:p>
            <a:pPr algn="l">
              <a:lnSpc>
                <a:spcPts val="9594"/>
              </a:lnSpc>
            </a:pPr>
            <a:r>
              <a:rPr lang="en-US" sz="9499" b="1" spc="-474">
                <a:solidFill>
                  <a:srgbClr val="000000"/>
                </a:solidFill>
                <a:latin typeface="Inter Bold"/>
                <a:ea typeface="Inter Bold"/>
                <a:cs typeface="Inter Bold"/>
                <a:sym typeface="Inter Bold"/>
              </a:rPr>
              <a:t>AARP </a:t>
            </a:r>
          </a:p>
          <a:p>
            <a:pPr algn="l">
              <a:lnSpc>
                <a:spcPts val="9594"/>
              </a:lnSpc>
            </a:pPr>
            <a:r>
              <a:rPr lang="en-US" sz="9499" b="1" spc="-474">
                <a:solidFill>
                  <a:srgbClr val="000000"/>
                </a:solidFill>
                <a:latin typeface="Inter Bold"/>
                <a:ea typeface="Inter Bold"/>
                <a:cs typeface="Inter Bold"/>
                <a:sym typeface="Inter Bold"/>
              </a:rPr>
              <a:t>Programs</a:t>
            </a:r>
          </a:p>
        </p:txBody>
      </p:sp>
      <p:sp>
        <p:nvSpPr>
          <p:cNvPr id="11" name="TextBox 11"/>
          <p:cNvSpPr txBox="1"/>
          <p:nvPr/>
        </p:nvSpPr>
        <p:spPr>
          <a:xfrm>
            <a:off x="9661142" y="2040572"/>
            <a:ext cx="7449502" cy="2160905"/>
          </a:xfrm>
          <a:prstGeom prst="rect">
            <a:avLst/>
          </a:prstGeom>
        </p:spPr>
        <p:txBody>
          <a:bodyPr lIns="0" tIns="0" rIns="0" bIns="0" rtlCol="0" anchor="t">
            <a:spAutoFit/>
          </a:bodyPr>
          <a:lstStyle/>
          <a:p>
            <a:pPr marL="431799" lvl="1" indent="-215899" algn="l">
              <a:lnSpc>
                <a:spcPts val="3459"/>
              </a:lnSpc>
              <a:buFont typeface="Arial"/>
              <a:buChar char="•"/>
            </a:pPr>
            <a:r>
              <a:rPr lang="en-US" sz="1999">
                <a:solidFill>
                  <a:srgbClr val="000000"/>
                </a:solidFill>
                <a:latin typeface="Inter"/>
                <a:ea typeface="Inter"/>
                <a:cs typeface="Inter"/>
                <a:sym typeface="Inter"/>
              </a:rPr>
              <a:t>The nation's oldest program to help unemployed people over 55 find work.</a:t>
            </a:r>
          </a:p>
          <a:p>
            <a:pPr marL="431799" lvl="1" indent="-215899" algn="l">
              <a:lnSpc>
                <a:spcPts val="3459"/>
              </a:lnSpc>
              <a:buFont typeface="Arial"/>
              <a:buChar char="•"/>
            </a:pPr>
            <a:r>
              <a:rPr lang="en-US" sz="1999">
                <a:solidFill>
                  <a:srgbClr val="000000"/>
                </a:solidFill>
                <a:latin typeface="Inter"/>
                <a:ea typeface="Inter"/>
                <a:cs typeface="Inter"/>
                <a:sym typeface="Inter"/>
              </a:rPr>
              <a:t>Matches eligible older jobseekers with local nonprofits and public agencies. </a:t>
            </a:r>
          </a:p>
          <a:p>
            <a:pPr algn="l">
              <a:lnSpc>
                <a:spcPts val="3459"/>
              </a:lnSpc>
            </a:pPr>
            <a:endParaRPr lang="en-US" sz="1999">
              <a:solidFill>
                <a:srgbClr val="000000"/>
              </a:solidFill>
              <a:latin typeface="Inter"/>
              <a:ea typeface="Inter"/>
              <a:cs typeface="Inter"/>
              <a:sym typeface="Inter"/>
            </a:endParaRPr>
          </a:p>
        </p:txBody>
      </p:sp>
      <p:sp>
        <p:nvSpPr>
          <p:cNvPr id="12" name="TextBox 12"/>
          <p:cNvSpPr txBox="1"/>
          <p:nvPr/>
        </p:nvSpPr>
        <p:spPr>
          <a:xfrm>
            <a:off x="9809798" y="4474486"/>
            <a:ext cx="7449502" cy="846455"/>
          </a:xfrm>
          <a:prstGeom prst="rect">
            <a:avLst/>
          </a:prstGeom>
        </p:spPr>
        <p:txBody>
          <a:bodyPr lIns="0" tIns="0" rIns="0" bIns="0" rtlCol="0" anchor="t">
            <a:spAutoFit/>
          </a:bodyPr>
          <a:lstStyle/>
          <a:p>
            <a:pPr algn="l">
              <a:lnSpc>
                <a:spcPts val="3459"/>
              </a:lnSpc>
            </a:pPr>
            <a:r>
              <a:rPr lang="en-US" sz="1999">
                <a:solidFill>
                  <a:srgbClr val="000000"/>
                </a:solidFill>
                <a:latin typeface="Inter"/>
                <a:ea typeface="Inter"/>
                <a:cs typeface="Inter"/>
                <a:sym typeface="Inter"/>
              </a:rPr>
              <a:t>• Free workshops, coaching and resources that can help people over 50 compete in workplace.</a:t>
            </a:r>
          </a:p>
        </p:txBody>
      </p:sp>
      <p:sp>
        <p:nvSpPr>
          <p:cNvPr id="13" name="TextBox 13"/>
          <p:cNvSpPr txBox="1"/>
          <p:nvPr/>
        </p:nvSpPr>
        <p:spPr>
          <a:xfrm>
            <a:off x="9809798" y="6071616"/>
            <a:ext cx="7449502" cy="2160905"/>
          </a:xfrm>
          <a:prstGeom prst="rect">
            <a:avLst/>
          </a:prstGeom>
        </p:spPr>
        <p:txBody>
          <a:bodyPr lIns="0" tIns="0" rIns="0" bIns="0" rtlCol="0" anchor="t">
            <a:spAutoFit/>
          </a:bodyPr>
          <a:lstStyle/>
          <a:p>
            <a:pPr algn="l">
              <a:lnSpc>
                <a:spcPts val="3459"/>
              </a:lnSpc>
            </a:pPr>
            <a:r>
              <a:rPr lang="en-US" sz="1999">
                <a:solidFill>
                  <a:srgbClr val="000000"/>
                </a:solidFill>
                <a:latin typeface="Inter"/>
                <a:ea typeface="Inter"/>
                <a:cs typeface="Inter"/>
                <a:sym typeface="Inter"/>
              </a:rPr>
              <a:t>• Explore self-employment options to increase financial stability.</a:t>
            </a:r>
          </a:p>
          <a:p>
            <a:pPr algn="l">
              <a:lnSpc>
                <a:spcPts val="3459"/>
              </a:lnSpc>
            </a:pPr>
            <a:r>
              <a:rPr lang="en-US" sz="1999">
                <a:solidFill>
                  <a:srgbClr val="000000"/>
                </a:solidFill>
                <a:latin typeface="Inter"/>
                <a:ea typeface="Inter"/>
                <a:cs typeface="Inter"/>
                <a:sym typeface="Inter"/>
              </a:rPr>
              <a:t>• Start a business.</a:t>
            </a:r>
          </a:p>
          <a:p>
            <a:pPr algn="l">
              <a:lnSpc>
                <a:spcPts val="3459"/>
              </a:lnSpc>
            </a:pPr>
            <a:r>
              <a:rPr lang="en-US" sz="1999">
                <a:solidFill>
                  <a:srgbClr val="000000"/>
                </a:solidFill>
                <a:latin typeface="Inter"/>
                <a:ea typeface="Inter"/>
                <a:cs typeface="Inter"/>
                <a:sym typeface="Inter"/>
              </a:rPr>
              <a:t>• The Work for Yourself@50+ Freelancing Resource Center. </a:t>
            </a:r>
          </a:p>
          <a:p>
            <a:pPr algn="l">
              <a:lnSpc>
                <a:spcPts val="3459"/>
              </a:lnSpc>
            </a:pPr>
            <a:endParaRPr lang="en-US" sz="1999">
              <a:solidFill>
                <a:srgbClr val="000000"/>
              </a:solidFill>
              <a:latin typeface="Inter"/>
              <a:ea typeface="Inter"/>
              <a:cs typeface="Inter"/>
              <a:sym typeface="Inter"/>
            </a:endParaRPr>
          </a:p>
        </p:txBody>
      </p:sp>
      <p:sp>
        <p:nvSpPr>
          <p:cNvPr id="14" name="TextBox 14"/>
          <p:cNvSpPr txBox="1"/>
          <p:nvPr/>
        </p:nvSpPr>
        <p:spPr>
          <a:xfrm>
            <a:off x="9809798" y="8184896"/>
            <a:ext cx="5972173" cy="422275"/>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Inter Bold"/>
                <a:ea typeface="Inter Bold"/>
                <a:cs typeface="Inter Bold"/>
                <a:sym typeface="Inter Bold"/>
              </a:rPr>
              <a:t>Digital Skills Ready@50+</a:t>
            </a:r>
          </a:p>
        </p:txBody>
      </p:sp>
      <p:sp>
        <p:nvSpPr>
          <p:cNvPr id="15" name="TextBox 15"/>
          <p:cNvSpPr txBox="1"/>
          <p:nvPr/>
        </p:nvSpPr>
        <p:spPr>
          <a:xfrm>
            <a:off x="9661142" y="8564245"/>
            <a:ext cx="7449502" cy="1722755"/>
          </a:xfrm>
          <a:prstGeom prst="rect">
            <a:avLst/>
          </a:prstGeom>
        </p:spPr>
        <p:txBody>
          <a:bodyPr lIns="0" tIns="0" rIns="0" bIns="0" rtlCol="0" anchor="t">
            <a:spAutoFit/>
          </a:bodyPr>
          <a:lstStyle/>
          <a:p>
            <a:pPr marL="431799" lvl="1" indent="-215899" algn="l">
              <a:lnSpc>
                <a:spcPts val="3459"/>
              </a:lnSpc>
              <a:buFont typeface="Arial"/>
              <a:buChar char="•"/>
            </a:pPr>
            <a:r>
              <a:rPr lang="en-US" sz="1999">
                <a:solidFill>
                  <a:srgbClr val="000000"/>
                </a:solidFill>
                <a:latin typeface="Inter"/>
                <a:ea typeface="Inter"/>
                <a:cs typeface="Inter"/>
                <a:sym typeface="Inter"/>
              </a:rPr>
              <a:t>Free digital skills courses for people over 50 to increase digital knowledge.</a:t>
            </a:r>
          </a:p>
          <a:p>
            <a:pPr marL="431799" lvl="1" indent="-215899" algn="l">
              <a:lnSpc>
                <a:spcPts val="3459"/>
              </a:lnSpc>
              <a:buFont typeface="Arial"/>
              <a:buChar char="•"/>
            </a:pPr>
            <a:r>
              <a:rPr lang="en-US" sz="1999">
                <a:solidFill>
                  <a:srgbClr val="000000"/>
                </a:solidFill>
                <a:latin typeface="Inter"/>
                <a:ea typeface="Inter"/>
                <a:cs typeface="Inter"/>
                <a:sym typeface="Inter"/>
              </a:rPr>
              <a:t>A library of online resources to gain quick digital tips. </a:t>
            </a:r>
          </a:p>
          <a:p>
            <a:pPr algn="l">
              <a:lnSpc>
                <a:spcPts val="3459"/>
              </a:lnSpc>
            </a:pPr>
            <a:endParaRPr lang="en-US" sz="1999">
              <a:solidFill>
                <a:srgbClr val="000000"/>
              </a:solidFill>
              <a:latin typeface="Inter"/>
              <a:ea typeface="Inter"/>
              <a:cs typeface="Inter"/>
              <a:sym typeface="Inter"/>
            </a:endParaRPr>
          </a:p>
        </p:txBody>
      </p:sp>
      <p:sp>
        <p:nvSpPr>
          <p:cNvPr id="16" name="TextBox 16"/>
          <p:cNvSpPr txBox="1"/>
          <p:nvPr/>
        </p:nvSpPr>
        <p:spPr>
          <a:xfrm>
            <a:off x="324560" y="9621018"/>
            <a:ext cx="3187730" cy="362343"/>
          </a:xfrm>
          <a:prstGeom prst="rect">
            <a:avLst/>
          </a:prstGeom>
        </p:spPr>
        <p:txBody>
          <a:bodyPr lIns="0" tIns="0" rIns="0" bIns="0" rtlCol="0" anchor="t">
            <a:spAutoFit/>
          </a:bodyPr>
          <a:lstStyle/>
          <a:p>
            <a:pPr algn="ctr">
              <a:lnSpc>
                <a:spcPts val="3079"/>
              </a:lnSpc>
            </a:pPr>
            <a:r>
              <a:rPr lang="en-US" sz="2199">
                <a:latin typeface="Arimo"/>
                <a:ea typeface="Arimo"/>
                <a:cs typeface="Arimo"/>
                <a:sym typeface="Arimo"/>
              </a:rPr>
              <a:t>L</a:t>
            </a:r>
            <a:r>
              <a:rPr lang="en-US" sz="2199" u="sng">
                <a:latin typeface="Arimo"/>
                <a:ea typeface="Arimo"/>
                <a:cs typeface="Arimo"/>
                <a:sym typeface="Arimo"/>
                <a:hlinkClick r:id="rId13" tooltip="https://www.aarp.org/aarp-foundation/about-us/workforce-development.html">
                  <a:extLst>
                    <a:ext uri="{A12FA001-AC4F-418D-AE19-62706E023703}">
                      <ahyp:hlinkClr xmlns:ahyp="http://schemas.microsoft.com/office/drawing/2018/hyperlinkcolor" val="tx"/>
                    </a:ext>
                  </a:extLst>
                </a:hlinkClick>
              </a:rPr>
              <a:t>earn More Here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924</Words>
  <Application>Microsoft Office PowerPoint</Application>
  <PresentationFormat>Custom</PresentationFormat>
  <Paragraphs>108</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Arimo Italics</vt:lpstr>
      <vt:lpstr>Inter Bold</vt:lpstr>
      <vt:lpstr>Arimo Bold</vt:lpstr>
      <vt:lpstr>Arial</vt:lpstr>
      <vt:lpstr>Inter</vt:lpstr>
      <vt:lpstr>Arimo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Adult Employment Conference Presentation</dc:title>
  <dc:creator>Michelle Smith</dc:creator>
  <cp:lastModifiedBy>Michelle Smith</cp:lastModifiedBy>
  <cp:revision>5</cp:revision>
  <dcterms:created xsi:type="dcterms:W3CDTF">2006-08-16T00:00:00Z</dcterms:created>
  <dcterms:modified xsi:type="dcterms:W3CDTF">2024-10-22T23:13:08Z</dcterms:modified>
  <dc:identifier>DAGUUo9Vr6s</dc:identifier>
</cp:coreProperties>
</file>